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665" r:id="rId3"/>
    <p:sldId id="666" r:id="rId4"/>
    <p:sldId id="667" r:id="rId5"/>
    <p:sldId id="668" r:id="rId7"/>
    <p:sldId id="669" r:id="rId8"/>
    <p:sldId id="670" r:id="rId9"/>
    <p:sldId id="671" r:id="rId10"/>
    <p:sldId id="672" r:id="rId11"/>
    <p:sldId id="673" r:id="rId12"/>
    <p:sldId id="674" r:id="rId13"/>
    <p:sldId id="675" r:id="rId14"/>
    <p:sldId id="676" r:id="rId15"/>
    <p:sldId id="677" r:id="rId16"/>
    <p:sldId id="678" r:id="rId17"/>
    <p:sldId id="679" r:id="rId18"/>
    <p:sldId id="680" r:id="rId19"/>
    <p:sldId id="681" r:id="rId20"/>
    <p:sldId id="682" r:id="rId21"/>
    <p:sldId id="683" r:id="rId22"/>
    <p:sldId id="684" r:id="rId23"/>
    <p:sldId id="685" r:id="rId24"/>
    <p:sldId id="686" r:id="rId25"/>
    <p:sldId id="687" r:id="rId26"/>
    <p:sldId id="688" r:id="rId27"/>
    <p:sldId id="689" r:id="rId28"/>
    <p:sldId id="690" r:id="rId29"/>
    <p:sldId id="489" r:id="rId30"/>
    <p:sldId id="488" r:id="rId31"/>
    <p:sldId id="616" r:id="rId32"/>
    <p:sldId id="615" r:id="rId33"/>
    <p:sldId id="295" r:id="rId34"/>
    <p:sldId id="293" r:id="rId35"/>
    <p:sldId id="294"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5" r:id="rId62"/>
    <p:sldId id="326" r:id="rId63"/>
    <p:sldId id="327" r:id="rId64"/>
    <p:sldId id="328" r:id="rId65"/>
    <p:sldId id="329" r:id="rId66"/>
    <p:sldId id="330" r:id="rId67"/>
    <p:sldId id="331" r:id="rId68"/>
    <p:sldId id="333" r:id="rId69"/>
    <p:sldId id="334" r:id="rId70"/>
    <p:sldId id="332" r:id="rId71"/>
    <p:sldId id="335" r:id="rId72"/>
    <p:sldId id="336" r:id="rId73"/>
    <p:sldId id="337" r:id="rId74"/>
    <p:sldId id="338" r:id="rId75"/>
    <p:sldId id="339" r:id="rId76"/>
    <p:sldId id="340" r:id="rId7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A50021"/>
    <a:srgbClr val="333399"/>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p:restoredTop sz="94532"/>
  </p:normalViewPr>
  <p:slideViewPr>
    <p:cSldViewPr showGuides="1">
      <p:cViewPr varScale="1">
        <p:scale>
          <a:sx n="96" d="100"/>
          <a:sy n="96" d="100"/>
        </p:scale>
        <p:origin x="-336" y="-102"/>
      </p:cViewPr>
      <p:guideLst>
        <p:guide orient="horz" pos="2160"/>
        <p:guide pos="289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bleStyles" Target="tableStyles.xml"/><Relationship Id="rId8" Type="http://schemas.openxmlformats.org/officeDocument/2006/relationships/slide" Target="slides/slide5.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png"/></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37.wmf"/><Relationship Id="rId4" Type="http://schemas.openxmlformats.org/officeDocument/2006/relationships/image" Target="../media/image31.wmf"/><Relationship Id="rId3" Type="http://schemas.openxmlformats.org/officeDocument/2006/relationships/image" Target="../media/image30.wmf"/><Relationship Id="rId2" Type="http://schemas.openxmlformats.org/officeDocument/2006/relationships/image" Target="../media/image36.png"/><Relationship Id="rId1" Type="http://schemas.openxmlformats.org/officeDocument/2006/relationships/image" Target="../media/image35.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png"/></Relationships>
</file>

<file path=ppt/drawings/_rels/vmlDrawing14.vml.rels><?xml version="1.0" encoding="UTF-8" standalone="yes"?>
<Relationships xmlns="http://schemas.openxmlformats.org/package/2006/relationships"><Relationship Id="rId7"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29.png"/><Relationship Id="rId1" Type="http://schemas.openxmlformats.org/officeDocument/2006/relationships/image" Target="../media/image36.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png"/></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57.wmf"/><Relationship Id="rId8" Type="http://schemas.openxmlformats.org/officeDocument/2006/relationships/image" Target="../media/image56.wmf"/><Relationship Id="rId7" Type="http://schemas.openxmlformats.org/officeDocument/2006/relationships/image" Target="../media/image55.wmf"/><Relationship Id="rId6" Type="http://schemas.openxmlformats.org/officeDocument/2006/relationships/image" Target="../media/image54.wmf"/><Relationship Id="rId5" Type="http://schemas.openxmlformats.org/officeDocument/2006/relationships/image" Target="../media/image46.png"/><Relationship Id="rId4" Type="http://schemas.openxmlformats.org/officeDocument/2006/relationships/image" Target="../media/image53.wmf"/><Relationship Id="rId3" Type="http://schemas.openxmlformats.org/officeDocument/2006/relationships/image" Target="../media/image52.wmf"/><Relationship Id="rId21" Type="http://schemas.openxmlformats.org/officeDocument/2006/relationships/image" Target="../media/image69.wmf"/><Relationship Id="rId20" Type="http://schemas.openxmlformats.org/officeDocument/2006/relationships/image" Target="../media/image68.wmf"/><Relationship Id="rId2" Type="http://schemas.openxmlformats.org/officeDocument/2006/relationships/image" Target="../media/image51.wmf"/><Relationship Id="rId19" Type="http://schemas.openxmlformats.org/officeDocument/2006/relationships/image" Target="../media/image67.wmf"/><Relationship Id="rId18" Type="http://schemas.openxmlformats.org/officeDocument/2006/relationships/image" Target="../media/image66.wmf"/><Relationship Id="rId17" Type="http://schemas.openxmlformats.org/officeDocument/2006/relationships/image" Target="../media/image65.wmf"/><Relationship Id="rId16" Type="http://schemas.openxmlformats.org/officeDocument/2006/relationships/image" Target="../media/image64.wmf"/><Relationship Id="rId15" Type="http://schemas.openxmlformats.org/officeDocument/2006/relationships/image" Target="../media/image63.wmf"/><Relationship Id="rId14" Type="http://schemas.openxmlformats.org/officeDocument/2006/relationships/image" Target="../media/image62.wmf"/><Relationship Id="rId13" Type="http://schemas.openxmlformats.org/officeDocument/2006/relationships/image" Target="../media/image61.wmf"/><Relationship Id="rId12" Type="http://schemas.openxmlformats.org/officeDocument/2006/relationships/image" Target="../media/image60.wmf"/><Relationship Id="rId11" Type="http://schemas.openxmlformats.org/officeDocument/2006/relationships/image" Target="../media/image59.wmf"/><Relationship Id="rId10" Type="http://schemas.openxmlformats.org/officeDocument/2006/relationships/image" Target="../media/image58.wmf"/><Relationship Id="rId1" Type="http://schemas.openxmlformats.org/officeDocument/2006/relationships/image" Target="../media/image50.wmf"/></Relationships>
</file>

<file path=ppt/drawings/_rels/vmlDrawing18.vml.rels><?xml version="1.0" encoding="UTF-8" standalone="yes"?>
<Relationships xmlns="http://schemas.openxmlformats.org/package/2006/relationships"><Relationship Id="rId6" Type="http://schemas.openxmlformats.org/officeDocument/2006/relationships/image" Target="../media/image46.png"/><Relationship Id="rId5" Type="http://schemas.openxmlformats.org/officeDocument/2006/relationships/image" Target="../media/image73.wmf"/><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69.wmf"/><Relationship Id="rId1"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6" Type="http://schemas.openxmlformats.org/officeDocument/2006/relationships/image" Target="../media/image46.png"/><Relationship Id="rId5" Type="http://schemas.openxmlformats.org/officeDocument/2006/relationships/image" Target="../media/image73.wmf"/><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69.wmf"/><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77.wmf"/><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7" Type="http://schemas.openxmlformats.org/officeDocument/2006/relationships/image" Target="../media/image83.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4.wmf"/><Relationship Id="rId1" Type="http://schemas.openxmlformats.org/officeDocument/2006/relationships/image" Target="../media/image78.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87.wmf"/><Relationship Id="rId8" Type="http://schemas.openxmlformats.org/officeDocument/2006/relationships/image" Target="../media/image32.wmf"/><Relationship Id="rId7" Type="http://schemas.openxmlformats.org/officeDocument/2006/relationships/image" Target="../media/image31.wmf"/><Relationship Id="rId6" Type="http://schemas.openxmlformats.org/officeDocument/2006/relationships/image" Target="../media/image30.wmf"/><Relationship Id="rId5" Type="http://schemas.openxmlformats.org/officeDocument/2006/relationships/image" Target="../media/image86.wmf"/><Relationship Id="rId4" Type="http://schemas.openxmlformats.org/officeDocument/2006/relationships/image" Target="../media/image85.png"/><Relationship Id="rId3" Type="http://schemas.openxmlformats.org/officeDocument/2006/relationships/image" Target="../media/image77.wmf"/><Relationship Id="rId2" Type="http://schemas.openxmlformats.org/officeDocument/2006/relationships/image" Target="../media/image79.png"/><Relationship Id="rId1" Type="http://schemas.openxmlformats.org/officeDocument/2006/relationships/image" Target="../media/image84.wmf"/></Relationships>
</file>

<file path=ppt/drawings/_rels/vmlDrawing23.vml.rels><?xml version="1.0" encoding="UTF-8" standalone="yes"?>
<Relationships xmlns="http://schemas.openxmlformats.org/package/2006/relationships"><Relationship Id="rId5" Type="http://schemas.openxmlformats.org/officeDocument/2006/relationships/image" Target="../media/image90.wmf"/><Relationship Id="rId4" Type="http://schemas.openxmlformats.org/officeDocument/2006/relationships/image" Target="../media/image89.wmf"/><Relationship Id="rId3" Type="http://schemas.openxmlformats.org/officeDocument/2006/relationships/image" Target="../media/image75.wmf"/><Relationship Id="rId2" Type="http://schemas.openxmlformats.org/officeDocument/2006/relationships/image" Target="../media/image88.png"/><Relationship Id="rId1" Type="http://schemas.openxmlformats.org/officeDocument/2006/relationships/image" Target="../media/image79.png"/></Relationships>
</file>

<file path=ppt/drawings/_rels/vmlDrawing24.vml.rels><?xml version="1.0" encoding="UTF-8" standalone="yes"?>
<Relationships xmlns="http://schemas.openxmlformats.org/package/2006/relationships"><Relationship Id="rId7" Type="http://schemas.openxmlformats.org/officeDocument/2006/relationships/image" Target="../media/image95.wmf"/><Relationship Id="rId6" Type="http://schemas.openxmlformats.org/officeDocument/2006/relationships/image" Target="../media/image94.wmf"/><Relationship Id="rId5" Type="http://schemas.openxmlformats.org/officeDocument/2006/relationships/image" Target="../media/image76.wmf"/><Relationship Id="rId4" Type="http://schemas.openxmlformats.org/officeDocument/2006/relationships/image" Target="../media/image79.png"/><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png"/></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102.wmf"/><Relationship Id="rId8" Type="http://schemas.openxmlformats.org/officeDocument/2006/relationships/image" Target="../media/image101.wmf"/><Relationship Id="rId7" Type="http://schemas.openxmlformats.org/officeDocument/2006/relationships/image" Target="../media/image31.wmf"/><Relationship Id="rId6" Type="http://schemas.openxmlformats.org/officeDocument/2006/relationships/image" Target="../media/image30.wmf"/><Relationship Id="rId5" Type="http://schemas.openxmlformats.org/officeDocument/2006/relationships/image" Target="../media/image100.wmf"/><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97.wmf"/><Relationship Id="rId1" Type="http://schemas.openxmlformats.org/officeDocument/2006/relationships/image" Target="../media/image96.wmf"/></Relationships>
</file>

<file path=ppt/drawings/_rels/vmlDrawing26.vml.rels><?xml version="1.0" encoding="UTF-8" standalone="yes"?>
<Relationships xmlns="http://schemas.openxmlformats.org/package/2006/relationships"><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27.vml.rels><?xml version="1.0" encoding="UTF-8" standalone="yes"?>
<Relationships xmlns="http://schemas.openxmlformats.org/package/2006/relationships"><Relationship Id="rId5" Type="http://schemas.openxmlformats.org/officeDocument/2006/relationships/image" Target="../media/image84.wmf"/><Relationship Id="rId4" Type="http://schemas.openxmlformats.org/officeDocument/2006/relationships/image" Target="../media/image45.png"/><Relationship Id="rId3" Type="http://schemas.openxmlformats.org/officeDocument/2006/relationships/image" Target="../media/image111.png"/><Relationship Id="rId2" Type="http://schemas.openxmlformats.org/officeDocument/2006/relationships/image" Target="../media/image110.wmf"/><Relationship Id="rId1" Type="http://schemas.openxmlformats.org/officeDocument/2006/relationships/image" Target="../media/image109.wmf"/></Relationships>
</file>

<file path=ppt/drawings/_rels/vmlDrawing28.vml.rels><?xml version="1.0" encoding="UTF-8" standalone="yes"?>
<Relationships xmlns="http://schemas.openxmlformats.org/package/2006/relationships"><Relationship Id="rId6" Type="http://schemas.openxmlformats.org/officeDocument/2006/relationships/image" Target="../media/image92.wmf"/><Relationship Id="rId5" Type="http://schemas.openxmlformats.org/officeDocument/2006/relationships/image" Target="../media/image116.wmf"/><Relationship Id="rId4" Type="http://schemas.openxmlformats.org/officeDocument/2006/relationships/image" Target="../media/image115.wmf"/><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31.vml.rels><?xml version="1.0" encoding="UTF-8" standalone="yes"?>
<Relationships xmlns="http://schemas.openxmlformats.org/package/2006/relationships"><Relationship Id="rId5" Type="http://schemas.openxmlformats.org/officeDocument/2006/relationships/image" Target="../media/image125.wmf"/><Relationship Id="rId4" Type="http://schemas.openxmlformats.org/officeDocument/2006/relationships/image" Target="../media/image124.wmf"/><Relationship Id="rId3" Type="http://schemas.openxmlformats.org/officeDocument/2006/relationships/image" Target="../media/image123.wmf"/><Relationship Id="rId2" Type="http://schemas.openxmlformats.org/officeDocument/2006/relationships/image" Target="../media/image111.png"/><Relationship Id="rId1" Type="http://schemas.openxmlformats.org/officeDocument/2006/relationships/image" Target="../media/image122.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35.wmf"/><Relationship Id="rId7" Type="http://schemas.openxmlformats.org/officeDocument/2006/relationships/image" Target="../media/image134.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33.vml.rels><?xml version="1.0" encoding="UTF-8" standalone="yes"?>
<Relationships xmlns="http://schemas.openxmlformats.org/package/2006/relationships"><Relationship Id="rId7" Type="http://schemas.openxmlformats.org/officeDocument/2006/relationships/image" Target="../media/image141.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 Id="rId3" Type="http://schemas.openxmlformats.org/officeDocument/2006/relationships/image" Target="../media/image46.png"/><Relationship Id="rId2" Type="http://schemas.openxmlformats.org/officeDocument/2006/relationships/image" Target="../media/image137.wmf"/><Relationship Id="rId1" Type="http://schemas.openxmlformats.org/officeDocument/2006/relationships/image" Target="../media/image13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35.vml.rels><?xml version="1.0" encoding="UTF-8" standalone="yes"?>
<Relationships xmlns="http://schemas.openxmlformats.org/package/2006/relationships"><Relationship Id="rId7"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149.wmf"/><Relationship Id="rId3" Type="http://schemas.openxmlformats.org/officeDocument/2006/relationships/image" Target="../media/image148.wmf"/><Relationship Id="rId2" Type="http://schemas.openxmlformats.org/officeDocument/2006/relationships/image" Target="../media/image147.png"/><Relationship Id="rId1" Type="http://schemas.openxmlformats.org/officeDocument/2006/relationships/image" Target="../media/image146.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png"/><Relationship Id="rId1" Type="http://schemas.openxmlformats.org/officeDocument/2006/relationships/image" Target="../media/image156.wmf"/></Relationships>
</file>

<file path=ppt/drawings/_rels/vmlDrawing39.vml.rels><?xml version="1.0" encoding="UTF-8" standalone="yes"?>
<Relationships xmlns="http://schemas.openxmlformats.org/package/2006/relationships"><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image" Target="../media/image167.png"/></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s>
</file>

<file path=ppt/drawings/_rels/vmlDrawing42.vml.rels><?xml version="1.0" encoding="UTF-8" standalone="yes"?>
<Relationships xmlns="http://schemas.openxmlformats.org/package/2006/relationships"><Relationship Id="rId7" Type="http://schemas.openxmlformats.org/officeDocument/2006/relationships/image" Target="../media/image177.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173.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png"/><Relationship Id="rId1" Type="http://schemas.openxmlformats.org/officeDocument/2006/relationships/image" Target="../media/image179.wmf"/></Relationships>
</file>

<file path=ppt/drawings/_rels/vmlDrawing45.vml.rels><?xml version="1.0" encoding="UTF-8" standalone="yes"?>
<Relationships xmlns="http://schemas.openxmlformats.org/package/2006/relationships"><Relationship Id="rId6" Type="http://schemas.openxmlformats.org/officeDocument/2006/relationships/image" Target="../media/image187.wmf"/><Relationship Id="rId5" Type="http://schemas.openxmlformats.org/officeDocument/2006/relationships/image" Target="../media/image186.png"/><Relationship Id="rId4" Type="http://schemas.openxmlformats.org/officeDocument/2006/relationships/image" Target="../media/image185.wmf"/><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91.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91.png"/></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image" Target="../media/image5.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3.wmf"/><Relationship Id="rId1" Type="http://schemas.openxmlformats.org/officeDocument/2006/relationships/image" Target="../media/image199.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06.png"/></Relationships>
</file>

<file path=ppt/drawings/_rels/vmlDrawing54.vml.rels><?xml version="1.0" encoding="UTF-8" standalone="yes"?>
<Relationships xmlns="http://schemas.openxmlformats.org/package/2006/relationships"><Relationship Id="rId5" Type="http://schemas.openxmlformats.org/officeDocument/2006/relationships/image" Target="../media/image211.wmf"/><Relationship Id="rId4" Type="http://schemas.openxmlformats.org/officeDocument/2006/relationships/image" Target="../media/image210.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09.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image" Target="../media/image21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rawings/_rels/vmlDrawing8.vml.rels><?xml version="1.0" encoding="UTF-8" standalone="yes"?>
<Relationships xmlns="http://schemas.openxmlformats.org/package/2006/relationships"><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rawings/_rels/vmlDrawing9.vml.rels><?xml version="1.0" encoding="UTF-8" standalone="yes"?>
<Relationships xmlns="http://schemas.openxmlformats.org/package/2006/relationships"><Relationship Id="rId7" Type="http://schemas.openxmlformats.org/officeDocument/2006/relationships/image" Target="../media/image28.wmf"/><Relationship Id="rId6" Type="http://schemas.openxmlformats.org/officeDocument/2006/relationships/image" Target="../media/image27.wmf"/><Relationship Id="rId5" Type="http://schemas.openxmlformats.org/officeDocument/2006/relationships/image" Target="../media/image10.png"/><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6146" name="Rectangle 2"/>
          <p:cNvSpPr>
            <a:spLocks noRot="1" noTextEdit="1"/>
          </p:cNvSpPr>
          <p:nvPr>
            <p:ph type="sldImg"/>
          </p:nvPr>
        </p:nvSpPr>
        <p:spPr/>
      </p:sp>
      <p:sp>
        <p:nvSpPr>
          <p:cNvPr id="6147"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33794" name="Rectangle 2"/>
          <p:cNvSpPr>
            <a:spLocks noRot="1" noTextEdit="1"/>
          </p:cNvSpPr>
          <p:nvPr>
            <p:ph type="sldImg"/>
          </p:nvPr>
        </p:nvSpPr>
        <p:spPr/>
      </p:sp>
      <p:sp>
        <p:nvSpPr>
          <p:cNvPr id="33795"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40962" name="Rectangle 2"/>
          <p:cNvSpPr>
            <a:spLocks noRot="1" noTextEdit="1"/>
          </p:cNvSpPr>
          <p:nvPr>
            <p:ph type="sldImg"/>
          </p:nvPr>
        </p:nvSpPr>
        <p:spPr/>
      </p:sp>
      <p:sp>
        <p:nvSpPr>
          <p:cNvPr id="40963"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43010" name="Rectangle 2"/>
          <p:cNvSpPr>
            <a:spLocks noRot="1" noTextEdit="1"/>
          </p:cNvSpPr>
          <p:nvPr>
            <p:ph type="sldImg"/>
          </p:nvPr>
        </p:nvSpPr>
        <p:spPr/>
      </p:sp>
      <p:sp>
        <p:nvSpPr>
          <p:cNvPr id="43011"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45058" name="Rectangle 2"/>
          <p:cNvSpPr>
            <a:spLocks noRot="1" noTextEdit="1"/>
          </p:cNvSpPr>
          <p:nvPr>
            <p:ph type="sldImg"/>
          </p:nvPr>
        </p:nvSpPr>
        <p:spPr/>
      </p:sp>
      <p:sp>
        <p:nvSpPr>
          <p:cNvPr id="45059"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47106" name="Rectangle 2"/>
          <p:cNvSpPr>
            <a:spLocks noRot="1" noTextEdit="1"/>
          </p:cNvSpPr>
          <p:nvPr>
            <p:ph type="sldImg"/>
          </p:nvPr>
        </p:nvSpPr>
        <p:spPr/>
      </p:sp>
      <p:sp>
        <p:nvSpPr>
          <p:cNvPr id="47107"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52226" name="Rectangle 2"/>
          <p:cNvSpPr>
            <a:spLocks noRot="1" noTextEdit="1"/>
          </p:cNvSpPr>
          <p:nvPr>
            <p:ph type="sldImg"/>
          </p:nvPr>
        </p:nvSpPr>
        <p:spPr/>
      </p:sp>
      <p:sp>
        <p:nvSpPr>
          <p:cNvPr id="52227"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65538" name="Rectangle 2"/>
          <p:cNvSpPr>
            <a:spLocks noRot="1" noTextEdit="1"/>
          </p:cNvSpPr>
          <p:nvPr>
            <p:ph type="sldImg"/>
          </p:nvPr>
        </p:nvSpPr>
        <p:spPr/>
      </p:sp>
      <p:sp>
        <p:nvSpPr>
          <p:cNvPr id="65539"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68610" name="Rectangle 2"/>
          <p:cNvSpPr>
            <a:spLocks noRot="1" noTextEdit="1"/>
          </p:cNvSpPr>
          <p:nvPr>
            <p:ph type="sldImg"/>
          </p:nvPr>
        </p:nvSpPr>
        <p:spPr/>
      </p:sp>
      <p:sp>
        <p:nvSpPr>
          <p:cNvPr id="68611"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84994" name="Rectangle 2"/>
          <p:cNvSpPr>
            <a:spLocks noRot="1" noTextEdit="1"/>
          </p:cNvSpPr>
          <p:nvPr>
            <p:ph type="sldImg"/>
          </p:nvPr>
        </p:nvSpPr>
        <p:spPr/>
      </p:sp>
      <p:sp>
        <p:nvSpPr>
          <p:cNvPr id="84995"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9218" name="Rectangle 2"/>
          <p:cNvSpPr>
            <a:spLocks noRot="1" noTextEdit="1"/>
          </p:cNvSpPr>
          <p:nvPr>
            <p:ph type="sldImg"/>
          </p:nvPr>
        </p:nvSpPr>
        <p:spPr/>
      </p:sp>
      <p:sp>
        <p:nvSpPr>
          <p:cNvPr id="9219"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18434" name="Rectangle 2"/>
          <p:cNvSpPr>
            <a:spLocks noRot="1" noTextEdit="1"/>
          </p:cNvSpPr>
          <p:nvPr>
            <p:ph type="sldImg"/>
          </p:nvPr>
        </p:nvSpPr>
        <p:spPr/>
      </p:sp>
      <p:sp>
        <p:nvSpPr>
          <p:cNvPr id="18435"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20482" name="Rectangle 2"/>
          <p:cNvSpPr>
            <a:spLocks noRot="1" noTextEdit="1"/>
          </p:cNvSpPr>
          <p:nvPr>
            <p:ph type="sldImg"/>
          </p:nvPr>
        </p:nvSpPr>
        <p:spPr/>
      </p:sp>
      <p:sp>
        <p:nvSpPr>
          <p:cNvPr id="20483"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25602" name="Rectangle 2"/>
          <p:cNvSpPr>
            <a:spLocks noRot="1" noTextEdit="1"/>
          </p:cNvSpPr>
          <p:nvPr>
            <p:ph type="sldImg"/>
          </p:nvPr>
        </p:nvSpPr>
        <p:spPr/>
      </p:sp>
      <p:sp>
        <p:nvSpPr>
          <p:cNvPr id="25603"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28674" name="Rectangle 2"/>
          <p:cNvSpPr>
            <a:spLocks noRot="1" noTextEdit="1"/>
          </p:cNvSpPr>
          <p:nvPr>
            <p:ph type="sldImg"/>
          </p:nvPr>
        </p:nvSpPr>
        <p:spPr/>
      </p:sp>
      <p:sp>
        <p:nvSpPr>
          <p:cNvPr id="28675"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30722" name="Rectangle 2"/>
          <p:cNvSpPr>
            <a:spLocks noRot="1" noTextEdit="1"/>
          </p:cNvSpPr>
          <p:nvPr>
            <p:ph type="sldImg"/>
          </p:nvPr>
        </p:nvSpPr>
        <p:spPr/>
      </p:sp>
      <p:sp>
        <p:nvSpPr>
          <p:cNvPr id="30723"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33794" name="Rectangle 2"/>
          <p:cNvSpPr>
            <a:spLocks noRot="1" noTextEdit="1"/>
          </p:cNvSpPr>
          <p:nvPr>
            <p:ph type="sldImg"/>
          </p:nvPr>
        </p:nvSpPr>
        <p:spPr/>
      </p:sp>
      <p:sp>
        <p:nvSpPr>
          <p:cNvPr id="33795"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7"/>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p>
            <a:pPr lvl="0" indent="0" algn="r"/>
            <a:fld id="{9A0DB2DC-4C9A-4742-B13C-FB6460FD3503}" type="slidenum">
              <a:rPr lang="en-US" altLang="zh-CN" sz="1200" dirty="0"/>
            </a:fld>
            <a:endParaRPr lang="en-US" altLang="zh-CN" sz="1200" dirty="0"/>
          </a:p>
        </p:txBody>
      </p:sp>
      <p:sp>
        <p:nvSpPr>
          <p:cNvPr id="28674" name="Rectangle 2"/>
          <p:cNvSpPr>
            <a:spLocks noRot="1" noTextEdit="1"/>
          </p:cNvSpPr>
          <p:nvPr>
            <p:ph type="sldImg"/>
          </p:nvPr>
        </p:nvSpPr>
        <p:spPr/>
      </p:sp>
      <p:sp>
        <p:nvSpPr>
          <p:cNvPr id="28675" name="Rectangle 3"/>
          <p:cNvSpPr>
            <a:spLocks noGrp="1"/>
          </p:cNvSpPr>
          <p:nvPr>
            <p:ph type="body"/>
          </p:nvPr>
        </p:nvSpPr>
        <p:spPr>
          <a:xfrm>
            <a:off x="914400" y="4343400"/>
            <a:ext cx="5029200" cy="4114800"/>
          </a:xfrm>
        </p:spPr>
        <p:txBody>
          <a:bodyPr wrap="square" lIns="91440" tIns="45720" rIns="91440" bIns="45720" anchor="t"/>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457200" y="1600200"/>
            <a:ext cx="4038600" cy="21859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57200" y="3938588"/>
            <a:ext cx="4038600" cy="21875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48200" y="3938588"/>
            <a:ext cx="4038600" cy="21875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pic>
        <p:nvPicPr>
          <p:cNvPr id="1031" name="Picture 7" descr="73"/>
          <p:cNvPicPr>
            <a:picLocks noChangeAspect="1"/>
          </p:cNvPicPr>
          <p:nvPr userDrawn="1"/>
        </p:nvPicPr>
        <p:blipFill>
          <a:blip r:embed="rId16"/>
          <a:srcRect r="20525" b="20706"/>
          <a:stretch>
            <a:fillRect/>
          </a:stretch>
        </p:blipFill>
        <p:spPr>
          <a:xfrm>
            <a:off x="0" y="0"/>
            <a:ext cx="9144000" cy="68643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70.xml"/><Relationship Id="rId4" Type="http://schemas.openxmlformats.org/officeDocument/2006/relationships/slide" Target="slide55.xml"/><Relationship Id="rId3" Type="http://schemas.openxmlformats.org/officeDocument/2006/relationships/slide" Target="slide41.xml"/><Relationship Id="rId2" Type="http://schemas.openxmlformats.org/officeDocument/2006/relationships/slide" Target="slide22.xml"/><Relationship Id="rId1" Type="http://schemas.openxmlformats.org/officeDocument/2006/relationships/slide" Target="slide1.xml"/></Relationships>
</file>

<file path=ppt/slides/_rels/slide10.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oleObject" Target="../embeddings/oleObject10.bin"/><Relationship Id="rId4" Type="http://schemas.openxmlformats.org/officeDocument/2006/relationships/image" Target="../media/image9.wmf"/><Relationship Id="rId3" Type="http://schemas.openxmlformats.org/officeDocument/2006/relationships/oleObject" Target="../embeddings/oleObject9.bin"/><Relationship Id="rId2" Type="http://schemas.openxmlformats.org/officeDocument/2006/relationships/image" Target="../media/image8.wmf"/><Relationship Id="rId1"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oleObject" Target="../embeddings/oleObject13.bin"/><Relationship Id="rId5" Type="http://schemas.openxmlformats.org/officeDocument/2006/relationships/image" Target="../media/image17.png"/><Relationship Id="rId4" Type="http://schemas.openxmlformats.org/officeDocument/2006/relationships/oleObject" Target="../embeddings/oleObject12.bin"/><Relationship Id="rId3" Type="http://schemas.openxmlformats.org/officeDocument/2006/relationships/image" Target="../media/image16.png"/><Relationship Id="rId2" Type="http://schemas.openxmlformats.org/officeDocument/2006/relationships/oleObject" Target="../embeddings/oleObject11.bin"/><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2.png"/><Relationship Id="rId7" Type="http://schemas.openxmlformats.org/officeDocument/2006/relationships/oleObject" Target="../embeddings/oleObject17.bin"/><Relationship Id="rId6" Type="http://schemas.openxmlformats.org/officeDocument/2006/relationships/image" Target="../media/image21.png"/><Relationship Id="rId5" Type="http://schemas.openxmlformats.org/officeDocument/2006/relationships/oleObject" Target="../embeddings/oleObject16.bin"/><Relationship Id="rId4" Type="http://schemas.openxmlformats.org/officeDocument/2006/relationships/image" Target="../media/image20.png"/><Relationship Id="rId3" Type="http://schemas.openxmlformats.org/officeDocument/2006/relationships/oleObject" Target="../embeddings/oleObject15.bin"/><Relationship Id="rId2" Type="http://schemas.openxmlformats.org/officeDocument/2006/relationships/image" Target="../media/image19.png"/><Relationship Id="rId10" Type="http://schemas.openxmlformats.org/officeDocument/2006/relationships/vmlDrawing" Target="../drawings/vmlDrawing8.vml"/><Relationship Id="rId1"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oleObject" Target="../embeddings/oleObject22.bin"/><Relationship Id="rId7" Type="http://schemas.openxmlformats.org/officeDocument/2006/relationships/image" Target="../media/image25.wmf"/><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image" Target="../media/image24.wmf"/><Relationship Id="rId3" Type="http://schemas.openxmlformats.org/officeDocument/2006/relationships/oleObject" Target="../embeddings/oleObject19.bin"/><Relationship Id="rId2" Type="http://schemas.openxmlformats.org/officeDocument/2006/relationships/image" Target="../media/image23.wmf"/><Relationship Id="rId19" Type="http://schemas.openxmlformats.org/officeDocument/2006/relationships/vmlDrawing" Target="../drawings/vmlDrawing9.vml"/><Relationship Id="rId18" Type="http://schemas.openxmlformats.org/officeDocument/2006/relationships/slideLayout" Target="../slideLayouts/slideLayout2.xml"/><Relationship Id="rId17" Type="http://schemas.openxmlformats.org/officeDocument/2006/relationships/image" Target="../media/image28.wmf"/><Relationship Id="rId16" Type="http://schemas.openxmlformats.org/officeDocument/2006/relationships/oleObject" Target="../embeddings/oleObject27.bin"/><Relationship Id="rId15" Type="http://schemas.openxmlformats.org/officeDocument/2006/relationships/image" Target="../media/image27.wmf"/><Relationship Id="rId14" Type="http://schemas.openxmlformats.org/officeDocument/2006/relationships/oleObject" Target="../embeddings/oleObject26.bin"/><Relationship Id="rId13" Type="http://schemas.openxmlformats.org/officeDocument/2006/relationships/image" Target="../media/image10.png"/><Relationship Id="rId12" Type="http://schemas.openxmlformats.org/officeDocument/2006/relationships/oleObject" Target="../embeddings/oleObject25.bin"/><Relationship Id="rId11" Type="http://schemas.openxmlformats.org/officeDocument/2006/relationships/image" Target="../media/image26.wmf"/><Relationship Id="rId10" Type="http://schemas.openxmlformats.org/officeDocument/2006/relationships/oleObject" Target="../embeddings/oleObject24.bin"/><Relationship Id="rId1" Type="http://schemas.openxmlformats.org/officeDocument/2006/relationships/oleObject" Target="../embeddings/oleObject18.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33.bin"/><Relationship Id="rId8" Type="http://schemas.openxmlformats.org/officeDocument/2006/relationships/image" Target="../media/image31.wmf"/><Relationship Id="rId7" Type="http://schemas.openxmlformats.org/officeDocument/2006/relationships/oleObject" Target="../embeddings/oleObject32.bin"/><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image" Target="../media/image30.wmf"/><Relationship Id="rId3" Type="http://schemas.openxmlformats.org/officeDocument/2006/relationships/oleObject" Target="../embeddings/oleObject29.bin"/><Relationship Id="rId2" Type="http://schemas.openxmlformats.org/officeDocument/2006/relationships/image" Target="../media/image29.png"/><Relationship Id="rId17" Type="http://schemas.openxmlformats.org/officeDocument/2006/relationships/notesSlide" Target="../notesSlides/notesSlide3.xml"/><Relationship Id="rId16" Type="http://schemas.openxmlformats.org/officeDocument/2006/relationships/vmlDrawing" Target="../drawings/vmlDrawing10.vml"/><Relationship Id="rId15" Type="http://schemas.openxmlformats.org/officeDocument/2006/relationships/slideLayout" Target="../slideLayouts/slideLayout2.xml"/><Relationship Id="rId14" Type="http://schemas.openxmlformats.org/officeDocument/2006/relationships/image" Target="../media/image34.wmf"/><Relationship Id="rId13" Type="http://schemas.openxmlformats.org/officeDocument/2006/relationships/oleObject" Target="../embeddings/oleObject35.bin"/><Relationship Id="rId12" Type="http://schemas.openxmlformats.org/officeDocument/2006/relationships/image" Target="../media/image33.wmf"/><Relationship Id="rId11" Type="http://schemas.openxmlformats.org/officeDocument/2006/relationships/oleObject" Target="../embeddings/oleObject34.bin"/><Relationship Id="rId10" Type="http://schemas.openxmlformats.org/officeDocument/2006/relationships/image" Target="../media/image32.wmf"/><Relationship Id="rId1" Type="http://schemas.openxmlformats.org/officeDocument/2006/relationships/oleObject" Target="../embeddings/oleObject28.bin"/></Relationships>
</file>

<file path=ppt/slides/_rels/slide16.xml.rels><?xml version="1.0" encoding="UTF-8" standalone="yes"?>
<Relationships xmlns="http://schemas.openxmlformats.org/package/2006/relationships"><Relationship Id="rId9" Type="http://schemas.openxmlformats.org/officeDocument/2006/relationships/image" Target="../media/image31.wmf"/><Relationship Id="rId8" Type="http://schemas.openxmlformats.org/officeDocument/2006/relationships/oleObject" Target="../embeddings/oleObject40.bin"/><Relationship Id="rId7" Type="http://schemas.openxmlformats.org/officeDocument/2006/relationships/oleObject" Target="../embeddings/oleObject39.bin"/><Relationship Id="rId6" Type="http://schemas.openxmlformats.org/officeDocument/2006/relationships/image" Target="../media/image30.wmf"/><Relationship Id="rId5" Type="http://schemas.openxmlformats.org/officeDocument/2006/relationships/oleObject" Target="../embeddings/oleObject38.bin"/><Relationship Id="rId4" Type="http://schemas.openxmlformats.org/officeDocument/2006/relationships/image" Target="../media/image36.png"/><Relationship Id="rId3" Type="http://schemas.openxmlformats.org/officeDocument/2006/relationships/oleObject" Target="../embeddings/oleObject37.bin"/><Relationship Id="rId2" Type="http://schemas.openxmlformats.org/officeDocument/2006/relationships/image" Target="../media/image35.png"/><Relationship Id="rId17" Type="http://schemas.openxmlformats.org/officeDocument/2006/relationships/notesSlide" Target="../notesSlides/notesSlide4.xml"/><Relationship Id="rId16" Type="http://schemas.openxmlformats.org/officeDocument/2006/relationships/vmlDrawing" Target="../drawings/vmlDrawing11.vml"/><Relationship Id="rId15" Type="http://schemas.openxmlformats.org/officeDocument/2006/relationships/slideLayout" Target="../slideLayouts/slideLayout2.xml"/><Relationship Id="rId14" Type="http://schemas.openxmlformats.org/officeDocument/2006/relationships/image" Target="../media/image37.wmf"/><Relationship Id="rId13" Type="http://schemas.openxmlformats.org/officeDocument/2006/relationships/oleObject" Target="../embeddings/oleObject44.bin"/><Relationship Id="rId12" Type="http://schemas.openxmlformats.org/officeDocument/2006/relationships/oleObject" Target="../embeddings/oleObject43.bin"/><Relationship Id="rId11" Type="http://schemas.openxmlformats.org/officeDocument/2006/relationships/oleObject" Target="../embeddings/oleObject42.bin"/><Relationship Id="rId10" Type="http://schemas.openxmlformats.org/officeDocument/2006/relationships/oleObject" Target="../embeddings/oleObject41.bin"/><Relationship Id="rId1" Type="http://schemas.openxmlformats.org/officeDocument/2006/relationships/oleObject" Target="../embeddings/oleObject36.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oleObject" Target="../embeddings/oleObject46.bin"/><Relationship Id="rId2" Type="http://schemas.openxmlformats.org/officeDocument/2006/relationships/image" Target="../media/image38.png"/><Relationship Id="rId1" Type="http://schemas.openxmlformats.org/officeDocument/2006/relationships/oleObject" Target="../embeddings/oleObject45.bin"/></Relationships>
</file>

<file path=ppt/slides/_rels/slide18.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2.xml"/><Relationship Id="rId7" Type="http://schemas.openxmlformats.org/officeDocument/2006/relationships/oleObject" Target="../embeddings/oleObject50.bin"/><Relationship Id="rId6" Type="http://schemas.openxmlformats.org/officeDocument/2006/relationships/image" Target="../media/image42.wmf"/><Relationship Id="rId5" Type="http://schemas.openxmlformats.org/officeDocument/2006/relationships/oleObject" Target="../embeddings/oleObject49.bin"/><Relationship Id="rId4" Type="http://schemas.openxmlformats.org/officeDocument/2006/relationships/image" Target="../media/image41.wmf"/><Relationship Id="rId3" Type="http://schemas.openxmlformats.org/officeDocument/2006/relationships/oleObject" Target="../embeddings/oleObject48.bin"/><Relationship Id="rId2" Type="http://schemas.openxmlformats.org/officeDocument/2006/relationships/image" Target="../media/image40.png"/><Relationship Id="rId1" Type="http://schemas.openxmlformats.org/officeDocument/2006/relationships/oleObject" Target="../embeddings/oleObject47.bin"/></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44.wmf"/><Relationship Id="rId7" Type="http://schemas.openxmlformats.org/officeDocument/2006/relationships/oleObject" Target="../embeddings/oleObject54.bin"/><Relationship Id="rId6" Type="http://schemas.openxmlformats.org/officeDocument/2006/relationships/image" Target="../media/image43.wmf"/><Relationship Id="rId5" Type="http://schemas.openxmlformats.org/officeDocument/2006/relationships/oleObject" Target="../embeddings/oleObject53.bin"/><Relationship Id="rId4" Type="http://schemas.openxmlformats.org/officeDocument/2006/relationships/image" Target="../media/image29.png"/><Relationship Id="rId3" Type="http://schemas.openxmlformats.org/officeDocument/2006/relationships/oleObject" Target="../embeddings/oleObject52.bin"/><Relationship Id="rId22" Type="http://schemas.openxmlformats.org/officeDocument/2006/relationships/vmlDrawing" Target="../drawings/vmlDrawing14.vml"/><Relationship Id="rId21" Type="http://schemas.openxmlformats.org/officeDocument/2006/relationships/slideLayout" Target="../slideLayouts/slideLayout2.xml"/><Relationship Id="rId20" Type="http://schemas.openxmlformats.org/officeDocument/2006/relationships/image" Target="../media/image32.wmf"/><Relationship Id="rId2" Type="http://schemas.openxmlformats.org/officeDocument/2006/relationships/image" Target="../media/image36.png"/><Relationship Id="rId19" Type="http://schemas.openxmlformats.org/officeDocument/2006/relationships/oleObject" Target="../embeddings/oleObject63.bin"/><Relationship Id="rId18" Type="http://schemas.openxmlformats.org/officeDocument/2006/relationships/oleObject" Target="../embeddings/oleObject62.bin"/><Relationship Id="rId17" Type="http://schemas.openxmlformats.org/officeDocument/2006/relationships/oleObject" Target="../embeddings/oleObject61.bin"/><Relationship Id="rId16" Type="http://schemas.openxmlformats.org/officeDocument/2006/relationships/oleObject" Target="../embeddings/oleObject60.bin"/><Relationship Id="rId15" Type="http://schemas.openxmlformats.org/officeDocument/2006/relationships/oleObject" Target="../embeddings/oleObject59.bin"/><Relationship Id="rId14" Type="http://schemas.openxmlformats.org/officeDocument/2006/relationships/oleObject" Target="../embeddings/oleObject58.bin"/><Relationship Id="rId13" Type="http://schemas.openxmlformats.org/officeDocument/2006/relationships/oleObject" Target="../embeddings/oleObject57.bin"/><Relationship Id="rId12" Type="http://schemas.openxmlformats.org/officeDocument/2006/relationships/image" Target="../media/image31.wmf"/><Relationship Id="rId11" Type="http://schemas.openxmlformats.org/officeDocument/2006/relationships/oleObject" Target="../embeddings/oleObject56.bin"/><Relationship Id="rId10" Type="http://schemas.openxmlformats.org/officeDocument/2006/relationships/image" Target="../media/image30.wmf"/><Relationship Id="rId1" Type="http://schemas.openxmlformats.org/officeDocument/2006/relationships/oleObject" Target="../embeddings/oleObject5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oleObject" Target="../embeddings/oleObject64.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slide" Target="slide26.xml"/><Relationship Id="rId2" Type="http://schemas.openxmlformats.org/officeDocument/2006/relationships/slide" Target="slide25.xml"/><Relationship Id="rId1" Type="http://schemas.openxmlformats.org/officeDocument/2006/relationships/slide" Target="slide23.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9.wmf"/><Relationship Id="rId7" Type="http://schemas.openxmlformats.org/officeDocument/2006/relationships/oleObject" Target="../embeddings/oleObject68.bin"/><Relationship Id="rId6" Type="http://schemas.openxmlformats.org/officeDocument/2006/relationships/image" Target="../media/image48.wmf"/><Relationship Id="rId5" Type="http://schemas.openxmlformats.org/officeDocument/2006/relationships/oleObject" Target="../embeddings/oleObject67.bin"/><Relationship Id="rId4" Type="http://schemas.openxmlformats.org/officeDocument/2006/relationships/image" Target="../media/image47.wmf"/><Relationship Id="rId3" Type="http://schemas.openxmlformats.org/officeDocument/2006/relationships/oleObject" Target="../embeddings/oleObject66.bin"/><Relationship Id="rId2" Type="http://schemas.openxmlformats.org/officeDocument/2006/relationships/image" Target="../media/image46.png"/><Relationship Id="rId11" Type="http://schemas.openxmlformats.org/officeDocument/2006/relationships/notesSlide" Target="../notesSlides/notesSlide7.xml"/><Relationship Id="rId10" Type="http://schemas.openxmlformats.org/officeDocument/2006/relationships/vmlDrawing" Target="../drawings/vmlDrawing16.vml"/><Relationship Id="rId1" Type="http://schemas.openxmlformats.org/officeDocument/2006/relationships/oleObject" Target="../embeddings/oleObject65.bin"/></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73.bin"/><Relationship Id="rId8" Type="http://schemas.openxmlformats.org/officeDocument/2006/relationships/image" Target="../media/image53.wmf"/><Relationship Id="rId7" Type="http://schemas.openxmlformats.org/officeDocument/2006/relationships/oleObject" Target="../embeddings/oleObject72.bin"/><Relationship Id="rId6" Type="http://schemas.openxmlformats.org/officeDocument/2006/relationships/image" Target="../media/image52.wmf"/><Relationship Id="rId5" Type="http://schemas.openxmlformats.org/officeDocument/2006/relationships/oleObject" Target="../embeddings/oleObject71.bin"/><Relationship Id="rId44" Type="http://schemas.openxmlformats.org/officeDocument/2006/relationships/vmlDrawing" Target="../drawings/vmlDrawing17.vml"/><Relationship Id="rId43" Type="http://schemas.openxmlformats.org/officeDocument/2006/relationships/slideLayout" Target="../slideLayouts/slideLayout12.xml"/><Relationship Id="rId42" Type="http://schemas.openxmlformats.org/officeDocument/2006/relationships/image" Target="../media/image69.wmf"/><Relationship Id="rId41" Type="http://schemas.openxmlformats.org/officeDocument/2006/relationships/oleObject" Target="../embeddings/oleObject89.bin"/><Relationship Id="rId40" Type="http://schemas.openxmlformats.org/officeDocument/2006/relationships/image" Target="../media/image68.wmf"/><Relationship Id="rId4" Type="http://schemas.openxmlformats.org/officeDocument/2006/relationships/image" Target="../media/image51.wmf"/><Relationship Id="rId39" Type="http://schemas.openxmlformats.org/officeDocument/2006/relationships/oleObject" Target="../embeddings/oleObject88.bin"/><Relationship Id="rId38" Type="http://schemas.openxmlformats.org/officeDocument/2006/relationships/image" Target="../media/image67.wmf"/><Relationship Id="rId37" Type="http://schemas.openxmlformats.org/officeDocument/2006/relationships/oleObject" Target="../embeddings/oleObject87.bin"/><Relationship Id="rId36" Type="http://schemas.openxmlformats.org/officeDocument/2006/relationships/image" Target="../media/image66.wmf"/><Relationship Id="rId35" Type="http://schemas.openxmlformats.org/officeDocument/2006/relationships/oleObject" Target="../embeddings/oleObject86.bin"/><Relationship Id="rId34" Type="http://schemas.openxmlformats.org/officeDocument/2006/relationships/image" Target="../media/image65.wmf"/><Relationship Id="rId33" Type="http://schemas.openxmlformats.org/officeDocument/2006/relationships/oleObject" Target="../embeddings/oleObject85.bin"/><Relationship Id="rId32" Type="http://schemas.openxmlformats.org/officeDocument/2006/relationships/image" Target="../media/image64.wmf"/><Relationship Id="rId31" Type="http://schemas.openxmlformats.org/officeDocument/2006/relationships/oleObject" Target="../embeddings/oleObject84.bin"/><Relationship Id="rId30" Type="http://schemas.openxmlformats.org/officeDocument/2006/relationships/image" Target="../media/image63.wmf"/><Relationship Id="rId3" Type="http://schemas.openxmlformats.org/officeDocument/2006/relationships/oleObject" Target="../embeddings/oleObject70.bin"/><Relationship Id="rId29" Type="http://schemas.openxmlformats.org/officeDocument/2006/relationships/oleObject" Target="../embeddings/oleObject83.bin"/><Relationship Id="rId28" Type="http://schemas.openxmlformats.org/officeDocument/2006/relationships/image" Target="../media/image62.wmf"/><Relationship Id="rId27" Type="http://schemas.openxmlformats.org/officeDocument/2006/relationships/oleObject" Target="../embeddings/oleObject82.bin"/><Relationship Id="rId26" Type="http://schemas.openxmlformats.org/officeDocument/2006/relationships/image" Target="../media/image61.wmf"/><Relationship Id="rId25" Type="http://schemas.openxmlformats.org/officeDocument/2006/relationships/oleObject" Target="../embeddings/oleObject81.bin"/><Relationship Id="rId24" Type="http://schemas.openxmlformats.org/officeDocument/2006/relationships/image" Target="../media/image60.wmf"/><Relationship Id="rId23" Type="http://schemas.openxmlformats.org/officeDocument/2006/relationships/oleObject" Target="../embeddings/oleObject80.bin"/><Relationship Id="rId22" Type="http://schemas.openxmlformats.org/officeDocument/2006/relationships/image" Target="../media/image59.wmf"/><Relationship Id="rId21" Type="http://schemas.openxmlformats.org/officeDocument/2006/relationships/oleObject" Target="../embeddings/oleObject79.bin"/><Relationship Id="rId20" Type="http://schemas.openxmlformats.org/officeDocument/2006/relationships/image" Target="../media/image58.wmf"/><Relationship Id="rId2" Type="http://schemas.openxmlformats.org/officeDocument/2006/relationships/image" Target="../media/image50.wmf"/><Relationship Id="rId19" Type="http://schemas.openxmlformats.org/officeDocument/2006/relationships/oleObject" Target="../embeddings/oleObject78.bin"/><Relationship Id="rId18" Type="http://schemas.openxmlformats.org/officeDocument/2006/relationships/image" Target="../media/image57.wmf"/><Relationship Id="rId17" Type="http://schemas.openxmlformats.org/officeDocument/2006/relationships/oleObject" Target="../embeddings/oleObject77.bin"/><Relationship Id="rId16" Type="http://schemas.openxmlformats.org/officeDocument/2006/relationships/image" Target="../media/image56.wmf"/><Relationship Id="rId15" Type="http://schemas.openxmlformats.org/officeDocument/2006/relationships/oleObject" Target="../embeddings/oleObject76.bin"/><Relationship Id="rId14" Type="http://schemas.openxmlformats.org/officeDocument/2006/relationships/image" Target="../media/image55.wmf"/><Relationship Id="rId13" Type="http://schemas.openxmlformats.org/officeDocument/2006/relationships/oleObject" Target="../embeddings/oleObject75.bin"/><Relationship Id="rId12" Type="http://schemas.openxmlformats.org/officeDocument/2006/relationships/image" Target="../media/image54.wmf"/><Relationship Id="rId11" Type="http://schemas.openxmlformats.org/officeDocument/2006/relationships/oleObject" Target="../embeddings/oleObject74.bin"/><Relationship Id="rId10" Type="http://schemas.openxmlformats.org/officeDocument/2006/relationships/image" Target="../media/image46.png"/><Relationship Id="rId1" Type="http://schemas.openxmlformats.org/officeDocument/2006/relationships/oleObject" Target="../embeddings/oleObject69.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94.bin"/><Relationship Id="rId8" Type="http://schemas.openxmlformats.org/officeDocument/2006/relationships/image" Target="../media/image72.wmf"/><Relationship Id="rId7" Type="http://schemas.openxmlformats.org/officeDocument/2006/relationships/oleObject" Target="../embeddings/oleObject93.bin"/><Relationship Id="rId6" Type="http://schemas.openxmlformats.org/officeDocument/2006/relationships/image" Target="../media/image71.wmf"/><Relationship Id="rId5" Type="http://schemas.openxmlformats.org/officeDocument/2006/relationships/oleObject" Target="../embeddings/oleObject92.bin"/><Relationship Id="rId4" Type="http://schemas.openxmlformats.org/officeDocument/2006/relationships/image" Target="../media/image69.wmf"/><Relationship Id="rId3" Type="http://schemas.openxmlformats.org/officeDocument/2006/relationships/oleObject" Target="../embeddings/oleObject91.bin"/><Relationship Id="rId2" Type="http://schemas.openxmlformats.org/officeDocument/2006/relationships/image" Target="../media/image70.wmf"/><Relationship Id="rId15" Type="http://schemas.openxmlformats.org/officeDocument/2006/relationships/notesSlide" Target="../notesSlides/notesSlide8.xml"/><Relationship Id="rId14" Type="http://schemas.openxmlformats.org/officeDocument/2006/relationships/vmlDrawing" Target="../drawings/vmlDrawing18.vml"/><Relationship Id="rId13" Type="http://schemas.openxmlformats.org/officeDocument/2006/relationships/slideLayout" Target="../slideLayouts/slideLayout2.xml"/><Relationship Id="rId12" Type="http://schemas.openxmlformats.org/officeDocument/2006/relationships/image" Target="../media/image46.png"/><Relationship Id="rId11" Type="http://schemas.openxmlformats.org/officeDocument/2006/relationships/oleObject" Target="../embeddings/oleObject95.bin"/><Relationship Id="rId10" Type="http://schemas.openxmlformats.org/officeDocument/2006/relationships/image" Target="../media/image73.wmf"/><Relationship Id="rId1" Type="http://schemas.openxmlformats.org/officeDocument/2006/relationships/oleObject" Target="../embeddings/oleObject90.bin"/></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slide" Target="slide1.xml"/><Relationship Id="rId1" Type="http://schemas.openxmlformats.org/officeDocument/2006/relationships/slide" Target="slide27.xml"/></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100.bin"/><Relationship Id="rId8" Type="http://schemas.openxmlformats.org/officeDocument/2006/relationships/image" Target="../media/image72.wmf"/><Relationship Id="rId7" Type="http://schemas.openxmlformats.org/officeDocument/2006/relationships/oleObject" Target="../embeddings/oleObject99.bin"/><Relationship Id="rId6" Type="http://schemas.openxmlformats.org/officeDocument/2006/relationships/image" Target="../media/image71.wmf"/><Relationship Id="rId5" Type="http://schemas.openxmlformats.org/officeDocument/2006/relationships/oleObject" Target="../embeddings/oleObject98.bin"/><Relationship Id="rId4" Type="http://schemas.openxmlformats.org/officeDocument/2006/relationships/image" Target="../media/image69.wmf"/><Relationship Id="rId3" Type="http://schemas.openxmlformats.org/officeDocument/2006/relationships/oleObject" Target="../embeddings/oleObject97.bin"/><Relationship Id="rId2" Type="http://schemas.openxmlformats.org/officeDocument/2006/relationships/image" Target="../media/image70.wmf"/><Relationship Id="rId15" Type="http://schemas.openxmlformats.org/officeDocument/2006/relationships/notesSlide" Target="../notesSlides/notesSlide10.xml"/><Relationship Id="rId14" Type="http://schemas.openxmlformats.org/officeDocument/2006/relationships/vmlDrawing" Target="../drawings/vmlDrawing19.vml"/><Relationship Id="rId13" Type="http://schemas.openxmlformats.org/officeDocument/2006/relationships/slideLayout" Target="../slideLayouts/slideLayout2.xml"/><Relationship Id="rId12" Type="http://schemas.openxmlformats.org/officeDocument/2006/relationships/image" Target="../media/image46.png"/><Relationship Id="rId11" Type="http://schemas.openxmlformats.org/officeDocument/2006/relationships/oleObject" Target="../embeddings/oleObject101.bin"/><Relationship Id="rId10" Type="http://schemas.openxmlformats.org/officeDocument/2006/relationships/image" Target="../media/image73.wmf"/><Relationship Id="rId1" Type="http://schemas.openxmlformats.org/officeDocument/2006/relationships/oleObject" Target="../embeddings/oleObject96.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04.bin"/><Relationship Id="rId8" Type="http://schemas.openxmlformats.org/officeDocument/2006/relationships/image" Target="../media/image75.wmf"/><Relationship Id="rId7" Type="http://schemas.openxmlformats.org/officeDocument/2006/relationships/oleObject" Target="../embeddings/oleObject103.bin"/><Relationship Id="rId6" Type="http://schemas.openxmlformats.org/officeDocument/2006/relationships/image" Target="../media/image74.wmf"/><Relationship Id="rId5" Type="http://schemas.openxmlformats.org/officeDocument/2006/relationships/oleObject" Target="../embeddings/oleObject102.bin"/><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4" Type="http://schemas.openxmlformats.org/officeDocument/2006/relationships/vmlDrawing" Target="../drawings/vmlDrawing20.vml"/><Relationship Id="rId13" Type="http://schemas.openxmlformats.org/officeDocument/2006/relationships/slideLayout" Target="../slideLayouts/slideLayout2.xml"/><Relationship Id="rId12" Type="http://schemas.openxmlformats.org/officeDocument/2006/relationships/image" Target="../media/image77.wmf"/><Relationship Id="rId11" Type="http://schemas.openxmlformats.org/officeDocument/2006/relationships/oleObject" Target="../embeddings/oleObject105.bin"/><Relationship Id="rId10" Type="http://schemas.openxmlformats.org/officeDocument/2006/relationships/image" Target="../media/image76.wmf"/><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slide" Target="slide1.xml"/><Relationship Id="rId1" Type="http://schemas.openxmlformats.org/officeDocument/2006/relationships/slide" Target="slide3.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110.bin"/><Relationship Id="rId8" Type="http://schemas.openxmlformats.org/officeDocument/2006/relationships/image" Target="../media/image80.png"/><Relationship Id="rId7" Type="http://schemas.openxmlformats.org/officeDocument/2006/relationships/oleObject" Target="../embeddings/oleObject109.bin"/><Relationship Id="rId6" Type="http://schemas.openxmlformats.org/officeDocument/2006/relationships/image" Target="../media/image79.png"/><Relationship Id="rId5" Type="http://schemas.openxmlformats.org/officeDocument/2006/relationships/oleObject" Target="../embeddings/oleObject108.bin"/><Relationship Id="rId4" Type="http://schemas.openxmlformats.org/officeDocument/2006/relationships/image" Target="../media/image74.wmf"/><Relationship Id="rId3" Type="http://schemas.openxmlformats.org/officeDocument/2006/relationships/oleObject" Target="../embeddings/oleObject107.bin"/><Relationship Id="rId2" Type="http://schemas.openxmlformats.org/officeDocument/2006/relationships/image" Target="../media/image78.wmf"/><Relationship Id="rId16" Type="http://schemas.openxmlformats.org/officeDocument/2006/relationships/vmlDrawing" Target="../drawings/vmlDrawing21.vml"/><Relationship Id="rId15" Type="http://schemas.openxmlformats.org/officeDocument/2006/relationships/slideLayout" Target="../slideLayouts/slideLayout13.xml"/><Relationship Id="rId14" Type="http://schemas.openxmlformats.org/officeDocument/2006/relationships/image" Target="../media/image83.wmf"/><Relationship Id="rId13" Type="http://schemas.openxmlformats.org/officeDocument/2006/relationships/oleObject" Target="../embeddings/oleObject112.bin"/><Relationship Id="rId12" Type="http://schemas.openxmlformats.org/officeDocument/2006/relationships/image" Target="../media/image82.wmf"/><Relationship Id="rId11" Type="http://schemas.openxmlformats.org/officeDocument/2006/relationships/oleObject" Target="../embeddings/oleObject111.bin"/><Relationship Id="rId10" Type="http://schemas.openxmlformats.org/officeDocument/2006/relationships/image" Target="../media/image81.wmf"/><Relationship Id="rId1" Type="http://schemas.openxmlformats.org/officeDocument/2006/relationships/oleObject" Target="../embeddings/oleObject106.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17.bin"/><Relationship Id="rId8" Type="http://schemas.openxmlformats.org/officeDocument/2006/relationships/image" Target="../media/image85.png"/><Relationship Id="rId7" Type="http://schemas.openxmlformats.org/officeDocument/2006/relationships/oleObject" Target="../embeddings/oleObject116.bin"/><Relationship Id="rId6" Type="http://schemas.openxmlformats.org/officeDocument/2006/relationships/image" Target="../media/image77.wmf"/><Relationship Id="rId5" Type="http://schemas.openxmlformats.org/officeDocument/2006/relationships/oleObject" Target="../embeddings/oleObject115.bin"/><Relationship Id="rId4" Type="http://schemas.openxmlformats.org/officeDocument/2006/relationships/image" Target="../media/image79.png"/><Relationship Id="rId3" Type="http://schemas.openxmlformats.org/officeDocument/2006/relationships/oleObject" Target="../embeddings/oleObject114.bin"/><Relationship Id="rId22" Type="http://schemas.openxmlformats.org/officeDocument/2006/relationships/vmlDrawing" Target="../drawings/vmlDrawing22.vml"/><Relationship Id="rId21" Type="http://schemas.openxmlformats.org/officeDocument/2006/relationships/slideLayout" Target="../slideLayouts/slideLayout4.xml"/><Relationship Id="rId20" Type="http://schemas.openxmlformats.org/officeDocument/2006/relationships/image" Target="../media/image87.wmf"/><Relationship Id="rId2" Type="http://schemas.openxmlformats.org/officeDocument/2006/relationships/image" Target="../media/image84.wmf"/><Relationship Id="rId19" Type="http://schemas.openxmlformats.org/officeDocument/2006/relationships/oleObject" Target="../embeddings/oleObject123.bin"/><Relationship Id="rId18" Type="http://schemas.openxmlformats.org/officeDocument/2006/relationships/image" Target="../media/image32.wmf"/><Relationship Id="rId17" Type="http://schemas.openxmlformats.org/officeDocument/2006/relationships/oleObject" Target="../embeddings/oleObject122.bin"/><Relationship Id="rId16" Type="http://schemas.openxmlformats.org/officeDocument/2006/relationships/image" Target="../media/image31.wmf"/><Relationship Id="rId15" Type="http://schemas.openxmlformats.org/officeDocument/2006/relationships/oleObject" Target="../embeddings/oleObject121.bin"/><Relationship Id="rId14" Type="http://schemas.openxmlformats.org/officeDocument/2006/relationships/oleObject" Target="../embeddings/oleObject120.bin"/><Relationship Id="rId13" Type="http://schemas.openxmlformats.org/officeDocument/2006/relationships/oleObject" Target="../embeddings/oleObject119.bin"/><Relationship Id="rId12" Type="http://schemas.openxmlformats.org/officeDocument/2006/relationships/image" Target="../media/image30.wmf"/><Relationship Id="rId11" Type="http://schemas.openxmlformats.org/officeDocument/2006/relationships/oleObject" Target="../embeddings/oleObject118.bin"/><Relationship Id="rId10" Type="http://schemas.openxmlformats.org/officeDocument/2006/relationships/image" Target="../media/image86.wmf"/><Relationship Id="rId1" Type="http://schemas.openxmlformats.org/officeDocument/2006/relationships/oleObject" Target="../embeddings/oleObject113.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28.bin"/><Relationship Id="rId8" Type="http://schemas.openxmlformats.org/officeDocument/2006/relationships/image" Target="../media/image89.wmf"/><Relationship Id="rId7" Type="http://schemas.openxmlformats.org/officeDocument/2006/relationships/oleObject" Target="../embeddings/oleObject127.bin"/><Relationship Id="rId6" Type="http://schemas.openxmlformats.org/officeDocument/2006/relationships/image" Target="../media/image75.wmf"/><Relationship Id="rId5" Type="http://schemas.openxmlformats.org/officeDocument/2006/relationships/oleObject" Target="../embeddings/oleObject126.bin"/><Relationship Id="rId4" Type="http://schemas.openxmlformats.org/officeDocument/2006/relationships/image" Target="../media/image88.png"/><Relationship Id="rId3" Type="http://schemas.openxmlformats.org/officeDocument/2006/relationships/oleObject" Target="../embeddings/oleObject125.bin"/><Relationship Id="rId2" Type="http://schemas.openxmlformats.org/officeDocument/2006/relationships/image" Target="../media/image79.png"/><Relationship Id="rId12" Type="http://schemas.openxmlformats.org/officeDocument/2006/relationships/vmlDrawing" Target="../drawings/vmlDrawing23.vml"/><Relationship Id="rId11" Type="http://schemas.openxmlformats.org/officeDocument/2006/relationships/slideLayout" Target="../slideLayouts/slideLayout2.xml"/><Relationship Id="rId10" Type="http://schemas.openxmlformats.org/officeDocument/2006/relationships/image" Target="../media/image90.wmf"/><Relationship Id="rId1" Type="http://schemas.openxmlformats.org/officeDocument/2006/relationships/oleObject" Target="../embeddings/oleObject124.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133.bin"/><Relationship Id="rId8" Type="http://schemas.openxmlformats.org/officeDocument/2006/relationships/image" Target="../media/image79.png"/><Relationship Id="rId7" Type="http://schemas.openxmlformats.org/officeDocument/2006/relationships/oleObject" Target="../embeddings/oleObject132.bin"/><Relationship Id="rId6" Type="http://schemas.openxmlformats.org/officeDocument/2006/relationships/image" Target="../media/image93.wmf"/><Relationship Id="rId5" Type="http://schemas.openxmlformats.org/officeDocument/2006/relationships/oleObject" Target="../embeddings/oleObject131.bin"/><Relationship Id="rId4" Type="http://schemas.openxmlformats.org/officeDocument/2006/relationships/image" Target="../media/image92.wmf"/><Relationship Id="rId3" Type="http://schemas.openxmlformats.org/officeDocument/2006/relationships/oleObject" Target="../embeddings/oleObject130.bin"/><Relationship Id="rId2" Type="http://schemas.openxmlformats.org/officeDocument/2006/relationships/image" Target="../media/image91.png"/><Relationship Id="rId16" Type="http://schemas.openxmlformats.org/officeDocument/2006/relationships/vmlDrawing" Target="../drawings/vmlDrawing24.vml"/><Relationship Id="rId15" Type="http://schemas.openxmlformats.org/officeDocument/2006/relationships/slideLayout" Target="../slideLayouts/slideLayout14.xml"/><Relationship Id="rId14" Type="http://schemas.openxmlformats.org/officeDocument/2006/relationships/image" Target="../media/image95.wmf"/><Relationship Id="rId13" Type="http://schemas.openxmlformats.org/officeDocument/2006/relationships/oleObject" Target="../embeddings/oleObject135.bin"/><Relationship Id="rId12" Type="http://schemas.openxmlformats.org/officeDocument/2006/relationships/image" Target="../media/image94.wmf"/><Relationship Id="rId11" Type="http://schemas.openxmlformats.org/officeDocument/2006/relationships/oleObject" Target="../embeddings/oleObject134.bin"/><Relationship Id="rId10" Type="http://schemas.openxmlformats.org/officeDocument/2006/relationships/image" Target="../media/image76.wmf"/><Relationship Id="rId1" Type="http://schemas.openxmlformats.org/officeDocument/2006/relationships/oleObject" Target="../embeddings/oleObject129.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40.bin"/><Relationship Id="rId8" Type="http://schemas.openxmlformats.org/officeDocument/2006/relationships/image" Target="../media/image99.png"/><Relationship Id="rId7" Type="http://schemas.openxmlformats.org/officeDocument/2006/relationships/oleObject" Target="../embeddings/oleObject139.bin"/><Relationship Id="rId6" Type="http://schemas.openxmlformats.org/officeDocument/2006/relationships/image" Target="../media/image98.png"/><Relationship Id="rId5" Type="http://schemas.openxmlformats.org/officeDocument/2006/relationships/oleObject" Target="../embeddings/oleObject138.bin"/><Relationship Id="rId4" Type="http://schemas.openxmlformats.org/officeDocument/2006/relationships/image" Target="../media/image97.wmf"/><Relationship Id="rId3" Type="http://schemas.openxmlformats.org/officeDocument/2006/relationships/oleObject" Target="../embeddings/oleObject137.bin"/><Relationship Id="rId21" Type="http://schemas.openxmlformats.org/officeDocument/2006/relationships/vmlDrawing" Target="../drawings/vmlDrawing25.vml"/><Relationship Id="rId20" Type="http://schemas.openxmlformats.org/officeDocument/2006/relationships/slideLayout" Target="../slideLayouts/slideLayout12.xml"/><Relationship Id="rId2" Type="http://schemas.openxmlformats.org/officeDocument/2006/relationships/image" Target="../media/image96.wmf"/><Relationship Id="rId19" Type="http://schemas.openxmlformats.org/officeDocument/2006/relationships/image" Target="../media/image102.wmf"/><Relationship Id="rId18" Type="http://schemas.openxmlformats.org/officeDocument/2006/relationships/oleObject" Target="../embeddings/oleObject145.bin"/><Relationship Id="rId17" Type="http://schemas.openxmlformats.org/officeDocument/2006/relationships/image" Target="../media/image101.wmf"/><Relationship Id="rId16" Type="http://schemas.openxmlformats.org/officeDocument/2006/relationships/oleObject" Target="../embeddings/oleObject144.bin"/><Relationship Id="rId15" Type="http://schemas.openxmlformats.org/officeDocument/2006/relationships/image" Target="../media/image31.wmf"/><Relationship Id="rId14" Type="http://schemas.openxmlformats.org/officeDocument/2006/relationships/oleObject" Target="../embeddings/oleObject143.bin"/><Relationship Id="rId13" Type="http://schemas.openxmlformats.org/officeDocument/2006/relationships/oleObject" Target="../embeddings/oleObject142.bin"/><Relationship Id="rId12" Type="http://schemas.openxmlformats.org/officeDocument/2006/relationships/image" Target="../media/image30.wmf"/><Relationship Id="rId11" Type="http://schemas.openxmlformats.org/officeDocument/2006/relationships/oleObject" Target="../embeddings/oleObject141.bin"/><Relationship Id="rId10" Type="http://schemas.openxmlformats.org/officeDocument/2006/relationships/image" Target="../media/image100.wmf"/><Relationship Id="rId1" Type="http://schemas.openxmlformats.org/officeDocument/2006/relationships/oleObject" Target="../embeddings/oleObject136.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150.bin"/><Relationship Id="rId8" Type="http://schemas.openxmlformats.org/officeDocument/2006/relationships/image" Target="../media/image106.wmf"/><Relationship Id="rId7" Type="http://schemas.openxmlformats.org/officeDocument/2006/relationships/oleObject" Target="../embeddings/oleObject149.bin"/><Relationship Id="rId6" Type="http://schemas.openxmlformats.org/officeDocument/2006/relationships/image" Target="../media/image105.wmf"/><Relationship Id="rId5" Type="http://schemas.openxmlformats.org/officeDocument/2006/relationships/oleObject" Target="../embeddings/oleObject148.bin"/><Relationship Id="rId4" Type="http://schemas.openxmlformats.org/officeDocument/2006/relationships/image" Target="../media/image104.wmf"/><Relationship Id="rId3" Type="http://schemas.openxmlformats.org/officeDocument/2006/relationships/oleObject" Target="../embeddings/oleObject147.bin"/><Relationship Id="rId2" Type="http://schemas.openxmlformats.org/officeDocument/2006/relationships/image" Target="../media/image103.wmf"/><Relationship Id="rId15" Type="http://schemas.openxmlformats.org/officeDocument/2006/relationships/notesSlide" Target="../notesSlides/notesSlide11.xml"/><Relationship Id="rId14" Type="http://schemas.openxmlformats.org/officeDocument/2006/relationships/vmlDrawing" Target="../drawings/vmlDrawing26.vml"/><Relationship Id="rId13" Type="http://schemas.openxmlformats.org/officeDocument/2006/relationships/slideLayout" Target="../slideLayouts/slideLayout2.xml"/><Relationship Id="rId12" Type="http://schemas.openxmlformats.org/officeDocument/2006/relationships/image" Target="../media/image108.wmf"/><Relationship Id="rId11" Type="http://schemas.openxmlformats.org/officeDocument/2006/relationships/oleObject" Target="../embeddings/oleObject151.bin"/><Relationship Id="rId10" Type="http://schemas.openxmlformats.org/officeDocument/2006/relationships/image" Target="../media/image107.wmf"/><Relationship Id="rId1" Type="http://schemas.openxmlformats.org/officeDocument/2006/relationships/oleObject" Target="../embeddings/oleObject146.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156.bin"/><Relationship Id="rId8" Type="http://schemas.openxmlformats.org/officeDocument/2006/relationships/image" Target="../media/image45.png"/><Relationship Id="rId7" Type="http://schemas.openxmlformats.org/officeDocument/2006/relationships/oleObject" Target="../embeddings/oleObject155.bin"/><Relationship Id="rId6" Type="http://schemas.openxmlformats.org/officeDocument/2006/relationships/image" Target="../media/image111.png"/><Relationship Id="rId5" Type="http://schemas.openxmlformats.org/officeDocument/2006/relationships/oleObject" Target="../embeddings/oleObject154.bin"/><Relationship Id="rId4" Type="http://schemas.openxmlformats.org/officeDocument/2006/relationships/image" Target="../media/image110.wmf"/><Relationship Id="rId3" Type="http://schemas.openxmlformats.org/officeDocument/2006/relationships/oleObject" Target="../embeddings/oleObject153.bin"/><Relationship Id="rId2" Type="http://schemas.openxmlformats.org/officeDocument/2006/relationships/image" Target="../media/image109.wmf"/><Relationship Id="rId13" Type="http://schemas.openxmlformats.org/officeDocument/2006/relationships/notesSlide" Target="../notesSlides/notesSlide12.xml"/><Relationship Id="rId12" Type="http://schemas.openxmlformats.org/officeDocument/2006/relationships/vmlDrawing" Target="../drawings/vmlDrawing27.vml"/><Relationship Id="rId11" Type="http://schemas.openxmlformats.org/officeDocument/2006/relationships/slideLayout" Target="../slideLayouts/slideLayout2.xml"/><Relationship Id="rId10" Type="http://schemas.openxmlformats.org/officeDocument/2006/relationships/image" Target="../media/image84.wmf"/><Relationship Id="rId1" Type="http://schemas.openxmlformats.org/officeDocument/2006/relationships/oleObject" Target="../embeddings/oleObject152.bin"/></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161.bin"/><Relationship Id="rId8" Type="http://schemas.openxmlformats.org/officeDocument/2006/relationships/image" Target="../media/image115.wmf"/><Relationship Id="rId7" Type="http://schemas.openxmlformats.org/officeDocument/2006/relationships/oleObject" Target="../embeddings/oleObject160.bin"/><Relationship Id="rId6" Type="http://schemas.openxmlformats.org/officeDocument/2006/relationships/image" Target="../media/image114.png"/><Relationship Id="rId5" Type="http://schemas.openxmlformats.org/officeDocument/2006/relationships/oleObject" Target="../embeddings/oleObject159.bin"/><Relationship Id="rId4" Type="http://schemas.openxmlformats.org/officeDocument/2006/relationships/image" Target="../media/image113.png"/><Relationship Id="rId3" Type="http://schemas.openxmlformats.org/officeDocument/2006/relationships/oleObject" Target="../embeddings/oleObject158.bin"/><Relationship Id="rId2" Type="http://schemas.openxmlformats.org/officeDocument/2006/relationships/image" Target="../media/image112.png"/><Relationship Id="rId15" Type="http://schemas.openxmlformats.org/officeDocument/2006/relationships/notesSlide" Target="../notesSlides/notesSlide13.xml"/><Relationship Id="rId14" Type="http://schemas.openxmlformats.org/officeDocument/2006/relationships/vmlDrawing" Target="../drawings/vmlDrawing28.vml"/><Relationship Id="rId13" Type="http://schemas.openxmlformats.org/officeDocument/2006/relationships/slideLayout" Target="../slideLayouts/slideLayout2.xml"/><Relationship Id="rId12" Type="http://schemas.openxmlformats.org/officeDocument/2006/relationships/image" Target="../media/image92.wmf"/><Relationship Id="rId11" Type="http://schemas.openxmlformats.org/officeDocument/2006/relationships/oleObject" Target="../embeddings/oleObject162.bin"/><Relationship Id="rId10" Type="http://schemas.openxmlformats.org/officeDocument/2006/relationships/image" Target="../media/image116.wmf"/><Relationship Id="rId1" Type="http://schemas.openxmlformats.org/officeDocument/2006/relationships/oleObject" Target="../embeddings/oleObject157.bin"/></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oleObject" Target="../embeddings/oleObject163.bin"/></Relationships>
</file>

<file path=ppt/slides/_rels/slide39.xml.rels><?xml version="1.0" encoding="UTF-8" standalone="yes"?>
<Relationships xmlns="http://schemas.openxmlformats.org/package/2006/relationships"><Relationship Id="rId9" Type="http://schemas.openxmlformats.org/officeDocument/2006/relationships/vmlDrawing" Target="../drawings/vmlDrawing30.vml"/><Relationship Id="rId8" Type="http://schemas.openxmlformats.org/officeDocument/2006/relationships/slideLayout" Target="../slideLayouts/slideLayout12.xml"/><Relationship Id="rId7" Type="http://schemas.openxmlformats.org/officeDocument/2006/relationships/image" Target="../media/image121.wmf"/><Relationship Id="rId6" Type="http://schemas.openxmlformats.org/officeDocument/2006/relationships/oleObject" Target="../embeddings/oleObject166.bin"/><Relationship Id="rId5" Type="http://schemas.openxmlformats.org/officeDocument/2006/relationships/image" Target="../media/image120.wmf"/><Relationship Id="rId4" Type="http://schemas.openxmlformats.org/officeDocument/2006/relationships/oleObject" Target="../embeddings/oleObject165.bin"/><Relationship Id="rId3" Type="http://schemas.openxmlformats.org/officeDocument/2006/relationships/image" Target="../media/image119.wmf"/><Relationship Id="rId2" Type="http://schemas.openxmlformats.org/officeDocument/2006/relationships/oleObject" Target="../embeddings/oleObject164.bin"/><Relationship Id="rId1" Type="http://schemas.openxmlformats.org/officeDocument/2006/relationships/image" Target="../media/image118.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slide" Target="slide13.xml"/><Relationship Id="rId2" Type="http://schemas.openxmlformats.org/officeDocument/2006/relationships/slide" Target="slide10.xml"/><Relationship Id="rId1" Type="http://schemas.openxmlformats.org/officeDocument/2006/relationships/slide" Target="slide6.xml"/></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171.bin"/><Relationship Id="rId8" Type="http://schemas.openxmlformats.org/officeDocument/2006/relationships/image" Target="../media/image124.wmf"/><Relationship Id="rId7" Type="http://schemas.openxmlformats.org/officeDocument/2006/relationships/oleObject" Target="../embeddings/oleObject170.bin"/><Relationship Id="rId6" Type="http://schemas.openxmlformats.org/officeDocument/2006/relationships/image" Target="../media/image123.wmf"/><Relationship Id="rId5" Type="http://schemas.openxmlformats.org/officeDocument/2006/relationships/oleObject" Target="../embeddings/oleObject169.bin"/><Relationship Id="rId4" Type="http://schemas.openxmlformats.org/officeDocument/2006/relationships/image" Target="../media/image111.png"/><Relationship Id="rId3" Type="http://schemas.openxmlformats.org/officeDocument/2006/relationships/oleObject" Target="../embeddings/oleObject168.bin"/><Relationship Id="rId2" Type="http://schemas.openxmlformats.org/officeDocument/2006/relationships/image" Target="../media/image122.wmf"/><Relationship Id="rId12" Type="http://schemas.openxmlformats.org/officeDocument/2006/relationships/vmlDrawing" Target="../drawings/vmlDrawing31.vml"/><Relationship Id="rId11" Type="http://schemas.openxmlformats.org/officeDocument/2006/relationships/slideLayout" Target="../slideLayouts/slideLayout2.xml"/><Relationship Id="rId10" Type="http://schemas.openxmlformats.org/officeDocument/2006/relationships/image" Target="../media/image125.wmf"/><Relationship Id="rId1" Type="http://schemas.openxmlformats.org/officeDocument/2006/relationships/oleObject" Target="../embeddings/oleObject167.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177.bin"/><Relationship Id="rId8" Type="http://schemas.openxmlformats.org/officeDocument/2006/relationships/oleObject" Target="../embeddings/oleObject176.bin"/><Relationship Id="rId7" Type="http://schemas.openxmlformats.org/officeDocument/2006/relationships/oleObject" Target="../embeddings/oleObject175.bin"/><Relationship Id="rId6" Type="http://schemas.openxmlformats.org/officeDocument/2006/relationships/image" Target="../media/image128.wmf"/><Relationship Id="rId5" Type="http://schemas.openxmlformats.org/officeDocument/2006/relationships/oleObject" Target="../embeddings/oleObject174.bin"/><Relationship Id="rId4" Type="http://schemas.openxmlformats.org/officeDocument/2006/relationships/oleObject" Target="../embeddings/oleObject173.bin"/><Relationship Id="rId3" Type="http://schemas.openxmlformats.org/officeDocument/2006/relationships/image" Target="../media/image127.wmf"/><Relationship Id="rId26" Type="http://schemas.openxmlformats.org/officeDocument/2006/relationships/vmlDrawing" Target="../drawings/vmlDrawing32.vml"/><Relationship Id="rId25" Type="http://schemas.openxmlformats.org/officeDocument/2006/relationships/slideLayout" Target="../slideLayouts/slideLayout2.xml"/><Relationship Id="rId24" Type="http://schemas.openxmlformats.org/officeDocument/2006/relationships/image" Target="../media/image135.wmf"/><Relationship Id="rId23" Type="http://schemas.openxmlformats.org/officeDocument/2006/relationships/oleObject" Target="../embeddings/oleObject185.bin"/><Relationship Id="rId22" Type="http://schemas.openxmlformats.org/officeDocument/2006/relationships/image" Target="../media/image134.wmf"/><Relationship Id="rId21" Type="http://schemas.openxmlformats.org/officeDocument/2006/relationships/oleObject" Target="../embeddings/oleObject184.bin"/><Relationship Id="rId20" Type="http://schemas.openxmlformats.org/officeDocument/2006/relationships/image" Target="../media/image133.wmf"/><Relationship Id="rId2" Type="http://schemas.openxmlformats.org/officeDocument/2006/relationships/oleObject" Target="../embeddings/oleObject172.bin"/><Relationship Id="rId19" Type="http://schemas.openxmlformats.org/officeDocument/2006/relationships/oleObject" Target="../embeddings/oleObject183.bin"/><Relationship Id="rId18" Type="http://schemas.openxmlformats.org/officeDocument/2006/relationships/oleObject" Target="../embeddings/oleObject182.bin"/><Relationship Id="rId17" Type="http://schemas.openxmlformats.org/officeDocument/2006/relationships/oleObject" Target="../embeddings/oleObject181.bin"/><Relationship Id="rId16" Type="http://schemas.openxmlformats.org/officeDocument/2006/relationships/oleObject" Target="../embeddings/oleObject180.bin"/><Relationship Id="rId15" Type="http://schemas.openxmlformats.org/officeDocument/2006/relationships/image" Target="../media/image132.wmf"/><Relationship Id="rId14" Type="http://schemas.openxmlformats.org/officeDocument/2006/relationships/oleObject" Target="../embeddings/oleObject179.bin"/><Relationship Id="rId13" Type="http://schemas.openxmlformats.org/officeDocument/2006/relationships/image" Target="../media/image131.wmf"/><Relationship Id="rId12" Type="http://schemas.openxmlformats.org/officeDocument/2006/relationships/oleObject" Target="../embeddings/oleObject178.bin"/><Relationship Id="rId11" Type="http://schemas.openxmlformats.org/officeDocument/2006/relationships/image" Target="../media/image130.jpeg"/><Relationship Id="rId10" Type="http://schemas.openxmlformats.org/officeDocument/2006/relationships/image" Target="../media/image129.wmf"/><Relationship Id="rId1" Type="http://schemas.openxmlformats.org/officeDocument/2006/relationships/image" Target="../media/image126.jpe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slide" Target="slide52.xml"/><Relationship Id="rId4" Type="http://schemas.openxmlformats.org/officeDocument/2006/relationships/slide" Target="slide50.xml"/><Relationship Id="rId3" Type="http://schemas.openxmlformats.org/officeDocument/2006/relationships/slide" Target="slide49.xml"/><Relationship Id="rId2" Type="http://schemas.openxmlformats.org/officeDocument/2006/relationships/slide" Target="slide44.xml"/><Relationship Id="rId1" Type="http://schemas.openxmlformats.org/officeDocument/2006/relationships/slide" Target="slide43.xml"/></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90.bin"/><Relationship Id="rId8" Type="http://schemas.openxmlformats.org/officeDocument/2006/relationships/image" Target="../media/image138.wmf"/><Relationship Id="rId7" Type="http://schemas.openxmlformats.org/officeDocument/2006/relationships/oleObject" Target="../embeddings/oleObject189.bin"/><Relationship Id="rId6" Type="http://schemas.openxmlformats.org/officeDocument/2006/relationships/image" Target="../media/image46.png"/><Relationship Id="rId5" Type="http://schemas.openxmlformats.org/officeDocument/2006/relationships/oleObject" Target="../embeddings/oleObject188.bin"/><Relationship Id="rId4" Type="http://schemas.openxmlformats.org/officeDocument/2006/relationships/image" Target="../media/image137.wmf"/><Relationship Id="rId3" Type="http://schemas.openxmlformats.org/officeDocument/2006/relationships/oleObject" Target="../embeddings/oleObject187.bin"/><Relationship Id="rId2" Type="http://schemas.openxmlformats.org/officeDocument/2006/relationships/image" Target="../media/image136.wmf"/><Relationship Id="rId16" Type="http://schemas.openxmlformats.org/officeDocument/2006/relationships/vmlDrawing" Target="../drawings/vmlDrawing33.vml"/><Relationship Id="rId15" Type="http://schemas.openxmlformats.org/officeDocument/2006/relationships/slideLayout" Target="../slideLayouts/slideLayout2.xml"/><Relationship Id="rId14" Type="http://schemas.openxmlformats.org/officeDocument/2006/relationships/image" Target="../media/image141.wmf"/><Relationship Id="rId13" Type="http://schemas.openxmlformats.org/officeDocument/2006/relationships/oleObject" Target="../embeddings/oleObject192.bin"/><Relationship Id="rId12" Type="http://schemas.openxmlformats.org/officeDocument/2006/relationships/image" Target="../media/image140.wmf"/><Relationship Id="rId11" Type="http://schemas.openxmlformats.org/officeDocument/2006/relationships/oleObject" Target="../embeddings/oleObject191.bin"/><Relationship Id="rId10" Type="http://schemas.openxmlformats.org/officeDocument/2006/relationships/image" Target="../media/image139.wmf"/><Relationship Id="rId1" Type="http://schemas.openxmlformats.org/officeDocument/2006/relationships/oleObject" Target="../embeddings/oleObject186.bin"/></Relationships>
</file>

<file path=ppt/slides/_rels/slide44.xml.rels><?xml version="1.0" encoding="UTF-8" standalone="yes"?>
<Relationships xmlns="http://schemas.openxmlformats.org/package/2006/relationships"><Relationship Id="rId9" Type="http://schemas.openxmlformats.org/officeDocument/2006/relationships/vmlDrawing" Target="../drawings/vmlDrawing34.vml"/><Relationship Id="rId8" Type="http://schemas.openxmlformats.org/officeDocument/2006/relationships/slideLayout" Target="../slideLayouts/slideLayout15.xml"/><Relationship Id="rId7" Type="http://schemas.openxmlformats.org/officeDocument/2006/relationships/image" Target="../media/image145.wmf"/><Relationship Id="rId6" Type="http://schemas.openxmlformats.org/officeDocument/2006/relationships/oleObject" Target="../embeddings/oleObject195.bin"/><Relationship Id="rId5" Type="http://schemas.openxmlformats.org/officeDocument/2006/relationships/image" Target="../media/image144.wmf"/><Relationship Id="rId4" Type="http://schemas.openxmlformats.org/officeDocument/2006/relationships/oleObject" Target="../embeddings/oleObject194.bin"/><Relationship Id="rId3" Type="http://schemas.openxmlformats.org/officeDocument/2006/relationships/image" Target="../media/image143.wmf"/><Relationship Id="rId2" Type="http://schemas.openxmlformats.org/officeDocument/2006/relationships/oleObject" Target="../embeddings/oleObject193.bin"/><Relationship Id="rId1" Type="http://schemas.openxmlformats.org/officeDocument/2006/relationships/image" Target="../media/image142.png"/></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200.bin"/><Relationship Id="rId8" Type="http://schemas.openxmlformats.org/officeDocument/2006/relationships/image" Target="../media/image149.wmf"/><Relationship Id="rId7" Type="http://schemas.openxmlformats.org/officeDocument/2006/relationships/oleObject" Target="../embeddings/oleObject199.bin"/><Relationship Id="rId6" Type="http://schemas.openxmlformats.org/officeDocument/2006/relationships/image" Target="../media/image148.wmf"/><Relationship Id="rId5" Type="http://schemas.openxmlformats.org/officeDocument/2006/relationships/oleObject" Target="../embeddings/oleObject198.bin"/><Relationship Id="rId4" Type="http://schemas.openxmlformats.org/officeDocument/2006/relationships/image" Target="../media/image147.png"/><Relationship Id="rId3" Type="http://schemas.openxmlformats.org/officeDocument/2006/relationships/oleObject" Target="../embeddings/oleObject197.bin"/><Relationship Id="rId2" Type="http://schemas.openxmlformats.org/officeDocument/2006/relationships/image" Target="../media/image146.wmf"/><Relationship Id="rId17" Type="http://schemas.openxmlformats.org/officeDocument/2006/relationships/vmlDrawing" Target="../drawings/vmlDrawing35.vml"/><Relationship Id="rId16" Type="http://schemas.openxmlformats.org/officeDocument/2006/relationships/slideLayout" Target="../slideLayouts/slideLayout14.xml"/><Relationship Id="rId15" Type="http://schemas.openxmlformats.org/officeDocument/2006/relationships/image" Target="../media/image32.wmf"/><Relationship Id="rId14" Type="http://schemas.openxmlformats.org/officeDocument/2006/relationships/oleObject" Target="../embeddings/oleObject203.bin"/><Relationship Id="rId13" Type="http://schemas.openxmlformats.org/officeDocument/2006/relationships/image" Target="../media/image31.wmf"/><Relationship Id="rId12" Type="http://schemas.openxmlformats.org/officeDocument/2006/relationships/oleObject" Target="../embeddings/oleObject202.bin"/><Relationship Id="rId11" Type="http://schemas.openxmlformats.org/officeDocument/2006/relationships/image" Target="../media/image30.wmf"/><Relationship Id="rId10" Type="http://schemas.openxmlformats.org/officeDocument/2006/relationships/oleObject" Target="../embeddings/oleObject201.bin"/><Relationship Id="rId1" Type="http://schemas.openxmlformats.org/officeDocument/2006/relationships/oleObject" Target="../embeddings/oleObject196.bin"/></Relationships>
</file>

<file path=ppt/slides/_rels/slide46.xml.rels><?xml version="1.0" encoding="UTF-8" standalone="yes"?>
<Relationships xmlns="http://schemas.openxmlformats.org/package/2006/relationships"><Relationship Id="rId9" Type="http://schemas.openxmlformats.org/officeDocument/2006/relationships/vmlDrawing" Target="../drawings/vmlDrawing36.vml"/><Relationship Id="rId8" Type="http://schemas.openxmlformats.org/officeDocument/2006/relationships/slideLayout" Target="../slideLayouts/slideLayout2.xml"/><Relationship Id="rId7" Type="http://schemas.openxmlformats.org/officeDocument/2006/relationships/image" Target="../media/image153.wmf"/><Relationship Id="rId6" Type="http://schemas.openxmlformats.org/officeDocument/2006/relationships/oleObject" Target="../embeddings/oleObject206.bin"/><Relationship Id="rId5" Type="http://schemas.openxmlformats.org/officeDocument/2006/relationships/image" Target="../media/image152.wmf"/><Relationship Id="rId4" Type="http://schemas.openxmlformats.org/officeDocument/2006/relationships/oleObject" Target="../embeddings/oleObject205.bin"/><Relationship Id="rId3" Type="http://schemas.openxmlformats.org/officeDocument/2006/relationships/image" Target="../media/image151.wmf"/><Relationship Id="rId2" Type="http://schemas.openxmlformats.org/officeDocument/2006/relationships/oleObject" Target="../embeddings/oleObject204.bin"/><Relationship Id="rId1" Type="http://schemas.openxmlformats.org/officeDocument/2006/relationships/image" Target="../media/image150.png"/></Relationships>
</file>

<file path=ppt/slides/_rels/slide47.xml.rels><?xml version="1.0" encoding="UTF-8" standalone="yes"?>
<Relationships xmlns="http://schemas.openxmlformats.org/package/2006/relationships"><Relationship Id="rId6" Type="http://schemas.openxmlformats.org/officeDocument/2006/relationships/vmlDrawing" Target="../drawings/vmlDrawing37.vml"/><Relationship Id="rId5" Type="http://schemas.openxmlformats.org/officeDocument/2006/relationships/slideLayout" Target="../slideLayouts/slideLayout2.xml"/><Relationship Id="rId4" Type="http://schemas.openxmlformats.org/officeDocument/2006/relationships/image" Target="../media/image155.wmf"/><Relationship Id="rId3" Type="http://schemas.openxmlformats.org/officeDocument/2006/relationships/oleObject" Target="../embeddings/oleObject208.bin"/><Relationship Id="rId2" Type="http://schemas.openxmlformats.org/officeDocument/2006/relationships/image" Target="../media/image154.wmf"/><Relationship Id="rId1" Type="http://schemas.openxmlformats.org/officeDocument/2006/relationships/oleObject" Target="../embeddings/oleObject207.bin"/></Relationships>
</file>

<file path=ppt/slides/_rels/slide48.xml.rels><?xml version="1.0" encoding="UTF-8" standalone="yes"?>
<Relationships xmlns="http://schemas.openxmlformats.org/package/2006/relationships"><Relationship Id="rId8" Type="http://schemas.openxmlformats.org/officeDocument/2006/relationships/vmlDrawing" Target="../drawings/vmlDrawing38.vml"/><Relationship Id="rId7" Type="http://schemas.openxmlformats.org/officeDocument/2006/relationships/slideLayout" Target="../slideLayouts/slideLayout2.xml"/><Relationship Id="rId6" Type="http://schemas.openxmlformats.org/officeDocument/2006/relationships/image" Target="../media/image158.wmf"/><Relationship Id="rId5" Type="http://schemas.openxmlformats.org/officeDocument/2006/relationships/oleObject" Target="../embeddings/oleObject211.bin"/><Relationship Id="rId4" Type="http://schemas.openxmlformats.org/officeDocument/2006/relationships/image" Target="../media/image157.png"/><Relationship Id="rId3" Type="http://schemas.openxmlformats.org/officeDocument/2006/relationships/oleObject" Target="../embeddings/oleObject210.bin"/><Relationship Id="rId2" Type="http://schemas.openxmlformats.org/officeDocument/2006/relationships/image" Target="../media/image156.wmf"/><Relationship Id="rId1" Type="http://schemas.openxmlformats.org/officeDocument/2006/relationships/oleObject" Target="../embeddings/oleObject209.bin"/></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216.bin"/><Relationship Id="rId8" Type="http://schemas.openxmlformats.org/officeDocument/2006/relationships/image" Target="../media/image162.wmf"/><Relationship Id="rId7" Type="http://schemas.openxmlformats.org/officeDocument/2006/relationships/oleObject" Target="../embeddings/oleObject215.bin"/><Relationship Id="rId6" Type="http://schemas.openxmlformats.org/officeDocument/2006/relationships/image" Target="../media/image161.wmf"/><Relationship Id="rId5" Type="http://schemas.openxmlformats.org/officeDocument/2006/relationships/oleObject" Target="../embeddings/oleObject214.bin"/><Relationship Id="rId4" Type="http://schemas.openxmlformats.org/officeDocument/2006/relationships/image" Target="../media/image160.wmf"/><Relationship Id="rId3" Type="http://schemas.openxmlformats.org/officeDocument/2006/relationships/oleObject" Target="../embeddings/oleObject213.bin"/><Relationship Id="rId2" Type="http://schemas.openxmlformats.org/officeDocument/2006/relationships/image" Target="../media/image159.wmf"/><Relationship Id="rId14" Type="http://schemas.openxmlformats.org/officeDocument/2006/relationships/vmlDrawing" Target="../drawings/vmlDrawing39.vml"/><Relationship Id="rId13" Type="http://schemas.openxmlformats.org/officeDocument/2006/relationships/slideLayout" Target="../slideLayouts/slideLayout2.xml"/><Relationship Id="rId12" Type="http://schemas.openxmlformats.org/officeDocument/2006/relationships/image" Target="../media/image164.wmf"/><Relationship Id="rId11" Type="http://schemas.openxmlformats.org/officeDocument/2006/relationships/oleObject" Target="../embeddings/oleObject217.bin"/><Relationship Id="rId10" Type="http://schemas.openxmlformats.org/officeDocument/2006/relationships/image" Target="../media/image163.wmf"/><Relationship Id="rId1" Type="http://schemas.openxmlformats.org/officeDocument/2006/relationships/oleObject" Target="../embeddings/oleObject212.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6.png"/><Relationship Id="rId1" Type="http://schemas.openxmlformats.org/officeDocument/2006/relationships/image" Target="../media/image165.png"/></Relationships>
</file>

<file path=ppt/slides/_rels/slide51.xml.rels><?xml version="1.0" encoding="UTF-8" standalone="yes"?>
<Relationships xmlns="http://schemas.openxmlformats.org/package/2006/relationships"><Relationship Id="rId6" Type="http://schemas.openxmlformats.org/officeDocument/2006/relationships/vmlDrawing" Target="../drawings/vmlDrawing40.vml"/><Relationship Id="rId5" Type="http://schemas.openxmlformats.org/officeDocument/2006/relationships/slideLayout" Target="../slideLayouts/slideLayout2.xml"/><Relationship Id="rId4" Type="http://schemas.openxmlformats.org/officeDocument/2006/relationships/image" Target="../media/image168.png"/><Relationship Id="rId3" Type="http://schemas.openxmlformats.org/officeDocument/2006/relationships/oleObject" Target="../embeddings/oleObject219.bin"/><Relationship Id="rId2" Type="http://schemas.openxmlformats.org/officeDocument/2006/relationships/image" Target="../media/image167.png"/><Relationship Id="rId1" Type="http://schemas.openxmlformats.org/officeDocument/2006/relationships/oleObject" Target="../embeddings/oleObject218.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225.bin"/><Relationship Id="rId8" Type="http://schemas.openxmlformats.org/officeDocument/2006/relationships/oleObject" Target="../embeddings/oleObject224.bin"/><Relationship Id="rId7" Type="http://schemas.openxmlformats.org/officeDocument/2006/relationships/oleObject" Target="../embeddings/oleObject223.bin"/><Relationship Id="rId6" Type="http://schemas.openxmlformats.org/officeDocument/2006/relationships/oleObject" Target="../embeddings/oleObject222.bin"/><Relationship Id="rId5" Type="http://schemas.openxmlformats.org/officeDocument/2006/relationships/image" Target="../media/image171.wmf"/><Relationship Id="rId4" Type="http://schemas.openxmlformats.org/officeDocument/2006/relationships/oleObject" Target="../embeddings/oleObject221.bin"/><Relationship Id="rId3" Type="http://schemas.openxmlformats.org/officeDocument/2006/relationships/image" Target="../media/image170.wmf"/><Relationship Id="rId2" Type="http://schemas.openxmlformats.org/officeDocument/2006/relationships/oleObject" Target="../embeddings/oleObject220.bin"/><Relationship Id="rId15" Type="http://schemas.openxmlformats.org/officeDocument/2006/relationships/notesSlide" Target="../notesSlides/notesSlide16.xml"/><Relationship Id="rId14" Type="http://schemas.openxmlformats.org/officeDocument/2006/relationships/vmlDrawing" Target="../drawings/vmlDrawing41.vml"/><Relationship Id="rId13" Type="http://schemas.openxmlformats.org/officeDocument/2006/relationships/slideLayout" Target="../slideLayouts/slideLayout2.xml"/><Relationship Id="rId12" Type="http://schemas.openxmlformats.org/officeDocument/2006/relationships/oleObject" Target="../embeddings/oleObject227.bin"/><Relationship Id="rId11" Type="http://schemas.openxmlformats.org/officeDocument/2006/relationships/image" Target="../media/image172.wmf"/><Relationship Id="rId10" Type="http://schemas.openxmlformats.org/officeDocument/2006/relationships/oleObject" Target="../embeddings/oleObject226.bin"/><Relationship Id="rId1" Type="http://schemas.openxmlformats.org/officeDocument/2006/relationships/image" Target="../media/image169.png"/></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233.bin"/><Relationship Id="rId8" Type="http://schemas.openxmlformats.org/officeDocument/2006/relationships/image" Target="../media/image31.wmf"/><Relationship Id="rId7" Type="http://schemas.openxmlformats.org/officeDocument/2006/relationships/oleObject" Target="../embeddings/oleObject232.bin"/><Relationship Id="rId6" Type="http://schemas.openxmlformats.org/officeDocument/2006/relationships/oleObject" Target="../embeddings/oleObject231.bin"/><Relationship Id="rId5" Type="http://schemas.openxmlformats.org/officeDocument/2006/relationships/oleObject" Target="../embeddings/oleObject230.bin"/><Relationship Id="rId4" Type="http://schemas.openxmlformats.org/officeDocument/2006/relationships/image" Target="../media/image30.wmf"/><Relationship Id="rId3" Type="http://schemas.openxmlformats.org/officeDocument/2006/relationships/oleObject" Target="../embeddings/oleObject229.bin"/><Relationship Id="rId2" Type="http://schemas.openxmlformats.org/officeDocument/2006/relationships/image" Target="../media/image173.png"/><Relationship Id="rId19" Type="http://schemas.openxmlformats.org/officeDocument/2006/relationships/vmlDrawing" Target="../drawings/vmlDrawing42.vml"/><Relationship Id="rId18" Type="http://schemas.openxmlformats.org/officeDocument/2006/relationships/slideLayout" Target="../slideLayouts/slideLayout2.xml"/><Relationship Id="rId17" Type="http://schemas.openxmlformats.org/officeDocument/2006/relationships/image" Target="../media/image177.wmf"/><Relationship Id="rId16" Type="http://schemas.openxmlformats.org/officeDocument/2006/relationships/oleObject" Target="../embeddings/oleObject237.bin"/><Relationship Id="rId15" Type="http://schemas.openxmlformats.org/officeDocument/2006/relationships/image" Target="../media/image176.wmf"/><Relationship Id="rId14" Type="http://schemas.openxmlformats.org/officeDocument/2006/relationships/oleObject" Target="../embeddings/oleObject236.bin"/><Relationship Id="rId13" Type="http://schemas.openxmlformats.org/officeDocument/2006/relationships/image" Target="../media/image175.wmf"/><Relationship Id="rId12" Type="http://schemas.openxmlformats.org/officeDocument/2006/relationships/oleObject" Target="../embeddings/oleObject235.bin"/><Relationship Id="rId11" Type="http://schemas.openxmlformats.org/officeDocument/2006/relationships/image" Target="../media/image174.wmf"/><Relationship Id="rId10" Type="http://schemas.openxmlformats.org/officeDocument/2006/relationships/oleObject" Target="../embeddings/oleObject234.bin"/><Relationship Id="rId1" Type="http://schemas.openxmlformats.org/officeDocument/2006/relationships/oleObject" Target="../embeddings/oleObject228.bin"/></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slide" Target="slide64.xml"/><Relationship Id="rId3" Type="http://schemas.openxmlformats.org/officeDocument/2006/relationships/slide" Target="slide62.xml"/><Relationship Id="rId2" Type="http://schemas.openxmlformats.org/officeDocument/2006/relationships/slide" Target="slide60.xml"/><Relationship Id="rId1" Type="http://schemas.openxmlformats.org/officeDocument/2006/relationships/slide" Target="slide57.xml"/></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2.xml"/><Relationship Id="rId2" Type="http://schemas.openxmlformats.org/officeDocument/2006/relationships/image" Target="../media/image178.wmf"/><Relationship Id="rId1" Type="http://schemas.openxmlformats.org/officeDocument/2006/relationships/oleObject" Target="../embeddings/oleObject238.bin"/></Relationships>
</file>

<file path=ppt/slides/_rels/slide58.xml.rels><?xml version="1.0" encoding="UTF-8" standalone="yes"?>
<Relationships xmlns="http://schemas.openxmlformats.org/package/2006/relationships"><Relationship Id="rId8" Type="http://schemas.openxmlformats.org/officeDocument/2006/relationships/vmlDrawing" Target="../drawings/vmlDrawing44.vml"/><Relationship Id="rId7" Type="http://schemas.openxmlformats.org/officeDocument/2006/relationships/slideLayout" Target="../slideLayouts/slideLayout2.xml"/><Relationship Id="rId6" Type="http://schemas.openxmlformats.org/officeDocument/2006/relationships/image" Target="../media/image181.wmf"/><Relationship Id="rId5" Type="http://schemas.openxmlformats.org/officeDocument/2006/relationships/oleObject" Target="../embeddings/oleObject241.bin"/><Relationship Id="rId4" Type="http://schemas.openxmlformats.org/officeDocument/2006/relationships/image" Target="../media/image180.png"/><Relationship Id="rId3" Type="http://schemas.openxmlformats.org/officeDocument/2006/relationships/oleObject" Target="../embeddings/oleObject240.bin"/><Relationship Id="rId2" Type="http://schemas.openxmlformats.org/officeDocument/2006/relationships/image" Target="../media/image179.wmf"/><Relationship Id="rId1" Type="http://schemas.openxmlformats.org/officeDocument/2006/relationships/oleObject" Target="../embeddings/oleObject239.bin"/></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246.bin"/><Relationship Id="rId8" Type="http://schemas.openxmlformats.org/officeDocument/2006/relationships/image" Target="../media/image185.wmf"/><Relationship Id="rId7" Type="http://schemas.openxmlformats.org/officeDocument/2006/relationships/oleObject" Target="../embeddings/oleObject245.bin"/><Relationship Id="rId6" Type="http://schemas.openxmlformats.org/officeDocument/2006/relationships/image" Target="../media/image184.wmf"/><Relationship Id="rId5" Type="http://schemas.openxmlformats.org/officeDocument/2006/relationships/oleObject" Target="../embeddings/oleObject244.bin"/><Relationship Id="rId4" Type="http://schemas.openxmlformats.org/officeDocument/2006/relationships/image" Target="../media/image183.wmf"/><Relationship Id="rId3" Type="http://schemas.openxmlformats.org/officeDocument/2006/relationships/oleObject" Target="../embeddings/oleObject243.bin"/><Relationship Id="rId2" Type="http://schemas.openxmlformats.org/officeDocument/2006/relationships/image" Target="../media/image182.wmf"/><Relationship Id="rId14" Type="http://schemas.openxmlformats.org/officeDocument/2006/relationships/vmlDrawing" Target="../drawings/vmlDrawing45.vml"/><Relationship Id="rId13" Type="http://schemas.openxmlformats.org/officeDocument/2006/relationships/slideLayout" Target="../slideLayouts/slideLayout2.xml"/><Relationship Id="rId12" Type="http://schemas.openxmlformats.org/officeDocument/2006/relationships/image" Target="../media/image187.wmf"/><Relationship Id="rId11" Type="http://schemas.openxmlformats.org/officeDocument/2006/relationships/oleObject" Target="../embeddings/oleObject247.bin"/><Relationship Id="rId10" Type="http://schemas.openxmlformats.org/officeDocument/2006/relationships/image" Target="../media/image186.png"/><Relationship Id="rId1" Type="http://schemas.openxmlformats.org/officeDocument/2006/relationships/oleObject" Target="../embeddings/oleObject242.bin"/></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8" Type="http://schemas.openxmlformats.org/officeDocument/2006/relationships/vmlDrawing" Target="../drawings/vmlDrawing46.vml"/><Relationship Id="rId7" Type="http://schemas.openxmlformats.org/officeDocument/2006/relationships/slideLayout" Target="../slideLayouts/slideLayout2.xml"/><Relationship Id="rId6" Type="http://schemas.openxmlformats.org/officeDocument/2006/relationships/image" Target="../media/image190.wmf"/><Relationship Id="rId5" Type="http://schemas.openxmlformats.org/officeDocument/2006/relationships/oleObject" Target="../embeddings/oleObject250.bin"/><Relationship Id="rId4" Type="http://schemas.openxmlformats.org/officeDocument/2006/relationships/image" Target="../media/image189.wmf"/><Relationship Id="rId3" Type="http://schemas.openxmlformats.org/officeDocument/2006/relationships/oleObject" Target="../embeddings/oleObject249.bin"/><Relationship Id="rId2" Type="http://schemas.openxmlformats.org/officeDocument/2006/relationships/image" Target="../media/image188.wmf"/><Relationship Id="rId1" Type="http://schemas.openxmlformats.org/officeDocument/2006/relationships/oleObject" Target="../embeddings/oleObject248.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5" Type="http://schemas.openxmlformats.org/officeDocument/2006/relationships/vmlDrawing" Target="../drawings/vmlDrawing47.vml"/><Relationship Id="rId4" Type="http://schemas.openxmlformats.org/officeDocument/2006/relationships/slideLayout" Target="../slideLayouts/slideLayout2.xml"/><Relationship Id="rId3" Type="http://schemas.openxmlformats.org/officeDocument/2006/relationships/oleObject" Target="../embeddings/oleObject252.bin"/><Relationship Id="rId2" Type="http://schemas.openxmlformats.org/officeDocument/2006/relationships/image" Target="../media/image191.png"/><Relationship Id="rId1" Type="http://schemas.openxmlformats.org/officeDocument/2006/relationships/oleObject" Target="../embeddings/oleObject251.bin"/></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48.vml"/><Relationship Id="rId4" Type="http://schemas.openxmlformats.org/officeDocument/2006/relationships/slideLayout" Target="../slideLayouts/slideLayout2.xml"/><Relationship Id="rId3" Type="http://schemas.openxmlformats.org/officeDocument/2006/relationships/oleObject" Target="../embeddings/oleObject254.bin"/><Relationship Id="rId2" Type="http://schemas.openxmlformats.org/officeDocument/2006/relationships/image" Target="../media/image191.png"/><Relationship Id="rId1" Type="http://schemas.openxmlformats.org/officeDocument/2006/relationships/oleObject" Target="../embeddings/oleObject253.bin"/></Relationships>
</file>

<file path=ppt/slides/_rels/slide64.xml.rels><?xml version="1.0" encoding="UTF-8" standalone="yes"?>
<Relationships xmlns="http://schemas.openxmlformats.org/package/2006/relationships"><Relationship Id="rId9" Type="http://schemas.openxmlformats.org/officeDocument/2006/relationships/vmlDrawing" Target="../drawings/vmlDrawing49.vml"/><Relationship Id="rId8" Type="http://schemas.openxmlformats.org/officeDocument/2006/relationships/slideLayout" Target="../slideLayouts/slideLayout2.xml"/><Relationship Id="rId7" Type="http://schemas.openxmlformats.org/officeDocument/2006/relationships/image" Target="../media/image195.wmf"/><Relationship Id="rId6" Type="http://schemas.openxmlformats.org/officeDocument/2006/relationships/oleObject" Target="../embeddings/oleObject257.bin"/><Relationship Id="rId5" Type="http://schemas.openxmlformats.org/officeDocument/2006/relationships/image" Target="../media/image194.wmf"/><Relationship Id="rId4" Type="http://schemas.openxmlformats.org/officeDocument/2006/relationships/oleObject" Target="../embeddings/oleObject256.bin"/><Relationship Id="rId3" Type="http://schemas.openxmlformats.org/officeDocument/2006/relationships/image" Target="../media/image193.wmf"/><Relationship Id="rId2" Type="http://schemas.openxmlformats.org/officeDocument/2006/relationships/oleObject" Target="../embeddings/oleObject255.bin"/><Relationship Id="rId1" Type="http://schemas.openxmlformats.org/officeDocument/2006/relationships/image" Target="../media/image192.png"/></Relationships>
</file>

<file path=ppt/slides/_rels/slide65.xml.rels><?xml version="1.0" encoding="UTF-8" standalone="yes"?>
<Relationships xmlns="http://schemas.openxmlformats.org/package/2006/relationships"><Relationship Id="rId7" Type="http://schemas.openxmlformats.org/officeDocument/2006/relationships/vmlDrawing" Target="../drawings/vmlDrawing50.vml"/><Relationship Id="rId6" Type="http://schemas.openxmlformats.org/officeDocument/2006/relationships/slideLayout" Target="../slideLayouts/slideLayout2.xml"/><Relationship Id="rId5" Type="http://schemas.openxmlformats.org/officeDocument/2006/relationships/image" Target="../media/image198.wmf"/><Relationship Id="rId4" Type="http://schemas.openxmlformats.org/officeDocument/2006/relationships/oleObject" Target="../embeddings/oleObject259.bin"/><Relationship Id="rId3" Type="http://schemas.openxmlformats.org/officeDocument/2006/relationships/image" Target="../media/image197.wmf"/><Relationship Id="rId2" Type="http://schemas.openxmlformats.org/officeDocument/2006/relationships/oleObject" Target="../embeddings/oleObject258.bin"/><Relationship Id="rId1" Type="http://schemas.openxmlformats.org/officeDocument/2006/relationships/image" Target="../media/image196.png"/></Relationships>
</file>

<file path=ppt/slides/_rels/slide66.xml.rels><?xml version="1.0" encoding="UTF-8" standalone="yes"?>
<Relationships xmlns="http://schemas.openxmlformats.org/package/2006/relationships"><Relationship Id="rId9" Type="http://schemas.openxmlformats.org/officeDocument/2006/relationships/vmlDrawing" Target="../drawings/vmlDrawing51.vml"/><Relationship Id="rId8" Type="http://schemas.openxmlformats.org/officeDocument/2006/relationships/slideLayout" Target="../slideLayouts/slideLayout2.xml"/><Relationship Id="rId7" Type="http://schemas.openxmlformats.org/officeDocument/2006/relationships/image" Target="../media/image201.png"/><Relationship Id="rId6" Type="http://schemas.openxmlformats.org/officeDocument/2006/relationships/image" Target="../media/image200.wmf"/><Relationship Id="rId5" Type="http://schemas.openxmlformats.org/officeDocument/2006/relationships/oleObject" Target="../embeddings/oleObject262.bin"/><Relationship Id="rId4" Type="http://schemas.openxmlformats.org/officeDocument/2006/relationships/image" Target="../media/image193.wmf"/><Relationship Id="rId3" Type="http://schemas.openxmlformats.org/officeDocument/2006/relationships/oleObject" Target="../embeddings/oleObject261.bin"/><Relationship Id="rId2" Type="http://schemas.openxmlformats.org/officeDocument/2006/relationships/image" Target="../media/image199.wmf"/><Relationship Id="rId1" Type="http://schemas.openxmlformats.org/officeDocument/2006/relationships/oleObject" Target="../embeddings/oleObject260.bin"/></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68.xml.rels><?xml version="1.0" encoding="UTF-8" standalone="yes"?>
<Relationships xmlns="http://schemas.openxmlformats.org/package/2006/relationships"><Relationship Id="rId8" Type="http://schemas.openxmlformats.org/officeDocument/2006/relationships/vmlDrawing" Target="../drawings/vmlDrawing52.vml"/><Relationship Id="rId7"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205.wmf"/><Relationship Id="rId4" Type="http://schemas.openxmlformats.org/officeDocument/2006/relationships/oleObject" Target="../embeddings/oleObject264.bin"/><Relationship Id="rId3" Type="http://schemas.openxmlformats.org/officeDocument/2006/relationships/image" Target="../media/image204.wmf"/><Relationship Id="rId2" Type="http://schemas.openxmlformats.org/officeDocument/2006/relationships/oleObject" Target="../embeddings/oleObject263.bin"/><Relationship Id="rId1" Type="http://schemas.openxmlformats.org/officeDocument/2006/relationships/image" Target="../media/image203.png"/></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53.vml"/><Relationship Id="rId3" Type="http://schemas.openxmlformats.org/officeDocument/2006/relationships/slideLayout" Target="../slideLayouts/slideLayout2.xml"/><Relationship Id="rId2" Type="http://schemas.openxmlformats.org/officeDocument/2006/relationships/image" Target="../media/image206.png"/><Relationship Id="rId1" Type="http://schemas.openxmlformats.org/officeDocument/2006/relationships/oleObject" Target="../embeddings/oleObject265.bin"/></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slide" Target="slide1.xml"/><Relationship Id="rId2" Type="http://schemas.openxmlformats.org/officeDocument/2006/relationships/slide" Target="slide73.xml"/><Relationship Id="rId1" Type="http://schemas.openxmlformats.org/officeDocument/2006/relationships/slide" Target="slide72.xml"/></Relationships>
</file>

<file path=ppt/slides/_rels/slide72.xml.rels><?xml version="1.0" encoding="UTF-8" standalone="yes"?>
<Relationships xmlns="http://schemas.openxmlformats.org/package/2006/relationships"><Relationship Id="rId9" Type="http://schemas.openxmlformats.org/officeDocument/2006/relationships/image" Target="../media/image31.wmf"/><Relationship Id="rId8" Type="http://schemas.openxmlformats.org/officeDocument/2006/relationships/oleObject" Target="../embeddings/oleObject270.bin"/><Relationship Id="rId7" Type="http://schemas.openxmlformats.org/officeDocument/2006/relationships/oleObject" Target="../embeddings/oleObject269.bin"/><Relationship Id="rId6" Type="http://schemas.openxmlformats.org/officeDocument/2006/relationships/oleObject" Target="../embeddings/oleObject268.bin"/><Relationship Id="rId5" Type="http://schemas.openxmlformats.org/officeDocument/2006/relationships/image" Target="../media/image30.wmf"/><Relationship Id="rId4" Type="http://schemas.openxmlformats.org/officeDocument/2006/relationships/oleObject" Target="../embeddings/oleObject267.bin"/><Relationship Id="rId3" Type="http://schemas.openxmlformats.org/officeDocument/2006/relationships/image" Target="../media/image209.png"/><Relationship Id="rId2" Type="http://schemas.openxmlformats.org/officeDocument/2006/relationships/oleObject" Target="../embeddings/oleObject266.bin"/><Relationship Id="rId15" Type="http://schemas.openxmlformats.org/officeDocument/2006/relationships/vmlDrawing" Target="../drawings/vmlDrawing54.vml"/><Relationship Id="rId14" Type="http://schemas.openxmlformats.org/officeDocument/2006/relationships/slideLayout" Target="../slideLayouts/slideLayout2.xml"/><Relationship Id="rId13" Type="http://schemas.openxmlformats.org/officeDocument/2006/relationships/image" Target="../media/image211.wmf"/><Relationship Id="rId12" Type="http://schemas.openxmlformats.org/officeDocument/2006/relationships/oleObject" Target="../embeddings/oleObject272.bin"/><Relationship Id="rId11" Type="http://schemas.openxmlformats.org/officeDocument/2006/relationships/image" Target="../media/image210.wmf"/><Relationship Id="rId10" Type="http://schemas.openxmlformats.org/officeDocument/2006/relationships/oleObject" Target="../embeddings/oleObject271.bin"/><Relationship Id="rId1" Type="http://schemas.openxmlformats.org/officeDocument/2006/relationships/image" Target="../media/image208.png"/></Relationships>
</file>

<file path=ppt/slides/_rels/slide73.xml.rels><?xml version="1.0" encoding="UTF-8" standalone="yes"?>
<Relationships xmlns="http://schemas.openxmlformats.org/package/2006/relationships"><Relationship Id="rId5" Type="http://schemas.openxmlformats.org/officeDocument/2006/relationships/vmlDrawing" Target="../drawings/vmlDrawing55.vml"/><Relationship Id="rId4" Type="http://schemas.openxmlformats.org/officeDocument/2006/relationships/slideLayout" Target="../slideLayouts/slideLayout2.xml"/><Relationship Id="rId3" Type="http://schemas.openxmlformats.org/officeDocument/2006/relationships/image" Target="../media/image213.wmf"/><Relationship Id="rId2" Type="http://schemas.openxmlformats.org/officeDocument/2006/relationships/oleObject" Target="../embeddings/oleObject273.bin"/><Relationship Id="rId1" Type="http://schemas.openxmlformats.org/officeDocument/2006/relationships/image" Target="../media/image212.png"/></Relationships>
</file>

<file path=ppt/slides/_rels/slide74.xml.rels><?xml version="1.0" encoding="UTF-8" standalone="yes"?>
<Relationships xmlns="http://schemas.openxmlformats.org/package/2006/relationships"><Relationship Id="rId7" Type="http://schemas.openxmlformats.org/officeDocument/2006/relationships/vmlDrawing" Target="../drawings/vmlDrawing56.vml"/><Relationship Id="rId6"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 Id="rId3" Type="http://schemas.openxmlformats.org/officeDocument/2006/relationships/oleObject" Target="../embeddings/oleObject275.bin"/><Relationship Id="rId2" Type="http://schemas.openxmlformats.org/officeDocument/2006/relationships/image" Target="../media/image214.wmf"/><Relationship Id="rId1" Type="http://schemas.openxmlformats.org/officeDocument/2006/relationships/oleObject" Target="../embeddings/oleObject274.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oleObject" Target="../embeddings/oleObject7.bin"/><Relationship Id="rId4" Type="http://schemas.openxmlformats.org/officeDocument/2006/relationships/image" Target="../media/image6.wmf"/><Relationship Id="rId3" Type="http://schemas.openxmlformats.org/officeDocument/2006/relationships/oleObject" Target="../embeddings/oleObject6.bin"/><Relationship Id="rId2" Type="http://schemas.openxmlformats.org/officeDocument/2006/relationships/image" Target="../media/image5.wmf"/><Relationship Id="rId1"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Rectangle 2"/>
          <p:cNvSpPr>
            <a:spLocks noGrp="1"/>
          </p:cNvSpPr>
          <p:nvPr>
            <p:ph type="title"/>
          </p:nvPr>
        </p:nvSpPr>
        <p:spPr>
          <a:xfrm>
            <a:off x="539750" y="1485583"/>
            <a:ext cx="8229600" cy="576262"/>
          </a:xfrm>
        </p:spPr>
        <p:txBody>
          <a:bodyPr wrap="square" lIns="91440" tIns="45720" rIns="91440" bIns="45720" anchor="ctr"/>
          <a:p>
            <a:pPr eaLnBrk="1" hangingPunct="1"/>
            <a:r>
              <a:rPr lang="zh-CN" altLang="en-US" sz="4000" dirty="0">
                <a:solidFill>
                  <a:schemeClr val="tx1"/>
                </a:solidFill>
                <a:latin typeface="华文行楷" panose="02010800040101010101" pitchFamily="2" charset="-122"/>
                <a:ea typeface="华文行楷" panose="02010800040101010101" pitchFamily="2" charset="-122"/>
              </a:rPr>
              <a:t>第五章 放大电路中的反馈</a:t>
            </a:r>
            <a:endParaRPr lang="zh-CN" altLang="en-US" sz="4000" dirty="0">
              <a:solidFill>
                <a:schemeClr val="tx1"/>
              </a:solidFill>
              <a:latin typeface="华文行楷" panose="02010800040101010101" pitchFamily="2" charset="-122"/>
              <a:ea typeface="华文行楷" panose="02010800040101010101" pitchFamily="2" charset="-122"/>
            </a:endParaRPr>
          </a:p>
        </p:txBody>
      </p:sp>
      <p:sp>
        <p:nvSpPr>
          <p:cNvPr id="3074" name="Rectangle 4">
            <a:hlinkClick r:id="rId1" action="ppaction://hlinksldjump"/>
          </p:cNvPr>
          <p:cNvSpPr/>
          <p:nvPr/>
        </p:nvSpPr>
        <p:spPr>
          <a:xfrm>
            <a:off x="827088" y="2279015"/>
            <a:ext cx="4465637" cy="647700"/>
          </a:xfrm>
          <a:prstGeom prst="rect">
            <a:avLst/>
          </a:prstGeom>
          <a:noFill/>
          <a:ln w="9525">
            <a:noFill/>
          </a:ln>
        </p:spPr>
        <p:txBody>
          <a:bodyPr anchor="ctr"/>
          <a:p>
            <a:r>
              <a:rPr lang="en-US" altLang="zh-CN" sz="2800" b="1" dirty="0">
                <a:solidFill>
                  <a:schemeClr val="tx2"/>
                </a:solidFill>
                <a:latin typeface="华文楷体" panose="02010600040101010101" pitchFamily="2" charset="-122"/>
                <a:ea typeface="华文楷体" panose="02010600040101010101" pitchFamily="2" charset="-122"/>
              </a:rPr>
              <a:t>§5.1 </a:t>
            </a:r>
            <a:r>
              <a:rPr lang="zh-CN" altLang="en-US" sz="2800" b="1" dirty="0">
                <a:solidFill>
                  <a:schemeClr val="tx2"/>
                </a:solidFill>
                <a:latin typeface="华文楷体" panose="02010600040101010101" pitchFamily="2" charset="-122"/>
                <a:ea typeface="华文楷体" panose="02010600040101010101" pitchFamily="2" charset="-122"/>
              </a:rPr>
              <a:t>反馈的概念及判断</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3075" name="Rectangle 5">
            <a:hlinkClick r:id="rId2" action="ppaction://hlinksldjump"/>
          </p:cNvPr>
          <p:cNvSpPr/>
          <p:nvPr/>
        </p:nvSpPr>
        <p:spPr>
          <a:xfrm>
            <a:off x="827088" y="2855278"/>
            <a:ext cx="8316912" cy="647700"/>
          </a:xfrm>
          <a:prstGeom prst="rect">
            <a:avLst/>
          </a:prstGeom>
          <a:noFill/>
          <a:ln w="9525">
            <a:noFill/>
          </a:ln>
        </p:spPr>
        <p:txBody>
          <a:bodyPr anchor="ctr"/>
          <a:p>
            <a:r>
              <a:rPr lang="en-US" altLang="zh-CN" sz="2800" b="1" dirty="0">
                <a:solidFill>
                  <a:schemeClr val="tx2"/>
                </a:solidFill>
                <a:latin typeface="华文楷体" panose="02010600040101010101" pitchFamily="2" charset="-122"/>
                <a:ea typeface="华文楷体" panose="02010600040101010101" pitchFamily="2" charset="-122"/>
              </a:rPr>
              <a:t>§5.2 </a:t>
            </a:r>
            <a:r>
              <a:rPr lang="zh-CN" altLang="en-US" sz="2800" b="1" dirty="0">
                <a:solidFill>
                  <a:schemeClr val="tx2"/>
                </a:solidFill>
                <a:latin typeface="华文楷体" panose="02010600040101010101" pitchFamily="2" charset="-122"/>
                <a:ea typeface="华文楷体" panose="02010600040101010101" pitchFamily="2" charset="-122"/>
              </a:rPr>
              <a:t>负反馈放大电路的四种基本组态</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3076" name="Rectangle 6">
            <a:hlinkClick r:id="rId3" action="ppaction://hlinksldjump"/>
          </p:cNvPr>
          <p:cNvSpPr/>
          <p:nvPr/>
        </p:nvSpPr>
        <p:spPr>
          <a:xfrm>
            <a:off x="827405" y="3503295"/>
            <a:ext cx="7658735" cy="575945"/>
          </a:xfrm>
          <a:prstGeom prst="rect">
            <a:avLst/>
          </a:prstGeom>
          <a:noFill/>
          <a:ln w="9525">
            <a:noFill/>
          </a:ln>
        </p:spPr>
        <p:txBody>
          <a:bodyPr anchor="ctr"/>
          <a:p>
            <a:r>
              <a:rPr lang="en-US" altLang="zh-CN" sz="2800" b="1" dirty="0">
                <a:solidFill>
                  <a:schemeClr val="tx2"/>
                </a:solidFill>
                <a:latin typeface="华文楷体" panose="02010600040101010101" pitchFamily="2" charset="-122"/>
                <a:ea typeface="华文楷体" panose="02010600040101010101" pitchFamily="2" charset="-122"/>
              </a:rPr>
              <a:t>§5.3 </a:t>
            </a:r>
            <a:r>
              <a:rPr lang="zh-CN" altLang="en-US" sz="2800" b="1" dirty="0">
                <a:solidFill>
                  <a:schemeClr val="tx2"/>
                </a:solidFill>
                <a:latin typeface="华文楷体" panose="02010600040101010101" pitchFamily="2" charset="-122"/>
                <a:ea typeface="华文楷体" panose="02010600040101010101" pitchFamily="2" charset="-122"/>
              </a:rPr>
              <a:t>负反馈</a:t>
            </a:r>
            <a:r>
              <a:rPr lang="zh-CN" altLang="en-US" sz="2800" b="1" dirty="0">
                <a:solidFill>
                  <a:schemeClr val="tx2"/>
                </a:solidFill>
                <a:latin typeface="华文楷体" panose="02010600040101010101" pitchFamily="2" charset="-122"/>
                <a:ea typeface="华文楷体" panose="02010600040101010101" pitchFamily="2" charset="-122"/>
                <a:sym typeface="+mn-ea"/>
              </a:rPr>
              <a:t>放大电路的方框图及一般表达式</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3077" name="Rectangle 7">
            <a:hlinkClick r:id="rId4" action="ppaction://hlinksldjump"/>
          </p:cNvPr>
          <p:cNvSpPr/>
          <p:nvPr/>
        </p:nvSpPr>
        <p:spPr>
          <a:xfrm>
            <a:off x="827405" y="4150995"/>
            <a:ext cx="7341235" cy="431800"/>
          </a:xfrm>
          <a:prstGeom prst="rect">
            <a:avLst/>
          </a:prstGeom>
          <a:noFill/>
          <a:ln w="9525">
            <a:noFill/>
          </a:ln>
        </p:spPr>
        <p:txBody>
          <a:bodyPr anchor="ctr"/>
          <a:p>
            <a:r>
              <a:rPr lang="en-US" altLang="zh-CN" sz="2800" b="1" dirty="0">
                <a:solidFill>
                  <a:schemeClr val="tx2"/>
                </a:solidFill>
                <a:latin typeface="华文楷体" panose="02010600040101010101" pitchFamily="2" charset="-122"/>
                <a:ea typeface="华文楷体" panose="02010600040101010101" pitchFamily="2" charset="-122"/>
              </a:rPr>
              <a:t>§5.4 </a:t>
            </a:r>
            <a:r>
              <a:rPr lang="zh-CN" altLang="en-US" sz="2800" b="1" dirty="0">
                <a:solidFill>
                  <a:schemeClr val="tx2"/>
                </a:solidFill>
                <a:latin typeface="华文楷体" panose="02010600040101010101" pitchFamily="2" charset="-122"/>
                <a:ea typeface="华文楷体" panose="02010600040101010101" pitchFamily="2" charset="-122"/>
              </a:rPr>
              <a:t>深度负反馈放大电路放大倍数的分析</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3078" name="Rectangle 8">
            <a:hlinkClick r:id="rId5" action="ppaction://hlinksldjump"/>
          </p:cNvPr>
          <p:cNvSpPr/>
          <p:nvPr/>
        </p:nvSpPr>
        <p:spPr>
          <a:xfrm>
            <a:off x="827405" y="4726940"/>
            <a:ext cx="7658735" cy="508000"/>
          </a:xfrm>
          <a:prstGeom prst="rect">
            <a:avLst/>
          </a:prstGeom>
          <a:noFill/>
          <a:ln w="9525">
            <a:noFill/>
          </a:ln>
        </p:spPr>
        <p:txBody>
          <a:bodyPr anchor="ctr"/>
          <a:p>
            <a:r>
              <a:rPr lang="en-US" altLang="zh-CN" sz="2800" b="1" dirty="0">
                <a:solidFill>
                  <a:schemeClr val="tx2"/>
                </a:solidFill>
                <a:latin typeface="华文楷体" panose="02010600040101010101" pitchFamily="2" charset="-122"/>
                <a:ea typeface="华文楷体" panose="02010600040101010101" pitchFamily="2" charset="-122"/>
              </a:rPr>
              <a:t>§5.5 </a:t>
            </a:r>
            <a:r>
              <a:rPr lang="zh-CN" altLang="en-US" sz="2800" b="1" dirty="0">
                <a:solidFill>
                  <a:schemeClr val="tx2"/>
                </a:solidFill>
                <a:latin typeface="华文楷体" panose="02010600040101010101" pitchFamily="2" charset="-122"/>
                <a:ea typeface="华文楷体" panose="02010600040101010101" pitchFamily="2" charset="-122"/>
              </a:rPr>
              <a:t>负反馈对</a:t>
            </a:r>
            <a:r>
              <a:rPr lang="zh-CN" altLang="en-US" sz="2800" b="1" dirty="0">
                <a:solidFill>
                  <a:schemeClr val="tx2"/>
                </a:solidFill>
                <a:latin typeface="华文楷体" panose="02010600040101010101" pitchFamily="2" charset="-122"/>
                <a:ea typeface="华文楷体" panose="02010600040101010101" pitchFamily="2" charset="-122"/>
                <a:sym typeface="+mn-ea"/>
              </a:rPr>
              <a:t>放大电路性能</a:t>
            </a:r>
            <a:r>
              <a:rPr lang="zh-CN" altLang="en-US" sz="2800" b="1" dirty="0">
                <a:solidFill>
                  <a:schemeClr val="tx2"/>
                </a:solidFill>
                <a:latin typeface="华文楷体" panose="02010600040101010101" pitchFamily="2" charset="-122"/>
                <a:ea typeface="华文楷体" panose="02010600040101010101" pitchFamily="2" charset="-122"/>
              </a:rPr>
              <a:t>的影响</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2" name="Rectangle 8">
            <a:hlinkClick r:id="rId5" action="ppaction://hlinksldjump"/>
          </p:cNvPr>
          <p:cNvSpPr/>
          <p:nvPr/>
        </p:nvSpPr>
        <p:spPr>
          <a:xfrm>
            <a:off x="810895" y="5284470"/>
            <a:ext cx="7658735" cy="508000"/>
          </a:xfrm>
          <a:prstGeom prst="rect">
            <a:avLst/>
          </a:prstGeom>
          <a:noFill/>
          <a:ln w="9525">
            <a:noFill/>
          </a:ln>
        </p:spPr>
        <p:txBody>
          <a:bodyPr anchor="ctr"/>
          <a:p>
            <a:r>
              <a:rPr lang="en-US" altLang="zh-CN" sz="2800" b="1" dirty="0">
                <a:solidFill>
                  <a:schemeClr val="tx2"/>
                </a:solidFill>
                <a:latin typeface="华文楷体" panose="02010600040101010101" pitchFamily="2" charset="-122"/>
                <a:ea typeface="华文楷体" panose="02010600040101010101" pitchFamily="2" charset="-122"/>
              </a:rPr>
              <a:t>§5.6 </a:t>
            </a:r>
            <a:r>
              <a:rPr lang="zh-CN" altLang="en-US" sz="2800" b="1" dirty="0">
                <a:solidFill>
                  <a:schemeClr val="tx2"/>
                </a:solidFill>
                <a:latin typeface="华文楷体" panose="02010600040101010101" pitchFamily="2" charset="-122"/>
                <a:ea typeface="华文楷体" panose="02010600040101010101" pitchFamily="2" charset="-122"/>
              </a:rPr>
              <a:t>负反馈</a:t>
            </a:r>
            <a:r>
              <a:rPr lang="zh-CN" altLang="en-US" sz="2800" b="1" dirty="0">
                <a:solidFill>
                  <a:schemeClr val="tx2"/>
                </a:solidFill>
                <a:latin typeface="华文楷体" panose="02010600040101010101" pitchFamily="2" charset="-122"/>
                <a:ea typeface="华文楷体" panose="02010600040101010101" pitchFamily="2" charset="-122"/>
                <a:sym typeface="+mn-ea"/>
              </a:rPr>
              <a:t>放大电路</a:t>
            </a:r>
            <a:r>
              <a:rPr lang="zh-CN" altLang="en-US" sz="2800" b="1" dirty="0">
                <a:solidFill>
                  <a:schemeClr val="tx2"/>
                </a:solidFill>
                <a:latin typeface="华文楷体" panose="02010600040101010101" pitchFamily="2" charset="-122"/>
                <a:ea typeface="华文楷体" panose="02010600040101010101" pitchFamily="2" charset="-122"/>
              </a:rPr>
              <a:t>的稳定性</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
        <p:nvSpPr>
          <p:cNvPr id="3" name="Rectangle 8">
            <a:hlinkClick r:id="rId5" action="ppaction://hlinksldjump"/>
          </p:cNvPr>
          <p:cNvSpPr/>
          <p:nvPr/>
        </p:nvSpPr>
        <p:spPr>
          <a:xfrm>
            <a:off x="794385" y="5842000"/>
            <a:ext cx="7658735" cy="508000"/>
          </a:xfrm>
          <a:prstGeom prst="rect">
            <a:avLst/>
          </a:prstGeom>
          <a:noFill/>
          <a:ln w="9525">
            <a:noFill/>
          </a:ln>
        </p:spPr>
        <p:txBody>
          <a:bodyPr anchor="ctr"/>
          <a:p>
            <a:r>
              <a:rPr lang="en-US" altLang="zh-CN" sz="2800" b="1" dirty="0">
                <a:solidFill>
                  <a:schemeClr val="tx2"/>
                </a:solidFill>
                <a:latin typeface="华文楷体" panose="02010600040101010101" pitchFamily="2" charset="-122"/>
                <a:ea typeface="华文楷体" panose="02010600040101010101" pitchFamily="2" charset="-122"/>
              </a:rPr>
              <a:t>§5.7 </a:t>
            </a:r>
            <a:r>
              <a:rPr lang="zh-CN" altLang="en-US" sz="2800" b="1" dirty="0">
                <a:solidFill>
                  <a:schemeClr val="tx2"/>
                </a:solidFill>
                <a:latin typeface="华文楷体" panose="02010600040101010101" pitchFamily="2" charset="-122"/>
                <a:ea typeface="华文楷体" panose="02010600040101010101" pitchFamily="2" charset="-122"/>
                <a:sym typeface="+mn-ea"/>
              </a:rPr>
              <a:t>放大电路中其它形式</a:t>
            </a:r>
            <a:r>
              <a:rPr lang="zh-CN" altLang="en-US" sz="2800" b="1" dirty="0">
                <a:solidFill>
                  <a:schemeClr val="tx2"/>
                </a:solidFill>
                <a:latin typeface="华文楷体" panose="02010600040101010101" pitchFamily="2" charset="-122"/>
                <a:ea typeface="华文楷体" panose="02010600040101010101" pitchFamily="2" charset="-122"/>
              </a:rPr>
              <a:t>的</a:t>
            </a:r>
            <a:r>
              <a:rPr lang="zh-CN" altLang="en-US" sz="2800" b="1" dirty="0">
                <a:solidFill>
                  <a:schemeClr val="tx2"/>
                </a:solidFill>
                <a:latin typeface="华文楷体" panose="02010600040101010101" pitchFamily="2" charset="-122"/>
                <a:ea typeface="华文楷体" panose="02010600040101010101" pitchFamily="2" charset="-122"/>
                <a:sym typeface="+mn-ea"/>
              </a:rPr>
              <a:t>反馈</a:t>
            </a:r>
            <a:endParaRPr lang="zh-CN" altLang="en-US" sz="2800" b="1" dirty="0">
              <a:solidFill>
                <a:schemeClr val="tx2"/>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Grp="1"/>
          </p:cNvSpPr>
          <p:nvPr>
            <p:ph type="title"/>
          </p:nvPr>
        </p:nvSpPr>
        <p:spPr>
          <a:xfrm>
            <a:off x="250825" y="836613"/>
            <a:ext cx="5105400" cy="504825"/>
          </a:xfrm>
        </p:spPr>
        <p:txBody>
          <a:bodyPr wrap="square" lIns="91440" tIns="45720" rIns="91440" bIns="45720" anchor="ctr"/>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2.  </a:t>
            </a:r>
            <a:r>
              <a:rPr lang="zh-CN" altLang="en-US" sz="3200" dirty="0">
                <a:solidFill>
                  <a:schemeClr val="tx1"/>
                </a:solidFill>
                <a:latin typeface="华文行楷" panose="02010800040101010101" pitchFamily="2" charset="-122"/>
                <a:ea typeface="华文行楷" panose="02010800040101010101" pitchFamily="2" charset="-122"/>
              </a:rPr>
              <a:t>串联反馈和并联反馈</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27651" name="Text Box 3"/>
          <p:cNvSpPr txBox="1"/>
          <p:nvPr/>
        </p:nvSpPr>
        <p:spPr>
          <a:xfrm>
            <a:off x="561975" y="1493838"/>
            <a:ext cx="8229600" cy="946150"/>
          </a:xfrm>
          <a:prstGeom prst="rect">
            <a:avLst/>
          </a:prstGeom>
          <a:noFill/>
          <a:ln w="9525">
            <a:noFill/>
          </a:ln>
        </p:spPr>
        <p:txBody>
          <a:bodyPr anchor="t">
            <a:spAutoFit/>
          </a:bodyPr>
          <a:p>
            <a:pPr eaLnBrk="0" hangingPunct="0">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描述放大电路和反馈网络在输入端的连接方式，即输入量、反馈量、净输入量的叠加关系。</a:t>
            </a:r>
            <a:endParaRPr lang="zh-CN" altLang="en-US" sz="2800" b="1" dirty="0">
              <a:latin typeface="Times New Roman" panose="02020603050405020304" pitchFamily="18" charset="0"/>
              <a:ea typeface="宋体" panose="02010600030101010101" pitchFamily="2" charset="-122"/>
            </a:endParaRPr>
          </a:p>
        </p:txBody>
      </p:sp>
      <p:grpSp>
        <p:nvGrpSpPr>
          <p:cNvPr id="2" name="Group 4"/>
          <p:cNvGrpSpPr/>
          <p:nvPr/>
        </p:nvGrpSpPr>
        <p:grpSpPr>
          <a:xfrm>
            <a:off x="2009775" y="4541838"/>
            <a:ext cx="4800600" cy="579437"/>
            <a:chOff x="1248" y="2784"/>
            <a:chExt cx="3024" cy="365"/>
          </a:xfrm>
        </p:grpSpPr>
        <p:graphicFrame>
          <p:nvGraphicFramePr>
            <p:cNvPr id="12292" name="Object 5"/>
            <p:cNvGraphicFramePr/>
            <p:nvPr/>
          </p:nvGraphicFramePr>
          <p:xfrm>
            <a:off x="1248" y="2784"/>
            <a:ext cx="1248" cy="363"/>
          </p:xfrm>
          <a:graphic>
            <a:graphicData uri="http://schemas.openxmlformats.org/presentationml/2006/ole">
              <mc:AlternateContent xmlns:mc="http://schemas.openxmlformats.org/markup-compatibility/2006">
                <mc:Choice xmlns:v="urn:schemas-microsoft-com:vml" Requires="v">
                  <p:oleObj spid="_x0000_s3081" name="" r:id="rId1" imgW="787400" imgH="228600" progId="Equation.3">
                    <p:embed/>
                  </p:oleObj>
                </mc:Choice>
                <mc:Fallback>
                  <p:oleObj name="" r:id="rId1" imgW="787400" imgH="228600" progId="Equation.3">
                    <p:embed/>
                    <p:pic>
                      <p:nvPicPr>
                        <p:cNvPr id="0" name="图片 3080"/>
                        <p:cNvPicPr/>
                        <p:nvPr/>
                      </p:nvPicPr>
                      <p:blipFill>
                        <a:blip r:embed="rId2"/>
                        <a:stretch>
                          <a:fillRect/>
                        </a:stretch>
                      </p:blipFill>
                      <p:spPr>
                        <a:xfrm>
                          <a:off x="1248" y="2784"/>
                          <a:ext cx="1248" cy="363"/>
                        </a:xfrm>
                        <a:prstGeom prst="rect">
                          <a:avLst/>
                        </a:prstGeom>
                        <a:solidFill>
                          <a:srgbClr val="66FFFF"/>
                        </a:solidFill>
                        <a:ln w="9525" cap="flat" cmpd="sng">
                          <a:solidFill>
                            <a:srgbClr val="CC3300"/>
                          </a:solidFill>
                          <a:prstDash val="solid"/>
                          <a:miter/>
                          <a:headEnd type="none" w="med" len="med"/>
                          <a:tailEnd type="none" w="med" len="med"/>
                        </a:ln>
                      </p:spPr>
                    </p:pic>
                  </p:oleObj>
                </mc:Fallback>
              </mc:AlternateContent>
            </a:graphicData>
          </a:graphic>
        </p:graphicFrame>
        <p:sp>
          <p:nvSpPr>
            <p:cNvPr id="12293" name="Text Box 6"/>
            <p:cNvSpPr txBox="1"/>
            <p:nvPr/>
          </p:nvSpPr>
          <p:spPr>
            <a:xfrm>
              <a:off x="2496" y="2784"/>
              <a:ext cx="1776" cy="365"/>
            </a:xfrm>
            <a:prstGeom prst="rect">
              <a:avLst/>
            </a:prstGeom>
            <a:noFill/>
            <a:ln w="9525">
              <a:noFill/>
            </a:ln>
          </p:spPr>
          <p:txBody>
            <a:bodyPr anchor="t">
              <a:spAutoFit/>
            </a:bodyPr>
            <a:p>
              <a:pPr eaLnBrk="0" hangingPunct="0">
                <a:spcBef>
                  <a:spcPct val="50000"/>
                </a:spcBef>
              </a:pP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串联负反馈</a:t>
              </a:r>
              <a:endParaRPr lang="zh-CN" altLang="en-US" sz="3200" dirty="0">
                <a:latin typeface="隶书" panose="02010509060101010101" pitchFamily="49" charset="-122"/>
                <a:ea typeface="隶书" panose="02010509060101010101" pitchFamily="49" charset="-122"/>
              </a:endParaRPr>
            </a:p>
          </p:txBody>
        </p:sp>
      </p:grpSp>
      <p:grpSp>
        <p:nvGrpSpPr>
          <p:cNvPr id="3" name="Group 7"/>
          <p:cNvGrpSpPr/>
          <p:nvPr/>
        </p:nvGrpSpPr>
        <p:grpSpPr>
          <a:xfrm>
            <a:off x="2009775" y="5303838"/>
            <a:ext cx="4800600" cy="579437"/>
            <a:chOff x="1248" y="3264"/>
            <a:chExt cx="3024" cy="365"/>
          </a:xfrm>
        </p:grpSpPr>
        <p:graphicFrame>
          <p:nvGraphicFramePr>
            <p:cNvPr id="12295" name="Object 8"/>
            <p:cNvGraphicFramePr/>
            <p:nvPr/>
          </p:nvGraphicFramePr>
          <p:xfrm>
            <a:off x="1248" y="3264"/>
            <a:ext cx="1046" cy="363"/>
          </p:xfrm>
          <a:graphic>
            <a:graphicData uri="http://schemas.openxmlformats.org/presentationml/2006/ole">
              <mc:AlternateContent xmlns:mc="http://schemas.openxmlformats.org/markup-compatibility/2006">
                <mc:Choice xmlns:v="urn:schemas-microsoft-com:vml" Requires="v">
                  <p:oleObj spid="_x0000_s3084" name="" r:id="rId3" imgW="660400" imgH="228600" progId="Equation.3">
                    <p:embed/>
                  </p:oleObj>
                </mc:Choice>
                <mc:Fallback>
                  <p:oleObj name="" r:id="rId3" imgW="660400" imgH="228600" progId="Equation.3">
                    <p:embed/>
                    <p:pic>
                      <p:nvPicPr>
                        <p:cNvPr id="0" name="图片 3083"/>
                        <p:cNvPicPr/>
                        <p:nvPr/>
                      </p:nvPicPr>
                      <p:blipFill>
                        <a:blip r:embed="rId4"/>
                        <a:stretch>
                          <a:fillRect/>
                        </a:stretch>
                      </p:blipFill>
                      <p:spPr>
                        <a:xfrm>
                          <a:off x="1248" y="3264"/>
                          <a:ext cx="1046" cy="363"/>
                        </a:xfrm>
                        <a:prstGeom prst="rect">
                          <a:avLst/>
                        </a:prstGeom>
                        <a:solidFill>
                          <a:srgbClr val="66FFFF"/>
                        </a:solidFill>
                        <a:ln w="9525" cap="flat" cmpd="sng">
                          <a:solidFill>
                            <a:srgbClr val="CC3300"/>
                          </a:solidFill>
                          <a:prstDash val="solid"/>
                          <a:miter/>
                          <a:headEnd type="none" w="med" len="med"/>
                          <a:tailEnd type="none" w="med" len="med"/>
                        </a:ln>
                      </p:spPr>
                    </p:pic>
                  </p:oleObj>
                </mc:Fallback>
              </mc:AlternateContent>
            </a:graphicData>
          </a:graphic>
        </p:graphicFrame>
        <p:sp>
          <p:nvSpPr>
            <p:cNvPr id="12296" name="Text Box 9"/>
            <p:cNvSpPr txBox="1"/>
            <p:nvPr/>
          </p:nvSpPr>
          <p:spPr>
            <a:xfrm>
              <a:off x="2304" y="3264"/>
              <a:ext cx="1968" cy="365"/>
            </a:xfrm>
            <a:prstGeom prst="rect">
              <a:avLst/>
            </a:prstGeom>
            <a:noFill/>
            <a:ln w="9525">
              <a:noFill/>
            </a:ln>
          </p:spPr>
          <p:txBody>
            <a:bodyPr anchor="t">
              <a:spAutoFit/>
            </a:bodyPr>
            <a:p>
              <a:pPr eaLnBrk="0" hangingPunct="0">
                <a:spcBef>
                  <a:spcPct val="50000"/>
                </a:spcBef>
              </a:pP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并联负反馈</a:t>
              </a:r>
              <a:endParaRPr lang="zh-CN" altLang="en-US" sz="3200" dirty="0">
                <a:latin typeface="隶书" panose="02010509060101010101" pitchFamily="49" charset="-122"/>
                <a:ea typeface="隶书" panose="02010509060101010101" pitchFamily="49" charset="-122"/>
              </a:endParaRPr>
            </a:p>
          </p:txBody>
        </p:sp>
      </p:grpSp>
      <p:graphicFrame>
        <p:nvGraphicFramePr>
          <p:cNvPr id="27658" name="Object 10"/>
          <p:cNvGraphicFramePr/>
          <p:nvPr/>
        </p:nvGraphicFramePr>
        <p:xfrm>
          <a:off x="2771775" y="2636838"/>
          <a:ext cx="3276600" cy="1803400"/>
        </p:xfrm>
        <a:graphic>
          <a:graphicData uri="http://schemas.openxmlformats.org/presentationml/2006/ole">
            <mc:AlternateContent xmlns:mc="http://schemas.openxmlformats.org/markup-compatibility/2006">
              <mc:Choice xmlns:v="urn:schemas-microsoft-com:vml" Requires="v">
                <p:oleObj spid="_x0000_s3085" name="" r:id="rId5" imgW="10220325" imgH="5629275" progId="MSPhotoEd.3">
                  <p:embed/>
                </p:oleObj>
              </mc:Choice>
              <mc:Fallback>
                <p:oleObj name="" r:id="rId5" imgW="10220325" imgH="5629275" progId="MSPhotoEd.3">
                  <p:embed/>
                  <p:pic>
                    <p:nvPicPr>
                      <p:cNvPr id="0" name="图片 3084"/>
                      <p:cNvPicPr/>
                      <p:nvPr/>
                    </p:nvPicPr>
                    <p:blipFill>
                      <a:blip r:embed="rId6"/>
                      <a:stretch>
                        <a:fillRect/>
                      </a:stretch>
                    </p:blipFill>
                    <p:spPr>
                      <a:xfrm>
                        <a:off x="2771775" y="2636838"/>
                        <a:ext cx="3276600" cy="1803400"/>
                      </a:xfrm>
                      <a:prstGeom prst="rect">
                        <a:avLst/>
                      </a:prstGeom>
                      <a:noFill/>
                      <a:ln w="38100">
                        <a:noFill/>
                        <a:miter/>
                      </a:ln>
                    </p:spPr>
                  </p:pic>
                </p:oleObj>
              </mc:Fallback>
            </mc:AlternateContent>
          </a:graphicData>
        </a:graphic>
      </p:graphicFrame>
      <p:grpSp>
        <p:nvGrpSpPr>
          <p:cNvPr id="4" name="Group 11"/>
          <p:cNvGrpSpPr/>
          <p:nvPr/>
        </p:nvGrpSpPr>
        <p:grpSpPr>
          <a:xfrm>
            <a:off x="3000375" y="2560638"/>
            <a:ext cx="533400" cy="762000"/>
            <a:chOff x="1776" y="1488"/>
            <a:chExt cx="336" cy="480"/>
          </a:xfrm>
        </p:grpSpPr>
        <p:sp>
          <p:nvSpPr>
            <p:cNvPr id="12299" name="Text Box 12"/>
            <p:cNvSpPr txBox="1"/>
            <p:nvPr/>
          </p:nvSpPr>
          <p:spPr>
            <a:xfrm>
              <a:off x="1776" y="1488"/>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a:t>
              </a:r>
              <a:endParaRPr lang="en-US" altLang="zh-CN" sz="2400" b="1" dirty="0">
                <a:solidFill>
                  <a:srgbClr val="FF0000"/>
                </a:solidFill>
                <a:latin typeface="Times New Roman" panose="02020603050405020304" pitchFamily="18" charset="0"/>
                <a:ea typeface="宋体" panose="02010600030101010101" pitchFamily="2" charset="-122"/>
              </a:endParaRPr>
            </a:p>
          </p:txBody>
        </p:sp>
        <p:sp>
          <p:nvSpPr>
            <p:cNvPr id="12300" name="Text Box 13"/>
            <p:cNvSpPr txBox="1"/>
            <p:nvPr/>
          </p:nvSpPr>
          <p:spPr>
            <a:xfrm>
              <a:off x="1872" y="1680"/>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_</a:t>
              </a:r>
              <a:endParaRPr lang="en-US" altLang="zh-CN" sz="2400" b="1" dirty="0">
                <a:solidFill>
                  <a:srgbClr val="FF0000"/>
                </a:solidFill>
                <a:latin typeface="Times New Roman" panose="02020603050405020304" pitchFamily="18" charset="0"/>
                <a:ea typeface="宋体" panose="02010600030101010101" pitchFamily="2" charset="-122"/>
              </a:endParaRPr>
            </a:p>
          </p:txBody>
        </p:sp>
      </p:grpSp>
      <p:sp>
        <p:nvSpPr>
          <p:cNvPr id="27662" name="AutoShape 14"/>
          <p:cNvSpPr/>
          <p:nvPr/>
        </p:nvSpPr>
        <p:spPr>
          <a:xfrm>
            <a:off x="1704975" y="3175000"/>
            <a:ext cx="1171575" cy="528638"/>
          </a:xfrm>
          <a:prstGeom prst="borderCallout1">
            <a:avLst>
              <a:gd name="adj1" fmla="val 21620"/>
              <a:gd name="adj2" fmla="val 106505"/>
              <a:gd name="adj3" fmla="val 5407"/>
              <a:gd name="adj4" fmla="val 118972"/>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负反馈</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1">
                                            <p:txEl>
                                              <p:charRg st="0" end="45"/>
                                            </p:txEl>
                                          </p:spTgt>
                                        </p:tgtEl>
                                        <p:attrNameLst>
                                          <p:attrName>style.visibility</p:attrName>
                                        </p:attrNameLst>
                                      </p:cBhvr>
                                      <p:to>
                                        <p:strVal val="visible"/>
                                      </p:to>
                                    </p:set>
                                    <p:animEffect transition="in" filter="wipe(left)">
                                      <p:cBhvr>
                                        <p:cTn id="7" dur="500"/>
                                        <p:tgtEl>
                                          <p:spTgt spid="27651">
                                            <p:txEl>
                                              <p:charRg st="0" end="4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58"/>
                                        </p:tgtEl>
                                        <p:attrNameLst>
                                          <p:attrName>style.visibility</p:attrName>
                                        </p:attrNameLst>
                                      </p:cBhvr>
                                      <p:to>
                                        <p:strVal val="visible"/>
                                      </p:to>
                                    </p:set>
                                    <p:animEffect transition="in" filter="wipe(left)">
                                      <p:cBhvr>
                                        <p:cTn id="12" dur="500"/>
                                        <p:tgtEl>
                                          <p:spTgt spid="2765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6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2766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a:xfrm>
            <a:off x="179388" y="765175"/>
            <a:ext cx="5410200" cy="685800"/>
          </a:xfrm>
        </p:spPr>
        <p:txBody>
          <a:bodyPr wrap="square" lIns="91440" tIns="45720" rIns="91440" bIns="45720" anchor="ctr"/>
          <a:p>
            <a:pPr algn="l" eaLnBrk="1" hangingPunct="1"/>
            <a:r>
              <a:rPr lang="zh-CN" altLang="en-US" sz="3200" dirty="0">
                <a:solidFill>
                  <a:schemeClr val="tx1"/>
                </a:solidFill>
                <a:latin typeface="华文行楷" panose="02010800040101010101" pitchFamily="2" charset="-122"/>
                <a:ea typeface="华文行楷" panose="02010800040101010101" pitchFamily="2" charset="-122"/>
              </a:rPr>
              <a:t>二</a:t>
            </a:r>
            <a:r>
              <a:rPr lang="en-US" altLang="zh-CN" sz="3200" dirty="0">
                <a:solidFill>
                  <a:schemeClr val="tx1"/>
                </a:solidFill>
                <a:latin typeface="华文行楷" panose="02010800040101010101" pitchFamily="2" charset="-122"/>
                <a:ea typeface="华文行楷" panose="02010800040101010101" pitchFamily="2" charset="-122"/>
              </a:rPr>
              <a:t>. </a:t>
            </a:r>
            <a:r>
              <a:rPr lang="zh-CN" altLang="en-US" sz="3200" dirty="0">
                <a:solidFill>
                  <a:schemeClr val="tx1"/>
                </a:solidFill>
                <a:latin typeface="华文行楷" panose="02010800040101010101" pitchFamily="2" charset="-122"/>
                <a:ea typeface="华文行楷" panose="02010800040101010101" pitchFamily="2" charset="-122"/>
              </a:rPr>
              <a:t>四种反馈组态</a:t>
            </a:r>
            <a:r>
              <a:rPr lang="zh-CN" altLang="en-US" sz="2800" b="1" dirty="0">
                <a:solidFill>
                  <a:schemeClr val="tx1"/>
                </a:solidFill>
                <a:latin typeface="宋体" panose="02010600030101010101" pitchFamily="2" charset="-122"/>
              </a:rPr>
              <a:t>：</a:t>
            </a:r>
            <a:endParaRPr lang="zh-CN" altLang="en-US" sz="2400" b="1" dirty="0">
              <a:solidFill>
                <a:schemeClr val="tx1"/>
              </a:solidFill>
              <a:latin typeface="宋体" panose="02010600030101010101" pitchFamily="2" charset="-122"/>
            </a:endParaRPr>
          </a:p>
        </p:txBody>
      </p:sp>
      <p:pic>
        <p:nvPicPr>
          <p:cNvPr id="13314" name="Picture 3" descr="Dz060302"/>
          <p:cNvPicPr>
            <a:picLocks noChangeAspect="1"/>
          </p:cNvPicPr>
          <p:nvPr/>
        </p:nvPicPr>
        <p:blipFill>
          <a:blip r:embed="rId1"/>
          <a:srcRect l="2469" t="3275" r="51852" b="57436"/>
          <a:stretch>
            <a:fillRect/>
          </a:stretch>
        </p:blipFill>
        <p:spPr>
          <a:xfrm>
            <a:off x="727075" y="1489075"/>
            <a:ext cx="2971800" cy="1927225"/>
          </a:xfrm>
          <a:prstGeom prst="rect">
            <a:avLst/>
          </a:prstGeom>
          <a:noFill/>
          <a:ln w="9525">
            <a:noFill/>
          </a:ln>
        </p:spPr>
      </p:pic>
      <p:pic>
        <p:nvPicPr>
          <p:cNvPr id="28676" name="Picture 4" descr="Dz060302"/>
          <p:cNvPicPr>
            <a:picLocks noChangeAspect="1"/>
          </p:cNvPicPr>
          <p:nvPr/>
        </p:nvPicPr>
        <p:blipFill>
          <a:blip r:embed="rId2"/>
          <a:srcRect l="51852" b="57436"/>
          <a:stretch>
            <a:fillRect/>
          </a:stretch>
        </p:blipFill>
        <p:spPr>
          <a:xfrm>
            <a:off x="3851275" y="1412875"/>
            <a:ext cx="2895600" cy="1930400"/>
          </a:xfrm>
          <a:prstGeom prst="rect">
            <a:avLst/>
          </a:prstGeom>
          <a:noFill/>
          <a:ln w="9525">
            <a:noFill/>
          </a:ln>
        </p:spPr>
      </p:pic>
      <p:pic>
        <p:nvPicPr>
          <p:cNvPr id="28677" name="Picture 5" descr="Dz060302"/>
          <p:cNvPicPr>
            <a:picLocks noChangeAspect="1"/>
          </p:cNvPicPr>
          <p:nvPr/>
        </p:nvPicPr>
        <p:blipFill>
          <a:blip r:embed="rId3"/>
          <a:srcRect t="49113" r="51852" b="6685"/>
          <a:stretch>
            <a:fillRect/>
          </a:stretch>
        </p:blipFill>
        <p:spPr>
          <a:xfrm>
            <a:off x="727075" y="4079875"/>
            <a:ext cx="2743200" cy="1900238"/>
          </a:xfrm>
          <a:prstGeom prst="rect">
            <a:avLst/>
          </a:prstGeom>
          <a:noFill/>
          <a:ln w="9525">
            <a:noFill/>
          </a:ln>
        </p:spPr>
      </p:pic>
      <p:sp>
        <p:nvSpPr>
          <p:cNvPr id="28678" name="Text Box 6"/>
          <p:cNvSpPr txBox="1"/>
          <p:nvPr/>
        </p:nvSpPr>
        <p:spPr>
          <a:xfrm>
            <a:off x="803275" y="3470275"/>
            <a:ext cx="2438400" cy="457200"/>
          </a:xfrm>
          <a:prstGeom prst="rect">
            <a:avLst/>
          </a:prstGeom>
          <a:solidFill>
            <a:srgbClr val="00FFFF"/>
          </a:solidFill>
          <a:ln w="9525">
            <a:noFill/>
          </a:ln>
        </p:spPr>
        <p:txBody>
          <a:bodyPr anchor="t">
            <a:spAutoFit/>
          </a:bodyPr>
          <a:p>
            <a:pPr eaLnBrk="0" hangingPunct="0">
              <a:spcBef>
                <a:spcPct val="50000"/>
              </a:spcBef>
            </a:pPr>
            <a:r>
              <a:rPr lang="zh-CN" altLang="en-US" sz="2400" dirty="0">
                <a:latin typeface="Times New Roman" panose="02020603050405020304" pitchFamily="18" charset="0"/>
                <a:ea typeface="隶书" panose="02010509060101010101" pitchFamily="49" charset="-122"/>
              </a:rPr>
              <a:t>电压串联负反馈</a:t>
            </a:r>
            <a:endParaRPr lang="zh-CN" altLang="en-US" sz="2400" dirty="0">
              <a:latin typeface="Times New Roman" panose="02020603050405020304" pitchFamily="18" charset="0"/>
              <a:ea typeface="隶书" panose="02010509060101010101" pitchFamily="49" charset="-122"/>
            </a:endParaRPr>
          </a:p>
        </p:txBody>
      </p:sp>
      <p:pic>
        <p:nvPicPr>
          <p:cNvPr id="28679" name="Picture 7" descr="Dz060302"/>
          <p:cNvPicPr>
            <a:picLocks noChangeAspect="1"/>
          </p:cNvPicPr>
          <p:nvPr/>
        </p:nvPicPr>
        <p:blipFill>
          <a:blip r:embed="rId4"/>
          <a:srcRect l="49382" t="49113" r="2469" b="8322"/>
          <a:stretch>
            <a:fillRect/>
          </a:stretch>
        </p:blipFill>
        <p:spPr>
          <a:xfrm>
            <a:off x="3698875" y="4079875"/>
            <a:ext cx="2971800" cy="1981200"/>
          </a:xfrm>
          <a:prstGeom prst="rect">
            <a:avLst/>
          </a:prstGeom>
          <a:noFill/>
          <a:ln w="9525">
            <a:noFill/>
          </a:ln>
        </p:spPr>
      </p:pic>
      <p:sp>
        <p:nvSpPr>
          <p:cNvPr id="28680" name="Text Box 8"/>
          <p:cNvSpPr txBox="1"/>
          <p:nvPr/>
        </p:nvSpPr>
        <p:spPr>
          <a:xfrm>
            <a:off x="4079875" y="3470275"/>
            <a:ext cx="2362200" cy="457200"/>
          </a:xfrm>
          <a:prstGeom prst="rect">
            <a:avLst/>
          </a:prstGeom>
          <a:solidFill>
            <a:srgbClr val="00FFFF"/>
          </a:solidFill>
          <a:ln w="9525">
            <a:noFill/>
          </a:ln>
        </p:spPr>
        <p:txBody>
          <a:bodyPr anchor="t">
            <a:spAutoFit/>
          </a:bodyPr>
          <a:p>
            <a:pPr eaLnBrk="0" hangingPunct="0">
              <a:spcBef>
                <a:spcPct val="50000"/>
              </a:spcBef>
            </a:pPr>
            <a:r>
              <a:rPr lang="zh-CN" altLang="en-US" sz="2400" dirty="0">
                <a:latin typeface="Times New Roman" panose="02020603050405020304" pitchFamily="18" charset="0"/>
                <a:ea typeface="隶书" panose="02010509060101010101" pitchFamily="49" charset="-122"/>
              </a:rPr>
              <a:t>电流串联负反馈</a:t>
            </a:r>
            <a:endParaRPr lang="zh-CN" altLang="en-US" sz="2400" dirty="0">
              <a:latin typeface="Times New Roman" panose="02020603050405020304" pitchFamily="18" charset="0"/>
              <a:ea typeface="隶书" panose="02010509060101010101" pitchFamily="49" charset="-122"/>
            </a:endParaRPr>
          </a:p>
        </p:txBody>
      </p:sp>
      <p:sp>
        <p:nvSpPr>
          <p:cNvPr id="28681" name="Text Box 9"/>
          <p:cNvSpPr txBox="1"/>
          <p:nvPr/>
        </p:nvSpPr>
        <p:spPr>
          <a:xfrm>
            <a:off x="803275" y="6061075"/>
            <a:ext cx="2438400" cy="457200"/>
          </a:xfrm>
          <a:prstGeom prst="rect">
            <a:avLst/>
          </a:prstGeom>
          <a:solidFill>
            <a:srgbClr val="00FFFF"/>
          </a:solidFill>
          <a:ln w="9525">
            <a:noFill/>
          </a:ln>
        </p:spPr>
        <p:txBody>
          <a:bodyPr anchor="t">
            <a:spAutoFit/>
          </a:bodyPr>
          <a:p>
            <a:pPr eaLnBrk="0" hangingPunct="0">
              <a:spcBef>
                <a:spcPct val="50000"/>
              </a:spcBef>
            </a:pPr>
            <a:r>
              <a:rPr lang="zh-CN" altLang="en-US" sz="2400" dirty="0">
                <a:latin typeface="Times New Roman" panose="02020603050405020304" pitchFamily="18" charset="0"/>
                <a:ea typeface="隶书" panose="02010509060101010101" pitchFamily="49" charset="-122"/>
              </a:rPr>
              <a:t>电压并联负反馈</a:t>
            </a:r>
            <a:endParaRPr lang="zh-CN" altLang="en-US" sz="2400" dirty="0">
              <a:latin typeface="Times New Roman" panose="02020603050405020304" pitchFamily="18" charset="0"/>
              <a:ea typeface="隶书" panose="02010509060101010101" pitchFamily="49" charset="-122"/>
            </a:endParaRPr>
          </a:p>
        </p:txBody>
      </p:sp>
      <p:sp>
        <p:nvSpPr>
          <p:cNvPr id="28682" name="Text Box 10"/>
          <p:cNvSpPr txBox="1"/>
          <p:nvPr/>
        </p:nvSpPr>
        <p:spPr>
          <a:xfrm>
            <a:off x="3927475" y="6061075"/>
            <a:ext cx="2438400" cy="457200"/>
          </a:xfrm>
          <a:prstGeom prst="rect">
            <a:avLst/>
          </a:prstGeom>
          <a:solidFill>
            <a:srgbClr val="00FFFF"/>
          </a:solidFill>
          <a:ln w="9525">
            <a:noFill/>
          </a:ln>
        </p:spPr>
        <p:txBody>
          <a:bodyPr anchor="t">
            <a:spAutoFit/>
          </a:bodyPr>
          <a:p>
            <a:pPr eaLnBrk="0" hangingPunct="0">
              <a:spcBef>
                <a:spcPct val="50000"/>
              </a:spcBef>
            </a:pPr>
            <a:r>
              <a:rPr lang="zh-CN" altLang="en-US" sz="2400" dirty="0">
                <a:latin typeface="Times New Roman" panose="02020603050405020304" pitchFamily="18" charset="0"/>
                <a:ea typeface="隶书" panose="02010509060101010101" pitchFamily="49" charset="-122"/>
              </a:rPr>
              <a:t>电流并联负反馈</a:t>
            </a:r>
            <a:endParaRPr lang="zh-CN" altLang="en-US" sz="2400" dirty="0">
              <a:latin typeface="Times New Roman" panose="02020603050405020304" pitchFamily="18" charset="0"/>
              <a:ea typeface="隶书" panose="02010509060101010101" pitchFamily="49" charset="-122"/>
            </a:endParaRPr>
          </a:p>
        </p:txBody>
      </p:sp>
      <p:sp>
        <p:nvSpPr>
          <p:cNvPr id="2" name="Text Box 11"/>
          <p:cNvSpPr txBox="1"/>
          <p:nvPr/>
        </p:nvSpPr>
        <p:spPr>
          <a:xfrm>
            <a:off x="6670675" y="2479675"/>
            <a:ext cx="2057400" cy="3074988"/>
          </a:xfrm>
          <a:prstGeom prst="rect">
            <a:avLst/>
          </a:prstGeom>
          <a:noFill/>
          <a:ln w="9525">
            <a:noFill/>
          </a:ln>
        </p:spPr>
        <p:txBody>
          <a:bodyPr anchor="t">
            <a:spAutoFit/>
          </a:bodyPr>
          <a:p>
            <a:pPr eaLnBrk="0" hangingPunct="0"/>
            <a:r>
              <a:rPr lang="en-US" altLang="zh-CN" sz="2800" dirty="0">
                <a:latin typeface="Times New Roman" panose="02020603050405020304" pitchFamily="18" charset="0"/>
                <a:ea typeface="华文新魏" panose="02010800040101010101" pitchFamily="2" charset="-122"/>
              </a:rPr>
              <a:t>   </a:t>
            </a:r>
            <a:r>
              <a:rPr lang="zh-CN" altLang="en-US" sz="2400" b="1" dirty="0">
                <a:latin typeface="宋体" panose="02010600030101010101" pitchFamily="2" charset="-122"/>
                <a:ea typeface="宋体" panose="02010600030101010101" pitchFamily="2" charset="-122"/>
              </a:rPr>
              <a:t>为什么在并联负反馈电路中不加恒压源信号？</a:t>
            </a:r>
            <a:endParaRPr lang="zh-CN" altLang="en-US" sz="2400" b="1" dirty="0">
              <a:latin typeface="宋体" panose="02010600030101010101" pitchFamily="2" charset="-122"/>
              <a:ea typeface="宋体" panose="02010600030101010101" pitchFamily="2" charset="-122"/>
            </a:endParaRPr>
          </a:p>
          <a:p>
            <a:pPr eaLnBrk="0" hangingPunct="0"/>
            <a:r>
              <a:rPr lang="zh-CN" altLang="en-US" sz="2400" b="1" dirty="0">
                <a:latin typeface="宋体" panose="02010600030101010101" pitchFamily="2" charset="-122"/>
                <a:ea typeface="宋体" panose="02010600030101010101" pitchFamily="2" charset="-122"/>
              </a:rPr>
              <a:t>  为什么在串联负反馈电路中不加恒流源信号？</a:t>
            </a:r>
            <a:endParaRPr lang="zh-CN" altLang="en-US" sz="24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wipe(left)">
                                      <p:cBhvr>
                                        <p:cTn id="7" dur="500"/>
                                        <p:tgtEl>
                                          <p:spTgt spid="286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wipe(left)">
                                      <p:cBhvr>
                                        <p:cTn id="12" dur="5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80"/>
                                        </p:tgtEl>
                                        <p:attrNameLst>
                                          <p:attrName>style.visibility</p:attrName>
                                        </p:attrNameLst>
                                      </p:cBhvr>
                                      <p:to>
                                        <p:strVal val="visible"/>
                                      </p:to>
                                    </p:set>
                                    <p:animEffect transition="in" filter="wipe(left)">
                                      <p:cBhvr>
                                        <p:cTn id="17" dur="500"/>
                                        <p:tgtEl>
                                          <p:spTgt spid="286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677"/>
                                        </p:tgtEl>
                                        <p:attrNameLst>
                                          <p:attrName>style.visibility</p:attrName>
                                        </p:attrNameLst>
                                      </p:cBhvr>
                                      <p:to>
                                        <p:strVal val="visible"/>
                                      </p:to>
                                    </p:set>
                                    <p:animEffect transition="in" filter="wipe(left)">
                                      <p:cBhvr>
                                        <p:cTn id="22" dur="500"/>
                                        <p:tgtEl>
                                          <p:spTgt spid="286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81"/>
                                        </p:tgtEl>
                                        <p:attrNameLst>
                                          <p:attrName>style.visibility</p:attrName>
                                        </p:attrNameLst>
                                      </p:cBhvr>
                                      <p:to>
                                        <p:strVal val="visible"/>
                                      </p:to>
                                    </p:set>
                                    <p:animEffect transition="in" filter="wipe(left)">
                                      <p:cBhvr>
                                        <p:cTn id="27" dur="500"/>
                                        <p:tgtEl>
                                          <p:spTgt spid="286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679"/>
                                        </p:tgtEl>
                                        <p:attrNameLst>
                                          <p:attrName>style.visibility</p:attrName>
                                        </p:attrNameLst>
                                      </p:cBhvr>
                                      <p:to>
                                        <p:strVal val="visible"/>
                                      </p:to>
                                    </p:set>
                                    <p:animEffect transition="in" filter="wipe(left)">
                                      <p:cBhvr>
                                        <p:cTn id="32" dur="500"/>
                                        <p:tgtEl>
                                          <p:spTgt spid="286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682"/>
                                        </p:tgtEl>
                                        <p:attrNameLst>
                                          <p:attrName>style.visibility</p:attrName>
                                        </p:attrNameLst>
                                      </p:cBhvr>
                                      <p:to>
                                        <p:strVal val="visible"/>
                                      </p:to>
                                    </p:set>
                                    <p:animEffect transition="in" filter="wipe(left)">
                                      <p:cBhvr>
                                        <p:cTn id="37" dur="500"/>
                                        <p:tgtEl>
                                          <p:spTgt spid="286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charRg st="0" end="24"/>
                                            </p:txEl>
                                          </p:spTgt>
                                        </p:tgtEl>
                                        <p:attrNameLst>
                                          <p:attrName>style.visibility</p:attrName>
                                        </p:attrNameLst>
                                      </p:cBhvr>
                                      <p:to>
                                        <p:strVal val="visible"/>
                                      </p:to>
                                    </p:set>
                                    <p:animEffect transition="in" filter="wipe(left)">
                                      <p:cBhvr>
                                        <p:cTn id="42" dur="500"/>
                                        <p:tgtEl>
                                          <p:spTgt spid="2">
                                            <p:txEl>
                                              <p:charRg st="0" end="2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charRg st="24" end="47"/>
                                            </p:txEl>
                                          </p:spTgt>
                                        </p:tgtEl>
                                        <p:attrNameLst>
                                          <p:attrName>style.visibility</p:attrName>
                                        </p:attrNameLst>
                                      </p:cBhvr>
                                      <p:to>
                                        <p:strVal val="visible"/>
                                      </p:to>
                                    </p:set>
                                    <p:animEffect transition="in" filter="wipe(left)">
                                      <p:cBhvr>
                                        <p:cTn id="47" dur="500"/>
                                        <p:tgtEl>
                                          <p:spTgt spid="2">
                                            <p:txEl>
                                              <p:charRg st="24" end="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bldLvl="0" animBg="1"/>
      <p:bldP spid="28680" grpId="0" bldLvl="0" animBg="1"/>
      <p:bldP spid="28681" grpId="0" bldLvl="0" animBg="1"/>
      <p:bldP spid="28682" grpId="0" bldLvl="0" animBg="1"/>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Picture 2"/>
          <p:cNvPicPr>
            <a:picLocks noGrp="1" noChangeAspect="1"/>
          </p:cNvPicPr>
          <p:nvPr>
            <p:ph idx="1"/>
          </p:nvPr>
        </p:nvPicPr>
        <p:blipFill>
          <a:blip r:embed="rId1"/>
          <a:srcRect r="60493" b="11436"/>
          <a:stretch>
            <a:fillRect/>
          </a:stretch>
        </p:blipFill>
        <p:spPr>
          <a:xfrm>
            <a:off x="4064000" y="4262438"/>
            <a:ext cx="2736850" cy="2224087"/>
          </a:xfrm>
        </p:spPr>
      </p:pic>
      <p:sp>
        <p:nvSpPr>
          <p:cNvPr id="14338" name="Rectangle 3"/>
          <p:cNvSpPr>
            <a:spLocks noGrp="1"/>
          </p:cNvSpPr>
          <p:nvPr>
            <p:ph type="title"/>
          </p:nvPr>
        </p:nvSpPr>
        <p:spPr>
          <a:xfrm>
            <a:off x="250825" y="836613"/>
            <a:ext cx="4064000" cy="503237"/>
          </a:xfrm>
        </p:spPr>
        <p:txBody>
          <a:bodyPr wrap="square" lIns="91440" tIns="45720" rIns="91440" bIns="45720" anchor="ctr"/>
          <a:p>
            <a:pPr algn="l" eaLnBrk="1" hangingPunct="1">
              <a:lnSpc>
                <a:spcPct val="120000"/>
              </a:lnSpc>
            </a:pPr>
            <a:r>
              <a:rPr lang="zh-CN" altLang="en-US" sz="3600" dirty="0">
                <a:solidFill>
                  <a:schemeClr val="tx1"/>
                </a:solidFill>
                <a:ea typeface="华文行楷" panose="02010800040101010101" pitchFamily="2" charset="-122"/>
              </a:rPr>
              <a:t>三、反馈的判断</a:t>
            </a:r>
            <a:endParaRPr lang="zh-CN" altLang="en-US" sz="2800" dirty="0">
              <a:solidFill>
                <a:schemeClr val="tx1"/>
              </a:solidFill>
              <a:latin typeface="宋体" panose="02010600030101010101" pitchFamily="2" charset="-122"/>
              <a:ea typeface="华文行楷" panose="02010800040101010101" pitchFamily="2" charset="-122"/>
            </a:endParaRPr>
          </a:p>
        </p:txBody>
      </p:sp>
      <p:sp>
        <p:nvSpPr>
          <p:cNvPr id="29700" name="Text Box 4"/>
          <p:cNvSpPr txBox="1"/>
          <p:nvPr/>
        </p:nvSpPr>
        <p:spPr>
          <a:xfrm>
            <a:off x="679450" y="1743075"/>
            <a:ext cx="8208963" cy="884238"/>
          </a:xfrm>
          <a:prstGeom prst="rect">
            <a:avLst/>
          </a:prstGeom>
          <a:noFill/>
          <a:ln w="9525">
            <a:noFill/>
          </a:ln>
        </p:spPr>
        <p:txBody>
          <a:bodyPr anchor="t">
            <a:spAutoFit/>
          </a:bodyPr>
          <a:p>
            <a:pPr>
              <a:spcBef>
                <a:spcPct val="50000"/>
              </a:spcBef>
            </a:pPr>
            <a:r>
              <a:rPr lang="en-US" altLang="zh-CN" sz="2800" b="1" dirty="0">
                <a:latin typeface="宋体" panose="02010600030101010101" pitchFamily="2" charset="-122"/>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a:t>
            </a:r>
            <a:r>
              <a:rPr lang="zh-CN" altLang="en-US" sz="2400" b="1" dirty="0">
                <a:solidFill>
                  <a:srgbClr val="A50021"/>
                </a:solidFill>
                <a:latin typeface="宋体" panose="02010600030101010101" pitchFamily="2" charset="-122"/>
                <a:ea typeface="宋体" panose="02010600030101010101" pitchFamily="2" charset="-122"/>
              </a:rPr>
              <a:t>找联系</a:t>
            </a:r>
            <a:r>
              <a:rPr lang="zh-CN" altLang="en-US" sz="2400" b="1" dirty="0">
                <a:latin typeface="Times New Roman" panose="02020603050405020304" pitchFamily="18" charset="0"/>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：找输出回路与输入回路的联系，若有则有反馈，否则无反馈。</a:t>
            </a:r>
            <a:endParaRPr lang="zh-CN" altLang="en-US" sz="2400" b="1" dirty="0">
              <a:latin typeface="宋体" panose="02010600030101010101" pitchFamily="2" charset="-122"/>
              <a:ea typeface="宋体" panose="02010600030101010101" pitchFamily="2" charset="-122"/>
            </a:endParaRPr>
          </a:p>
        </p:txBody>
      </p:sp>
      <p:graphicFrame>
        <p:nvGraphicFramePr>
          <p:cNvPr id="29701" name="Object 5"/>
          <p:cNvGraphicFramePr/>
          <p:nvPr/>
        </p:nvGraphicFramePr>
        <p:xfrm>
          <a:off x="968375" y="2678113"/>
          <a:ext cx="2743200" cy="1452562"/>
        </p:xfrm>
        <a:graphic>
          <a:graphicData uri="http://schemas.openxmlformats.org/presentationml/2006/ole">
            <mc:AlternateContent xmlns:mc="http://schemas.openxmlformats.org/markup-compatibility/2006">
              <mc:Choice xmlns:v="urn:schemas-microsoft-com:vml" Requires="v">
                <p:oleObj spid="_x0000_s3078" name="" r:id="rId2" imgW="7934325" imgH="4200525" progId="MSPhotoEd.3">
                  <p:embed/>
                </p:oleObj>
              </mc:Choice>
              <mc:Fallback>
                <p:oleObj name="" r:id="rId2" imgW="7934325" imgH="4200525" progId="MSPhotoEd.3">
                  <p:embed/>
                  <p:pic>
                    <p:nvPicPr>
                      <p:cNvPr id="0" name="图片 3077"/>
                      <p:cNvPicPr/>
                      <p:nvPr/>
                    </p:nvPicPr>
                    <p:blipFill>
                      <a:blip r:embed="rId3"/>
                      <a:stretch>
                        <a:fillRect/>
                      </a:stretch>
                    </p:blipFill>
                    <p:spPr>
                      <a:xfrm>
                        <a:off x="968375" y="2678113"/>
                        <a:ext cx="2743200" cy="1452562"/>
                      </a:xfrm>
                      <a:prstGeom prst="rect">
                        <a:avLst/>
                      </a:prstGeom>
                      <a:noFill/>
                      <a:ln w="38100">
                        <a:noFill/>
                        <a:miter/>
                      </a:ln>
                    </p:spPr>
                  </p:pic>
                </p:oleObj>
              </mc:Fallback>
            </mc:AlternateContent>
          </a:graphicData>
        </a:graphic>
      </p:graphicFrame>
      <p:graphicFrame>
        <p:nvGraphicFramePr>
          <p:cNvPr id="29702" name="Object 6"/>
          <p:cNvGraphicFramePr/>
          <p:nvPr/>
        </p:nvGraphicFramePr>
        <p:xfrm>
          <a:off x="4356100" y="2708275"/>
          <a:ext cx="2593975" cy="1506538"/>
        </p:xfrm>
        <a:graphic>
          <a:graphicData uri="http://schemas.openxmlformats.org/presentationml/2006/ole">
            <mc:AlternateContent xmlns:mc="http://schemas.openxmlformats.org/markup-compatibility/2006">
              <mc:Choice xmlns:v="urn:schemas-microsoft-com:vml" Requires="v">
                <p:oleObj spid="_x0000_s3079" name="" r:id="rId4" imgW="8086725" imgH="4695825" progId="MSPhotoEd.3">
                  <p:embed/>
                </p:oleObj>
              </mc:Choice>
              <mc:Fallback>
                <p:oleObj name="" r:id="rId4" imgW="8086725" imgH="4695825" progId="MSPhotoEd.3">
                  <p:embed/>
                  <p:pic>
                    <p:nvPicPr>
                      <p:cNvPr id="0" name="图片 3078"/>
                      <p:cNvPicPr/>
                      <p:nvPr/>
                    </p:nvPicPr>
                    <p:blipFill>
                      <a:blip r:embed="rId5"/>
                      <a:stretch>
                        <a:fillRect/>
                      </a:stretch>
                    </p:blipFill>
                    <p:spPr>
                      <a:xfrm>
                        <a:off x="4356100" y="2708275"/>
                        <a:ext cx="2593975" cy="1506538"/>
                      </a:xfrm>
                      <a:prstGeom prst="rect">
                        <a:avLst/>
                      </a:prstGeom>
                      <a:noFill/>
                      <a:ln w="38100">
                        <a:noFill/>
                        <a:miter/>
                      </a:ln>
                    </p:spPr>
                  </p:pic>
                </p:oleObj>
              </mc:Fallback>
            </mc:AlternateContent>
          </a:graphicData>
        </a:graphic>
      </p:graphicFrame>
      <p:sp>
        <p:nvSpPr>
          <p:cNvPr id="29703" name="AutoShape 7"/>
          <p:cNvSpPr/>
          <p:nvPr/>
        </p:nvSpPr>
        <p:spPr>
          <a:xfrm>
            <a:off x="6943725" y="2678113"/>
            <a:ext cx="1876425" cy="504825"/>
          </a:xfrm>
          <a:prstGeom prst="borderCallout1">
            <a:avLst>
              <a:gd name="adj1" fmla="val 22644"/>
              <a:gd name="adj2" fmla="val -4060"/>
              <a:gd name="adj3" fmla="val 229245"/>
              <a:gd name="adj4" fmla="val -53639"/>
            </a:avLst>
          </a:prstGeom>
          <a:solidFill>
            <a:srgbClr val="66FFFF"/>
          </a:solidFill>
          <a:ln w="19050" cap="flat" cmpd="sng">
            <a:solidFill>
              <a:srgbClr val="FF0000"/>
            </a:solidFill>
            <a:prstDash val="solid"/>
            <a:miter/>
            <a:headEnd type="none" w="med" len="med"/>
            <a:tailEnd type="none" w="med" len="med"/>
          </a:ln>
        </p:spPr>
        <p:txBody>
          <a:bodyPr anchor="t"/>
          <a:p>
            <a:r>
              <a:rPr lang="zh-CN" altLang="en-US" sz="2400" b="1" dirty="0">
                <a:latin typeface="Times New Roman" panose="02020603050405020304" pitchFamily="18" charset="0"/>
                <a:ea typeface="宋体" panose="02010600030101010101" pitchFamily="2" charset="-122"/>
              </a:rPr>
              <a:t>有反馈吗？</a:t>
            </a:r>
            <a:endParaRPr lang="zh-CN" altLang="en-US" sz="2400" b="1" dirty="0">
              <a:latin typeface="Times New Roman" panose="02020603050405020304" pitchFamily="18" charset="0"/>
              <a:ea typeface="宋体" panose="02010600030101010101" pitchFamily="2" charset="-122"/>
            </a:endParaRPr>
          </a:p>
        </p:txBody>
      </p:sp>
      <p:graphicFrame>
        <p:nvGraphicFramePr>
          <p:cNvPr id="29704" name="Object 8"/>
          <p:cNvGraphicFramePr/>
          <p:nvPr/>
        </p:nvGraphicFramePr>
        <p:xfrm>
          <a:off x="968375" y="4262438"/>
          <a:ext cx="3124200" cy="1427162"/>
        </p:xfrm>
        <a:graphic>
          <a:graphicData uri="http://schemas.openxmlformats.org/presentationml/2006/ole">
            <mc:AlternateContent xmlns:mc="http://schemas.openxmlformats.org/markup-compatibility/2006">
              <mc:Choice xmlns:v="urn:schemas-microsoft-com:vml" Requires="v">
                <p:oleObj spid="_x0000_s3080" name="" r:id="rId6" imgW="9153525" imgH="4181475" progId="MSPhotoEd.3">
                  <p:embed/>
                </p:oleObj>
              </mc:Choice>
              <mc:Fallback>
                <p:oleObj name="" r:id="rId6" imgW="9153525" imgH="4181475" progId="MSPhotoEd.3">
                  <p:embed/>
                  <p:pic>
                    <p:nvPicPr>
                      <p:cNvPr id="0" name="图片 3079"/>
                      <p:cNvPicPr/>
                      <p:nvPr/>
                    </p:nvPicPr>
                    <p:blipFill>
                      <a:blip r:embed="rId7"/>
                      <a:stretch>
                        <a:fillRect/>
                      </a:stretch>
                    </p:blipFill>
                    <p:spPr>
                      <a:xfrm>
                        <a:off x="968375" y="4262438"/>
                        <a:ext cx="3124200" cy="1427162"/>
                      </a:xfrm>
                      <a:prstGeom prst="rect">
                        <a:avLst/>
                      </a:prstGeom>
                      <a:noFill/>
                      <a:ln w="38100">
                        <a:noFill/>
                        <a:miter/>
                      </a:ln>
                    </p:spPr>
                  </p:pic>
                </p:oleObj>
              </mc:Fallback>
            </mc:AlternateContent>
          </a:graphicData>
        </a:graphic>
      </p:graphicFrame>
      <p:sp>
        <p:nvSpPr>
          <p:cNvPr id="29705" name="AutoShape 9"/>
          <p:cNvSpPr/>
          <p:nvPr/>
        </p:nvSpPr>
        <p:spPr>
          <a:xfrm>
            <a:off x="1184275" y="5702300"/>
            <a:ext cx="2046288" cy="796925"/>
          </a:xfrm>
          <a:prstGeom prst="borderCallout1">
            <a:avLst>
              <a:gd name="adj1" fmla="val 14343"/>
              <a:gd name="adj2" fmla="val 103722"/>
              <a:gd name="adj3" fmla="val -67329"/>
              <a:gd name="adj4" fmla="val 113032"/>
            </a:avLst>
          </a:prstGeom>
          <a:solidFill>
            <a:srgbClr val="66FFFF"/>
          </a:solidFill>
          <a:ln w="19050" cap="flat" cmpd="sng">
            <a:solidFill>
              <a:srgbClr val="FF0000"/>
            </a:solidFill>
            <a:prstDash val="solid"/>
            <a:miter/>
            <a:headEnd type="none" w="med" len="med"/>
            <a:tailEnd type="none" w="med" len="med"/>
          </a:ln>
        </p:spPr>
        <p:txBody>
          <a:bodyPr anchor="t"/>
          <a:p>
            <a:r>
              <a:rPr lang="zh-CN" altLang="en-US" sz="2400" b="1" dirty="0">
                <a:latin typeface="Times New Roman" panose="02020603050405020304" pitchFamily="18" charset="0"/>
                <a:ea typeface="宋体" panose="02010600030101010101" pitchFamily="2" charset="-122"/>
              </a:rPr>
              <a:t>将输出电压全部反馈回去</a:t>
            </a:r>
            <a:endParaRPr lang="zh-CN" altLang="en-US" sz="2400" b="1" dirty="0">
              <a:latin typeface="Times New Roman" panose="02020603050405020304" pitchFamily="18" charset="0"/>
              <a:ea typeface="宋体" panose="02010600030101010101" pitchFamily="2" charset="-122"/>
            </a:endParaRPr>
          </a:p>
        </p:txBody>
      </p:sp>
      <p:sp>
        <p:nvSpPr>
          <p:cNvPr id="29706" name="Text Box 10"/>
          <p:cNvSpPr txBox="1"/>
          <p:nvPr/>
        </p:nvSpPr>
        <p:spPr>
          <a:xfrm>
            <a:off x="2697163" y="3613150"/>
            <a:ext cx="1143000" cy="476250"/>
          </a:xfrm>
          <a:prstGeom prst="rect">
            <a:avLst/>
          </a:prstGeom>
          <a:solidFill>
            <a:srgbClr val="66FFFF"/>
          </a:solidFill>
          <a:ln w="19050" cap="flat" cmpd="sng">
            <a:solidFill>
              <a:srgbClr val="FF0000"/>
            </a:solidFill>
            <a:prstDash val="solid"/>
            <a:miter/>
            <a:headEnd type="none" w="med" len="med"/>
            <a:tailEnd type="none" w="med" len="med"/>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无反馈</a:t>
            </a:r>
            <a:endParaRPr lang="zh-CN" altLang="en-US" sz="2400" b="1" dirty="0">
              <a:latin typeface="Times New Roman" panose="02020603050405020304" pitchFamily="18" charset="0"/>
              <a:ea typeface="宋体" panose="02010600030101010101" pitchFamily="2" charset="-122"/>
            </a:endParaRPr>
          </a:p>
        </p:txBody>
      </p:sp>
      <p:sp>
        <p:nvSpPr>
          <p:cNvPr id="14346" name="Text Box 16"/>
          <p:cNvSpPr txBox="1"/>
          <p:nvPr/>
        </p:nvSpPr>
        <p:spPr>
          <a:xfrm>
            <a:off x="539750" y="1341438"/>
            <a:ext cx="5472113" cy="519112"/>
          </a:xfrm>
          <a:prstGeom prst="rect">
            <a:avLst/>
          </a:prstGeom>
          <a:noFill/>
          <a:ln w="9525">
            <a:noFill/>
          </a:ln>
        </p:spPr>
        <p:txBody>
          <a:bodyPr anchor="t">
            <a:spAutoFit/>
          </a:bodyPr>
          <a:p>
            <a:pPr>
              <a:spcBef>
                <a:spcPct val="50000"/>
              </a:spcBef>
            </a:pPr>
            <a:r>
              <a:rPr lang="en-US" altLang="zh-CN" sz="2800" dirty="0">
                <a:latin typeface="华文行楷" panose="02010800040101010101" pitchFamily="2" charset="-122"/>
                <a:ea typeface="华文行楷" panose="02010800040101010101" pitchFamily="2" charset="-122"/>
              </a:rPr>
              <a:t>1. </a:t>
            </a:r>
            <a:r>
              <a:rPr lang="zh-CN" altLang="en-US" sz="2800" dirty="0">
                <a:latin typeface="华文行楷" panose="02010800040101010101" pitchFamily="2" charset="-122"/>
                <a:ea typeface="华文行楷" panose="02010800040101010101" pitchFamily="2" charset="-122"/>
              </a:rPr>
              <a:t>有无反馈的判断</a:t>
            </a:r>
            <a:endParaRPr lang="zh-CN" altLang="en-US" sz="2800" dirty="0">
              <a:latin typeface="华文行楷" panose="02010800040101010101" pitchFamily="2" charset="-122"/>
              <a:ea typeface="华文行楷" panose="02010800040101010101" pitchFamily="2" charset="-122"/>
            </a:endParaRPr>
          </a:p>
        </p:txBody>
      </p:sp>
      <p:sp>
        <p:nvSpPr>
          <p:cNvPr id="29713" name="AutoShape 17"/>
          <p:cNvSpPr/>
          <p:nvPr/>
        </p:nvSpPr>
        <p:spPr>
          <a:xfrm>
            <a:off x="6584950" y="4262438"/>
            <a:ext cx="2119313" cy="863600"/>
          </a:xfrm>
          <a:prstGeom prst="borderCallout1">
            <a:avLst>
              <a:gd name="adj1" fmla="val 13236"/>
              <a:gd name="adj2" fmla="val -3597"/>
              <a:gd name="adj3" fmla="val 166727"/>
              <a:gd name="adj4" fmla="val -23819"/>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既在输入回路又在输出回路</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0">
                                            <p:txEl>
                                              <p:charRg st="0" end="36"/>
                                            </p:txEl>
                                          </p:spTgt>
                                        </p:tgtEl>
                                        <p:attrNameLst>
                                          <p:attrName>style.visibility</p:attrName>
                                        </p:attrNameLst>
                                      </p:cBhvr>
                                      <p:to>
                                        <p:strVal val="visible"/>
                                      </p:to>
                                    </p:set>
                                    <p:animEffect transition="in" filter="wipe(left)">
                                      <p:cBhvr>
                                        <p:cTn id="7" dur="500"/>
                                        <p:tgtEl>
                                          <p:spTgt spid="29700">
                                            <p:txEl>
                                              <p:charRg st="0" end="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wipe(left)">
                                      <p:cBhvr>
                                        <p:cTn id="12" dur="500"/>
                                        <p:tgtEl>
                                          <p:spTgt spid="297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6"/>
                                        </p:tgtEl>
                                        <p:attrNameLst>
                                          <p:attrName>style.visibility</p:attrName>
                                        </p:attrNameLst>
                                      </p:cBhvr>
                                      <p:to>
                                        <p:strVal val="visible"/>
                                      </p:to>
                                    </p:set>
                                    <p:animEffect transition="in" filter="wipe(left)">
                                      <p:cBhvr>
                                        <p:cTn id="17" dur="500"/>
                                        <p:tgtEl>
                                          <p:spTgt spid="297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wipe(left)">
                                      <p:cBhvr>
                                        <p:cTn id="22" dur="500"/>
                                        <p:tgtEl>
                                          <p:spTgt spid="2970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7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9704"/>
                                        </p:tgtEl>
                                        <p:attrNameLst>
                                          <p:attrName>style.visibility</p:attrName>
                                        </p:attrNameLst>
                                      </p:cBhvr>
                                      <p:to>
                                        <p:strVal val="visible"/>
                                      </p:to>
                                    </p:set>
                                    <p:animEffect transition="in" filter="wipe(left)">
                                      <p:cBhvr>
                                        <p:cTn id="31" dur="500"/>
                                        <p:tgtEl>
                                          <p:spTgt spid="2970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29705"/>
                                        </p:tgtEl>
                                        <p:attrNameLst>
                                          <p:attrName>style.visibility</p:attrName>
                                        </p:attrNameLst>
                                      </p:cBhvr>
                                      <p:to>
                                        <p:strVal val="visible"/>
                                      </p:to>
                                    </p:set>
                                    <p:animEffect transition="in" filter="wipe(right)">
                                      <p:cBhvr>
                                        <p:cTn id="36" dur="500"/>
                                        <p:tgtEl>
                                          <p:spTgt spid="2970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698"/>
                                        </p:tgtEl>
                                        <p:attrNameLst>
                                          <p:attrName>style.visibility</p:attrName>
                                        </p:attrNameLst>
                                      </p:cBhvr>
                                      <p:to>
                                        <p:strVal val="visible"/>
                                      </p:to>
                                    </p:set>
                                    <p:animEffect transition="in" filter="wipe(left)">
                                      <p:cBhvr>
                                        <p:cTn id="41" dur="500"/>
                                        <p:tgtEl>
                                          <p:spTgt spid="296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9713"/>
                                        </p:tgtEl>
                                        <p:attrNameLst>
                                          <p:attrName>style.visibility</p:attrName>
                                        </p:attrNameLst>
                                      </p:cBhvr>
                                      <p:to>
                                        <p:strVal val="visible"/>
                                      </p:to>
                                    </p:set>
                                    <p:animEffect transition="in" filter="wipe(left)">
                                      <p:cBhvr>
                                        <p:cTn id="46" dur="500"/>
                                        <p:tgtEl>
                                          <p:spTgt spid="29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uild="p"/>
      <p:bldP spid="29703" grpId="0" bldLvl="0" animBg="1"/>
      <p:bldP spid="29705" grpId="0" bldLvl="0" animBg="1"/>
      <p:bldP spid="29706" grpId="0" bldLvl="0" animBg="1"/>
      <p:bldP spid="2971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722" name="Object 2"/>
          <p:cNvGraphicFramePr>
            <a:graphicFrameLocks noGrp="1"/>
          </p:cNvGraphicFramePr>
          <p:nvPr>
            <p:ph sz="half" idx="2"/>
          </p:nvPr>
        </p:nvGraphicFramePr>
        <p:xfrm>
          <a:off x="4211638" y="3644900"/>
          <a:ext cx="3744912" cy="2908300"/>
        </p:xfrm>
        <a:graphic>
          <a:graphicData uri="http://schemas.openxmlformats.org/presentationml/2006/ole">
            <mc:AlternateContent xmlns:mc="http://schemas.openxmlformats.org/markup-compatibility/2006">
              <mc:Choice xmlns:v="urn:schemas-microsoft-com:vml" Requires="v">
                <p:oleObj spid="_x0000_s3081" name="" r:id="rId1" imgW="13230225" imgH="10277475" progId="MSPhotoEd.3">
                  <p:embed/>
                </p:oleObj>
              </mc:Choice>
              <mc:Fallback>
                <p:oleObj name="" r:id="rId1" imgW="13230225" imgH="10277475" progId="MSPhotoEd.3">
                  <p:embed/>
                  <p:pic>
                    <p:nvPicPr>
                      <p:cNvPr id="0" name="图片 3080"/>
                      <p:cNvPicPr/>
                      <p:nvPr/>
                    </p:nvPicPr>
                    <p:blipFill>
                      <a:blip r:embed="rId2"/>
                      <a:stretch>
                        <a:fillRect/>
                      </a:stretch>
                    </p:blipFill>
                    <p:spPr>
                      <a:xfrm>
                        <a:off x="4211638" y="3644900"/>
                        <a:ext cx="3744912" cy="2908300"/>
                      </a:xfrm>
                      <a:prstGeom prst="rect">
                        <a:avLst/>
                      </a:prstGeom>
                      <a:noFill/>
                      <a:ln w="38100">
                        <a:miter/>
                      </a:ln>
                    </p:spPr>
                  </p:pic>
                </p:oleObj>
              </mc:Fallback>
            </mc:AlternateContent>
          </a:graphicData>
        </a:graphic>
      </p:graphicFrame>
      <p:sp>
        <p:nvSpPr>
          <p:cNvPr id="15362" name="Rectangle 3"/>
          <p:cNvSpPr>
            <a:spLocks noGrp="1"/>
          </p:cNvSpPr>
          <p:nvPr>
            <p:ph type="title"/>
          </p:nvPr>
        </p:nvSpPr>
        <p:spPr>
          <a:xfrm>
            <a:off x="179388" y="620713"/>
            <a:ext cx="7772400" cy="795337"/>
          </a:xfrm>
        </p:spPr>
        <p:txBody>
          <a:bodyPr wrap="square" lIns="91440" tIns="45720" rIns="91440" bIns="45720" anchor="ctr"/>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2. </a:t>
            </a:r>
            <a:r>
              <a:rPr lang="zh-CN" altLang="en-US" sz="3200" dirty="0">
                <a:solidFill>
                  <a:schemeClr val="tx1"/>
                </a:solidFill>
                <a:latin typeface="华文行楷" panose="02010800040101010101" pitchFamily="2" charset="-122"/>
                <a:ea typeface="华文行楷" panose="02010800040101010101" pitchFamily="2" charset="-122"/>
              </a:rPr>
              <a:t>直流反馈和交流反馈的判断</a:t>
            </a:r>
            <a:endParaRPr lang="zh-CN" altLang="en-US" sz="3200" dirty="0">
              <a:solidFill>
                <a:schemeClr val="tx1"/>
              </a:solidFill>
              <a:latin typeface="华文行楷" panose="02010800040101010101" pitchFamily="2" charset="-122"/>
              <a:ea typeface="华文行楷" panose="02010800040101010101" pitchFamily="2" charset="-122"/>
            </a:endParaRPr>
          </a:p>
        </p:txBody>
      </p:sp>
      <p:graphicFrame>
        <p:nvGraphicFramePr>
          <p:cNvPr id="30724" name="Object 4"/>
          <p:cNvGraphicFramePr>
            <a:graphicFrameLocks noGrp="1"/>
          </p:cNvGraphicFramePr>
          <p:nvPr>
            <p:ph sz="half" idx="1"/>
          </p:nvPr>
        </p:nvGraphicFramePr>
        <p:xfrm>
          <a:off x="3708400" y="2276475"/>
          <a:ext cx="2665413" cy="1311275"/>
        </p:xfrm>
        <a:graphic>
          <a:graphicData uri="http://schemas.openxmlformats.org/presentationml/2006/ole">
            <mc:AlternateContent xmlns:mc="http://schemas.openxmlformats.org/markup-compatibility/2006">
              <mc:Choice xmlns:v="urn:schemas-microsoft-com:vml" Requires="v">
                <p:oleObj spid="_x0000_s3083" name="" r:id="rId3" imgW="8696325" imgH="4276725" progId="MSPhotoEd.3">
                  <p:embed/>
                </p:oleObj>
              </mc:Choice>
              <mc:Fallback>
                <p:oleObj name="" r:id="rId3" imgW="8696325" imgH="4276725" progId="MSPhotoEd.3">
                  <p:embed/>
                  <p:pic>
                    <p:nvPicPr>
                      <p:cNvPr id="0" name="图片 3082"/>
                      <p:cNvPicPr/>
                      <p:nvPr/>
                    </p:nvPicPr>
                    <p:blipFill>
                      <a:blip r:embed="rId4"/>
                      <a:stretch>
                        <a:fillRect/>
                      </a:stretch>
                    </p:blipFill>
                    <p:spPr>
                      <a:xfrm>
                        <a:off x="3708400" y="2276475"/>
                        <a:ext cx="2665413" cy="1311275"/>
                      </a:xfrm>
                      <a:prstGeom prst="rect">
                        <a:avLst/>
                      </a:prstGeom>
                      <a:noFill/>
                      <a:ln w="38100">
                        <a:miter/>
                      </a:ln>
                    </p:spPr>
                  </p:pic>
                </p:oleObj>
              </mc:Fallback>
            </mc:AlternateContent>
          </a:graphicData>
        </a:graphic>
      </p:graphicFrame>
      <p:grpSp>
        <p:nvGrpSpPr>
          <p:cNvPr id="2" name="Group 5"/>
          <p:cNvGrpSpPr/>
          <p:nvPr/>
        </p:nvGrpSpPr>
        <p:grpSpPr>
          <a:xfrm>
            <a:off x="900113" y="2205038"/>
            <a:ext cx="2733675" cy="4403725"/>
            <a:chOff x="567" y="1253"/>
            <a:chExt cx="1722" cy="2774"/>
          </a:xfrm>
        </p:grpSpPr>
        <p:graphicFrame>
          <p:nvGraphicFramePr>
            <p:cNvPr id="15365" name="Object 6"/>
            <p:cNvGraphicFramePr/>
            <p:nvPr/>
          </p:nvGraphicFramePr>
          <p:xfrm>
            <a:off x="567" y="1253"/>
            <a:ext cx="1680" cy="1431"/>
          </p:xfrm>
          <a:graphic>
            <a:graphicData uri="http://schemas.openxmlformats.org/presentationml/2006/ole">
              <mc:AlternateContent xmlns:mc="http://schemas.openxmlformats.org/markup-compatibility/2006">
                <mc:Choice xmlns:v="urn:schemas-microsoft-com:vml" Requires="v">
                  <p:oleObj spid="_x0000_s3082" name="" r:id="rId5" imgW="24803100" imgH="7534275" progId="MSPhotoEd.3">
                    <p:embed/>
                  </p:oleObj>
                </mc:Choice>
                <mc:Fallback>
                  <p:oleObj name="" r:id="rId5" imgW="24803100" imgH="7534275" progId="MSPhotoEd.3">
                    <p:embed/>
                    <p:pic>
                      <p:nvPicPr>
                        <p:cNvPr id="0" name="图片 3081"/>
                        <p:cNvPicPr/>
                        <p:nvPr/>
                      </p:nvPicPr>
                      <p:blipFill>
                        <a:blip r:embed="rId6"/>
                        <a:srcRect r="67500" b="8833"/>
                        <a:stretch>
                          <a:fillRect/>
                        </a:stretch>
                      </p:blipFill>
                      <p:spPr>
                        <a:xfrm>
                          <a:off x="567" y="1253"/>
                          <a:ext cx="1680" cy="1431"/>
                        </a:xfrm>
                        <a:prstGeom prst="rect">
                          <a:avLst/>
                        </a:prstGeom>
                        <a:noFill/>
                        <a:ln w="38100">
                          <a:noFill/>
                          <a:miter/>
                        </a:ln>
                      </p:spPr>
                    </p:pic>
                  </p:oleObj>
                </mc:Fallback>
              </mc:AlternateContent>
            </a:graphicData>
          </a:graphic>
        </p:graphicFrame>
        <p:graphicFrame>
          <p:nvGraphicFramePr>
            <p:cNvPr id="15366" name="Object 7"/>
            <p:cNvGraphicFramePr/>
            <p:nvPr/>
          </p:nvGraphicFramePr>
          <p:xfrm>
            <a:off x="657" y="2750"/>
            <a:ext cx="1632" cy="1277"/>
          </p:xfrm>
          <a:graphic>
            <a:graphicData uri="http://schemas.openxmlformats.org/presentationml/2006/ole">
              <mc:AlternateContent xmlns:mc="http://schemas.openxmlformats.org/markup-compatibility/2006">
                <mc:Choice xmlns:v="urn:schemas-microsoft-com:vml" Requires="v">
                  <p:oleObj spid="_x0000_s3084" name="" r:id="rId7" imgW="8410575" imgH="6581775" progId="MSPhotoEd.3">
                    <p:embed/>
                  </p:oleObj>
                </mc:Choice>
                <mc:Fallback>
                  <p:oleObj name="" r:id="rId7" imgW="8410575" imgH="6581775" progId="MSPhotoEd.3">
                    <p:embed/>
                    <p:pic>
                      <p:nvPicPr>
                        <p:cNvPr id="0" name="图片 3083"/>
                        <p:cNvPicPr/>
                        <p:nvPr/>
                      </p:nvPicPr>
                      <p:blipFill>
                        <a:blip r:embed="rId8"/>
                        <a:stretch>
                          <a:fillRect/>
                        </a:stretch>
                      </p:blipFill>
                      <p:spPr>
                        <a:xfrm>
                          <a:off x="657" y="2750"/>
                          <a:ext cx="1632" cy="1277"/>
                        </a:xfrm>
                        <a:prstGeom prst="rect">
                          <a:avLst/>
                        </a:prstGeom>
                        <a:noFill/>
                        <a:ln w="38100">
                          <a:noFill/>
                          <a:miter/>
                        </a:ln>
                      </p:spPr>
                    </p:pic>
                  </p:oleObj>
                </mc:Fallback>
              </mc:AlternateContent>
            </a:graphicData>
          </a:graphic>
        </p:graphicFrame>
      </p:grpSp>
      <p:sp>
        <p:nvSpPr>
          <p:cNvPr id="30728" name="Text Box 8"/>
          <p:cNvSpPr txBox="1"/>
          <p:nvPr/>
        </p:nvSpPr>
        <p:spPr>
          <a:xfrm>
            <a:off x="611188" y="1268413"/>
            <a:ext cx="7620000" cy="457200"/>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a:t>
            </a:r>
            <a:r>
              <a:rPr lang="zh-CN" altLang="en-US" sz="2400" b="1" dirty="0">
                <a:solidFill>
                  <a:srgbClr val="A50021"/>
                </a:solidFill>
                <a:latin typeface="宋体" panose="02010600030101010101" pitchFamily="2" charset="-122"/>
                <a:ea typeface="宋体" panose="02010600030101010101" pitchFamily="2" charset="-122"/>
              </a:rPr>
              <a:t>看通路</a:t>
            </a:r>
            <a:r>
              <a:rPr lang="zh-CN" altLang="en-US" sz="2400" b="1" dirty="0">
                <a:latin typeface="Times New Roman" panose="02020603050405020304" pitchFamily="18" charset="0"/>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，即看反馈是存在于直流通路还是交流通路。</a:t>
            </a:r>
            <a:endParaRPr lang="zh-CN" altLang="en-US" sz="2400" b="1" dirty="0">
              <a:latin typeface="宋体" panose="02010600030101010101" pitchFamily="2" charset="-122"/>
              <a:ea typeface="宋体" panose="02010600030101010101" pitchFamily="2" charset="-122"/>
            </a:endParaRPr>
          </a:p>
        </p:txBody>
      </p:sp>
      <p:sp>
        <p:nvSpPr>
          <p:cNvPr id="30729" name="Text Box 9"/>
          <p:cNvSpPr txBox="1"/>
          <p:nvPr/>
        </p:nvSpPr>
        <p:spPr>
          <a:xfrm>
            <a:off x="684213" y="1700213"/>
            <a:ext cx="7377112" cy="457200"/>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设以下电路中所有电容对交流信号均可视为短路。</a:t>
            </a:r>
            <a:endParaRPr lang="zh-CN" altLang="en-US" sz="2400" b="1" dirty="0">
              <a:latin typeface="Times New Roman" panose="02020603050405020304" pitchFamily="18" charset="0"/>
              <a:ea typeface="宋体" panose="02010600030101010101" pitchFamily="2" charset="-122"/>
            </a:endParaRPr>
          </a:p>
        </p:txBody>
      </p:sp>
      <p:sp>
        <p:nvSpPr>
          <p:cNvPr id="30730" name="Text Box 10"/>
          <p:cNvSpPr txBox="1"/>
          <p:nvPr/>
        </p:nvSpPr>
        <p:spPr>
          <a:xfrm>
            <a:off x="2484438" y="3571875"/>
            <a:ext cx="1366837" cy="822325"/>
          </a:xfrm>
          <a:prstGeom prst="rect">
            <a:avLst/>
          </a:prstGeom>
          <a:noFill/>
          <a:ln w="9525">
            <a:noFill/>
          </a:ln>
        </p:spPr>
        <p:txBody>
          <a:bodyPr anchor="t">
            <a:spAutoFit/>
          </a:bodyPr>
          <a:p>
            <a:pPr algn="ctr"/>
            <a:r>
              <a:rPr lang="zh-CN" altLang="en-US" sz="2400" b="1" dirty="0">
                <a:solidFill>
                  <a:srgbClr val="A50021"/>
                </a:solidFill>
                <a:latin typeface="Times New Roman" panose="02020603050405020304" pitchFamily="18" charset="0"/>
                <a:ea typeface="宋体" panose="02010600030101010101" pitchFamily="2" charset="-122"/>
              </a:rPr>
              <a:t>仅有直流反馈</a:t>
            </a:r>
            <a:endParaRPr lang="zh-CN" altLang="en-US" sz="2400" dirty="0">
              <a:solidFill>
                <a:srgbClr val="A50021"/>
              </a:solidFill>
              <a:latin typeface="Times New Roman" panose="02020603050405020304" pitchFamily="18" charset="0"/>
              <a:ea typeface="宋体" panose="02010600030101010101" pitchFamily="2" charset="-122"/>
            </a:endParaRPr>
          </a:p>
        </p:txBody>
      </p:sp>
      <p:sp>
        <p:nvSpPr>
          <p:cNvPr id="30731" name="Text Box 11"/>
          <p:cNvSpPr txBox="1"/>
          <p:nvPr/>
        </p:nvSpPr>
        <p:spPr>
          <a:xfrm>
            <a:off x="2268538" y="6164263"/>
            <a:ext cx="2160587" cy="457200"/>
          </a:xfrm>
          <a:prstGeom prst="rect">
            <a:avLst/>
          </a:prstGeom>
          <a:noFill/>
          <a:ln w="9525">
            <a:noFill/>
          </a:ln>
        </p:spPr>
        <p:txBody>
          <a:bodyPr anchor="t">
            <a:spAutoFit/>
          </a:bodyPr>
          <a:p>
            <a:pPr>
              <a:spcBef>
                <a:spcPct val="50000"/>
              </a:spcBef>
            </a:pPr>
            <a:r>
              <a:rPr lang="zh-CN" altLang="en-US" sz="2400" b="1" dirty="0">
                <a:solidFill>
                  <a:srgbClr val="A50021"/>
                </a:solidFill>
                <a:latin typeface="Times New Roman" panose="02020603050405020304" pitchFamily="18" charset="0"/>
                <a:ea typeface="宋体" panose="02010600030101010101" pitchFamily="2" charset="-122"/>
              </a:rPr>
              <a:t>仅有交流反馈</a:t>
            </a:r>
            <a:endParaRPr lang="zh-CN" altLang="en-US" sz="2400" b="1" dirty="0">
              <a:solidFill>
                <a:srgbClr val="A50021"/>
              </a:solidFill>
              <a:latin typeface="Times New Roman" panose="02020603050405020304" pitchFamily="18" charset="0"/>
              <a:ea typeface="宋体" panose="02010600030101010101" pitchFamily="2" charset="-122"/>
            </a:endParaRPr>
          </a:p>
        </p:txBody>
      </p:sp>
      <p:sp>
        <p:nvSpPr>
          <p:cNvPr id="30732" name="Text Box 12"/>
          <p:cNvSpPr txBox="1"/>
          <p:nvPr/>
        </p:nvSpPr>
        <p:spPr>
          <a:xfrm>
            <a:off x="5867400" y="3140075"/>
            <a:ext cx="3024188" cy="457200"/>
          </a:xfrm>
          <a:prstGeom prst="rect">
            <a:avLst/>
          </a:prstGeom>
          <a:noFill/>
          <a:ln w="9525">
            <a:noFill/>
          </a:ln>
        </p:spPr>
        <p:txBody>
          <a:bodyPr anchor="t">
            <a:spAutoFit/>
          </a:bodyPr>
          <a:p>
            <a:pPr algn="ctr"/>
            <a:r>
              <a:rPr lang="zh-CN" altLang="en-US" sz="2400" b="1" dirty="0">
                <a:solidFill>
                  <a:srgbClr val="A50021"/>
                </a:solidFill>
                <a:latin typeface="Times New Roman" panose="02020603050405020304" pitchFamily="18" charset="0"/>
                <a:ea typeface="宋体" panose="02010600030101010101" pitchFamily="2" charset="-122"/>
              </a:rPr>
              <a:t>交、直流反馈共存</a:t>
            </a:r>
            <a:endParaRPr lang="zh-CN" altLang="en-US" sz="2400" dirty="0">
              <a:solidFill>
                <a:srgbClr val="A50021"/>
              </a:solidFill>
              <a:latin typeface="Times New Roman" panose="02020603050405020304" pitchFamily="18" charset="0"/>
              <a:ea typeface="宋体" panose="02010600030101010101" pitchFamily="2" charset="-122"/>
            </a:endParaRPr>
          </a:p>
        </p:txBody>
      </p:sp>
      <p:sp>
        <p:nvSpPr>
          <p:cNvPr id="30733" name="Text Box 13"/>
          <p:cNvSpPr txBox="1"/>
          <p:nvPr/>
        </p:nvSpPr>
        <p:spPr>
          <a:xfrm>
            <a:off x="7380288" y="5516563"/>
            <a:ext cx="1366837" cy="822325"/>
          </a:xfrm>
          <a:prstGeom prst="rect">
            <a:avLst/>
          </a:prstGeom>
          <a:noFill/>
          <a:ln w="9525">
            <a:noFill/>
          </a:ln>
        </p:spPr>
        <p:txBody>
          <a:bodyPr anchor="t">
            <a:spAutoFit/>
          </a:bodyPr>
          <a:p>
            <a:r>
              <a:rPr lang="zh-CN" altLang="en-US" sz="2400" b="1" dirty="0">
                <a:solidFill>
                  <a:srgbClr val="A50021"/>
                </a:solidFill>
                <a:latin typeface="Times New Roman" panose="02020603050405020304" pitchFamily="18" charset="0"/>
                <a:ea typeface="宋体" panose="02010600030101010101" pitchFamily="2" charset="-122"/>
              </a:rPr>
              <a:t>仅有直流反馈</a:t>
            </a:r>
            <a:endParaRPr lang="zh-CN" altLang="en-US" sz="2400" dirty="0">
              <a:solidFill>
                <a:srgbClr val="A5002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8">
                                            <p:txEl>
                                              <p:charRg st="0" end="26"/>
                                            </p:txEl>
                                          </p:spTgt>
                                        </p:tgtEl>
                                        <p:attrNameLst>
                                          <p:attrName>style.visibility</p:attrName>
                                        </p:attrNameLst>
                                      </p:cBhvr>
                                      <p:to>
                                        <p:strVal val="visible"/>
                                      </p:to>
                                    </p:set>
                                    <p:animEffect transition="in" filter="wipe(left)">
                                      <p:cBhvr>
                                        <p:cTn id="7" dur="500"/>
                                        <p:tgtEl>
                                          <p:spTgt spid="30728">
                                            <p:txEl>
                                              <p:charRg st="0" end="2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9">
                                            <p:txEl>
                                              <p:charRg st="0" end="23"/>
                                            </p:txEl>
                                          </p:spTgt>
                                        </p:tgtEl>
                                        <p:attrNameLst>
                                          <p:attrName>style.visibility</p:attrName>
                                        </p:attrNameLst>
                                      </p:cBhvr>
                                      <p:to>
                                        <p:strVal val="visible"/>
                                      </p:to>
                                    </p:set>
                                    <p:animEffect transition="in" filter="wipe(left)">
                                      <p:cBhvr>
                                        <p:cTn id="12" dur="500"/>
                                        <p:tgtEl>
                                          <p:spTgt spid="30729">
                                            <p:txEl>
                                              <p:charRg st="0" end="2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73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07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724"/>
                                        </p:tgtEl>
                                        <p:attrNameLst>
                                          <p:attrName>style.visibility</p:attrName>
                                        </p:attrNameLst>
                                      </p:cBhvr>
                                      <p:to>
                                        <p:strVal val="visible"/>
                                      </p:to>
                                    </p:set>
                                    <p:animEffect transition="in" filter="wipe(left)">
                                      <p:cBhvr>
                                        <p:cTn id="30" dur="500"/>
                                        <p:tgtEl>
                                          <p:spTgt spid="307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30722"/>
                                        </p:tgtEl>
                                        <p:attrNameLst>
                                          <p:attrName>style.visibility</p:attrName>
                                        </p:attrNameLst>
                                      </p:cBhvr>
                                      <p:to>
                                        <p:strVal val="visible"/>
                                      </p:to>
                                    </p:set>
                                    <p:animEffect transition="in" filter="checkerboard(across)">
                                      <p:cBhvr>
                                        <p:cTn id="39" dur="500"/>
                                        <p:tgtEl>
                                          <p:spTgt spid="3072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0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build="p"/>
      <p:bldP spid="30729" grpId="0" build="p"/>
      <p:bldP spid="30730" grpId="0"/>
      <p:bldP spid="30731" grpId="0"/>
      <p:bldP spid="30732" grpId="0"/>
      <p:bldP spid="307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p:nvPr>
        </p:nvSpPr>
        <p:spPr>
          <a:xfrm>
            <a:off x="323850" y="836613"/>
            <a:ext cx="6553200" cy="609600"/>
          </a:xfrm>
        </p:spPr>
        <p:txBody>
          <a:bodyPr wrap="square" lIns="91440" tIns="45720" rIns="91440" bIns="45720" anchor="ctr"/>
          <a:p>
            <a:pPr algn="l" eaLnBrk="1" hangingPunct="1">
              <a:spcAft>
                <a:spcPct val="100000"/>
              </a:spcAft>
            </a:pPr>
            <a:r>
              <a:rPr lang="en-US" altLang="zh-CN" sz="3200" dirty="0">
                <a:solidFill>
                  <a:schemeClr val="tx1"/>
                </a:solidFill>
                <a:latin typeface="华文行楷" panose="02010800040101010101" pitchFamily="2" charset="-122"/>
                <a:ea typeface="华文行楷" panose="02010800040101010101" pitchFamily="2" charset="-122"/>
              </a:rPr>
              <a:t>3. </a:t>
            </a:r>
            <a:r>
              <a:rPr lang="zh-CN" altLang="en-US" sz="3200" dirty="0">
                <a:solidFill>
                  <a:schemeClr val="tx1"/>
                </a:solidFill>
                <a:latin typeface="华文行楷" panose="02010800040101010101" pitchFamily="2" charset="-122"/>
                <a:ea typeface="华文行楷" panose="02010800040101010101" pitchFamily="2" charset="-122"/>
              </a:rPr>
              <a:t>正、负反馈（反馈极性）的判断</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31747" name="Text Box 3"/>
          <p:cNvSpPr txBox="1"/>
          <p:nvPr/>
        </p:nvSpPr>
        <p:spPr>
          <a:xfrm>
            <a:off x="731838" y="1484313"/>
            <a:ext cx="7834312" cy="457200"/>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a:t>
            </a:r>
            <a:r>
              <a:rPr lang="zh-CN" altLang="en-US" sz="2400" b="1" dirty="0">
                <a:solidFill>
                  <a:srgbClr val="A50021"/>
                </a:solidFill>
                <a:latin typeface="宋体" panose="02010600030101010101" pitchFamily="2" charset="-122"/>
                <a:ea typeface="宋体" panose="02010600030101010101" pitchFamily="2" charset="-122"/>
              </a:rPr>
              <a:t>看反馈的结果</a:t>
            </a:r>
            <a:r>
              <a:rPr lang="zh-CN" altLang="en-US" sz="2400" b="1" dirty="0">
                <a:latin typeface="Times New Roman" panose="02020603050405020304" pitchFamily="18" charset="0"/>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 ，即净输入量是被增大还是被减小。</a:t>
            </a:r>
            <a:endParaRPr lang="zh-CN" altLang="en-US" sz="2400" b="1" dirty="0">
              <a:latin typeface="宋体" panose="02010600030101010101" pitchFamily="2" charset="-122"/>
              <a:ea typeface="宋体" panose="02010600030101010101" pitchFamily="2" charset="-122"/>
            </a:endParaRPr>
          </a:p>
        </p:txBody>
      </p:sp>
      <p:grpSp>
        <p:nvGrpSpPr>
          <p:cNvPr id="2" name="Group 4"/>
          <p:cNvGrpSpPr/>
          <p:nvPr/>
        </p:nvGrpSpPr>
        <p:grpSpPr>
          <a:xfrm>
            <a:off x="4476750" y="1916113"/>
            <a:ext cx="3671888" cy="2298700"/>
            <a:chOff x="2688" y="1104"/>
            <a:chExt cx="2304" cy="1448"/>
          </a:xfrm>
        </p:grpSpPr>
        <p:sp>
          <p:nvSpPr>
            <p:cNvPr id="16388" name="Text Box 5"/>
            <p:cNvSpPr txBox="1"/>
            <p:nvPr/>
          </p:nvSpPr>
          <p:spPr>
            <a:xfrm>
              <a:off x="2688" y="1104"/>
              <a:ext cx="2304" cy="1438"/>
            </a:xfrm>
            <a:prstGeom prst="rect">
              <a:avLst/>
            </a:prstGeom>
            <a:noFill/>
            <a:ln w="9525">
              <a:noFill/>
            </a:ln>
          </p:spPr>
          <p:txBody>
            <a:bodyPr anchor="t">
              <a:spAutoFit/>
            </a:bodyPr>
            <a:p>
              <a:pPr>
                <a:lnSpc>
                  <a:spcPct val="120000"/>
                </a:lnSpc>
              </a:pPr>
              <a:r>
                <a:rPr lang="zh-CN" altLang="en-US" sz="2400" b="1" dirty="0">
                  <a:solidFill>
                    <a:srgbClr val="A50021"/>
                  </a:solidFill>
                  <a:latin typeface="Times New Roman" panose="02020603050405020304" pitchFamily="18" charset="0"/>
                  <a:ea typeface="宋体" panose="02010600030101010101" pitchFamily="2" charset="-122"/>
                </a:rPr>
                <a:t>瞬时极性法：</a:t>
              </a:r>
              <a:endParaRPr lang="zh-CN" altLang="en-US" sz="2400" b="1" dirty="0">
                <a:solidFill>
                  <a:srgbClr val="A50021"/>
                </a:solidFill>
                <a:latin typeface="Times New Roman" panose="02020603050405020304" pitchFamily="18" charset="0"/>
                <a:ea typeface="宋体" panose="02010600030101010101" pitchFamily="2" charset="-122"/>
              </a:endParaRPr>
            </a:p>
            <a:p>
              <a:pPr>
                <a:lnSpc>
                  <a:spcPct val="120000"/>
                </a:lnSpc>
              </a:pPr>
              <a:r>
                <a:rPr lang="zh-CN" altLang="en-US" sz="2400" b="1" dirty="0">
                  <a:latin typeface="Times New Roman" panose="02020603050405020304" pitchFamily="18" charset="0"/>
                  <a:ea typeface="宋体" panose="02010600030101010101" pitchFamily="2" charset="-122"/>
                </a:rPr>
                <a:t>       给定      的瞬时极性，并以此为依据分析电路中各电流、电位的极性从而得到       的极性；</a:t>
              </a:r>
              <a:endParaRPr lang="zh-CN" altLang="en-US" sz="2400" b="1" dirty="0">
                <a:latin typeface="Times New Roman" panose="02020603050405020304" pitchFamily="18" charset="0"/>
                <a:ea typeface="宋体" panose="02010600030101010101" pitchFamily="2" charset="-122"/>
              </a:endParaRPr>
            </a:p>
          </p:txBody>
        </p:sp>
        <p:graphicFrame>
          <p:nvGraphicFramePr>
            <p:cNvPr id="16389" name="Object 6"/>
            <p:cNvGraphicFramePr/>
            <p:nvPr/>
          </p:nvGraphicFramePr>
          <p:xfrm>
            <a:off x="3504" y="1392"/>
            <a:ext cx="288" cy="326"/>
          </p:xfrm>
          <a:graphic>
            <a:graphicData uri="http://schemas.openxmlformats.org/presentationml/2006/ole">
              <mc:AlternateContent xmlns:mc="http://schemas.openxmlformats.org/markup-compatibility/2006">
                <mc:Choice xmlns:v="urn:schemas-microsoft-com:vml" Requires="v">
                  <p:oleObj spid="_x0000_s3087" name="" r:id="rId1" imgW="203200" imgH="228600" progId="Equation.3">
                    <p:embed/>
                  </p:oleObj>
                </mc:Choice>
                <mc:Fallback>
                  <p:oleObj name="" r:id="rId1" imgW="203200" imgH="228600" progId="Equation.3">
                    <p:embed/>
                    <p:pic>
                      <p:nvPicPr>
                        <p:cNvPr id="0" name="图片 3086"/>
                        <p:cNvPicPr/>
                        <p:nvPr/>
                      </p:nvPicPr>
                      <p:blipFill>
                        <a:blip r:embed="rId2"/>
                        <a:stretch>
                          <a:fillRect/>
                        </a:stretch>
                      </p:blipFill>
                      <p:spPr>
                        <a:xfrm>
                          <a:off x="3504" y="1392"/>
                          <a:ext cx="288" cy="326"/>
                        </a:xfrm>
                        <a:prstGeom prst="rect">
                          <a:avLst/>
                        </a:prstGeom>
                        <a:noFill/>
                        <a:ln w="38100">
                          <a:noFill/>
                          <a:miter/>
                        </a:ln>
                      </p:spPr>
                    </p:pic>
                  </p:oleObj>
                </mc:Fallback>
              </mc:AlternateContent>
            </a:graphicData>
          </a:graphic>
        </p:graphicFrame>
        <p:graphicFrame>
          <p:nvGraphicFramePr>
            <p:cNvPr id="16390" name="Object 7"/>
            <p:cNvGraphicFramePr/>
            <p:nvPr/>
          </p:nvGraphicFramePr>
          <p:xfrm>
            <a:off x="3168" y="2208"/>
            <a:ext cx="306" cy="344"/>
          </p:xfrm>
          <a:graphic>
            <a:graphicData uri="http://schemas.openxmlformats.org/presentationml/2006/ole">
              <mc:AlternateContent xmlns:mc="http://schemas.openxmlformats.org/markup-compatibility/2006">
                <mc:Choice xmlns:v="urn:schemas-microsoft-com:vml" Requires="v">
                  <p:oleObj spid="_x0000_s3088" name="" r:id="rId3" imgW="215900" imgH="241300" progId="Equation.3">
                    <p:embed/>
                  </p:oleObj>
                </mc:Choice>
                <mc:Fallback>
                  <p:oleObj name="" r:id="rId3" imgW="215900" imgH="241300" progId="Equation.3">
                    <p:embed/>
                    <p:pic>
                      <p:nvPicPr>
                        <p:cNvPr id="0" name="图片 3087"/>
                        <p:cNvPicPr/>
                        <p:nvPr/>
                      </p:nvPicPr>
                      <p:blipFill>
                        <a:blip r:embed="rId4"/>
                        <a:stretch>
                          <a:fillRect/>
                        </a:stretch>
                      </p:blipFill>
                      <p:spPr>
                        <a:xfrm>
                          <a:off x="3168" y="2208"/>
                          <a:ext cx="306" cy="344"/>
                        </a:xfrm>
                        <a:prstGeom prst="rect">
                          <a:avLst/>
                        </a:prstGeom>
                        <a:noFill/>
                        <a:ln w="38100">
                          <a:noFill/>
                          <a:miter/>
                        </a:ln>
                      </p:spPr>
                    </p:pic>
                  </p:oleObj>
                </mc:Fallback>
              </mc:AlternateContent>
            </a:graphicData>
          </a:graphic>
        </p:graphicFrame>
      </p:grpSp>
      <p:grpSp>
        <p:nvGrpSpPr>
          <p:cNvPr id="3" name="Group 8"/>
          <p:cNvGrpSpPr/>
          <p:nvPr/>
        </p:nvGrpSpPr>
        <p:grpSpPr>
          <a:xfrm>
            <a:off x="1042988" y="4257675"/>
            <a:ext cx="7086600" cy="546100"/>
            <a:chOff x="816" y="3168"/>
            <a:chExt cx="4464" cy="344"/>
          </a:xfrm>
        </p:grpSpPr>
        <p:sp>
          <p:nvSpPr>
            <p:cNvPr id="16392" name="Text Box 9"/>
            <p:cNvSpPr txBox="1"/>
            <p:nvPr/>
          </p:nvSpPr>
          <p:spPr>
            <a:xfrm>
              <a:off x="1056" y="3168"/>
              <a:ext cx="4224" cy="288"/>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的极性→      的极性→      、     、    的叠加关系</a:t>
              </a:r>
              <a:endParaRPr lang="zh-CN" altLang="en-US" sz="2400" b="1" dirty="0">
                <a:latin typeface="Times New Roman" panose="02020603050405020304" pitchFamily="18" charset="0"/>
                <a:ea typeface="宋体" panose="02010600030101010101" pitchFamily="2" charset="-122"/>
              </a:endParaRPr>
            </a:p>
          </p:txBody>
        </p:sp>
        <p:graphicFrame>
          <p:nvGraphicFramePr>
            <p:cNvPr id="16393" name="Object 10"/>
            <p:cNvGraphicFramePr/>
            <p:nvPr/>
          </p:nvGraphicFramePr>
          <p:xfrm>
            <a:off x="816" y="3168"/>
            <a:ext cx="306" cy="344"/>
          </p:xfrm>
          <a:graphic>
            <a:graphicData uri="http://schemas.openxmlformats.org/presentationml/2006/ole">
              <mc:AlternateContent xmlns:mc="http://schemas.openxmlformats.org/markup-compatibility/2006">
                <mc:Choice xmlns:v="urn:schemas-microsoft-com:vml" Requires="v">
                  <p:oleObj spid="_x0000_s3086" name="" r:id="rId5" imgW="215900" imgH="241300" progId="Equation.3">
                    <p:embed/>
                  </p:oleObj>
                </mc:Choice>
                <mc:Fallback>
                  <p:oleObj name="" r:id="rId5" imgW="215900" imgH="241300" progId="Equation.3">
                    <p:embed/>
                    <p:pic>
                      <p:nvPicPr>
                        <p:cNvPr id="0" name="图片 3085"/>
                        <p:cNvPicPr/>
                        <p:nvPr/>
                      </p:nvPicPr>
                      <p:blipFill>
                        <a:blip r:embed="rId4"/>
                        <a:stretch>
                          <a:fillRect/>
                        </a:stretch>
                      </p:blipFill>
                      <p:spPr>
                        <a:xfrm>
                          <a:off x="816" y="3168"/>
                          <a:ext cx="306" cy="344"/>
                        </a:xfrm>
                        <a:prstGeom prst="rect">
                          <a:avLst/>
                        </a:prstGeom>
                        <a:noFill/>
                        <a:ln w="38100">
                          <a:noFill/>
                          <a:miter/>
                        </a:ln>
                      </p:spPr>
                    </p:pic>
                  </p:oleObj>
                </mc:Fallback>
              </mc:AlternateContent>
            </a:graphicData>
          </a:graphic>
        </p:graphicFrame>
        <p:graphicFrame>
          <p:nvGraphicFramePr>
            <p:cNvPr id="16394" name="Object 11"/>
            <p:cNvGraphicFramePr/>
            <p:nvPr/>
          </p:nvGraphicFramePr>
          <p:xfrm>
            <a:off x="1872" y="3168"/>
            <a:ext cx="306" cy="326"/>
          </p:xfrm>
          <a:graphic>
            <a:graphicData uri="http://schemas.openxmlformats.org/presentationml/2006/ole">
              <mc:AlternateContent xmlns:mc="http://schemas.openxmlformats.org/markup-compatibility/2006">
                <mc:Choice xmlns:v="urn:schemas-microsoft-com:vml" Requires="v">
                  <p:oleObj spid="_x0000_s3091" name="" r:id="rId6" imgW="215900" imgH="228600" progId="Equation.3">
                    <p:embed/>
                  </p:oleObj>
                </mc:Choice>
                <mc:Fallback>
                  <p:oleObj name="" r:id="rId6" imgW="215900" imgH="228600" progId="Equation.3">
                    <p:embed/>
                    <p:pic>
                      <p:nvPicPr>
                        <p:cNvPr id="0" name="图片 3090"/>
                        <p:cNvPicPr/>
                        <p:nvPr/>
                      </p:nvPicPr>
                      <p:blipFill>
                        <a:blip r:embed="rId7"/>
                        <a:stretch>
                          <a:fillRect/>
                        </a:stretch>
                      </p:blipFill>
                      <p:spPr>
                        <a:xfrm>
                          <a:off x="1872" y="3168"/>
                          <a:ext cx="306" cy="326"/>
                        </a:xfrm>
                        <a:prstGeom prst="rect">
                          <a:avLst/>
                        </a:prstGeom>
                        <a:noFill/>
                        <a:ln w="38100">
                          <a:noFill/>
                          <a:miter/>
                        </a:ln>
                      </p:spPr>
                    </p:pic>
                  </p:oleObj>
                </mc:Fallback>
              </mc:AlternateContent>
            </a:graphicData>
          </a:graphic>
        </p:graphicFrame>
        <p:graphicFrame>
          <p:nvGraphicFramePr>
            <p:cNvPr id="16395" name="Object 12"/>
            <p:cNvGraphicFramePr/>
            <p:nvPr/>
          </p:nvGraphicFramePr>
          <p:xfrm>
            <a:off x="2928" y="3168"/>
            <a:ext cx="288" cy="326"/>
          </p:xfrm>
          <a:graphic>
            <a:graphicData uri="http://schemas.openxmlformats.org/presentationml/2006/ole">
              <mc:AlternateContent xmlns:mc="http://schemas.openxmlformats.org/markup-compatibility/2006">
                <mc:Choice xmlns:v="urn:schemas-microsoft-com:vml" Requires="v">
                  <p:oleObj spid="_x0000_s3090" name="" r:id="rId8" imgW="203200" imgH="228600" progId="Equation.3">
                    <p:embed/>
                  </p:oleObj>
                </mc:Choice>
                <mc:Fallback>
                  <p:oleObj name="" r:id="rId8" imgW="203200" imgH="228600" progId="Equation.3">
                    <p:embed/>
                    <p:pic>
                      <p:nvPicPr>
                        <p:cNvPr id="0" name="图片 3089"/>
                        <p:cNvPicPr/>
                        <p:nvPr/>
                      </p:nvPicPr>
                      <p:blipFill>
                        <a:blip r:embed="rId2"/>
                        <a:stretch>
                          <a:fillRect/>
                        </a:stretch>
                      </p:blipFill>
                      <p:spPr>
                        <a:xfrm>
                          <a:off x="2928" y="3168"/>
                          <a:ext cx="288" cy="326"/>
                        </a:xfrm>
                        <a:prstGeom prst="rect">
                          <a:avLst/>
                        </a:prstGeom>
                        <a:noFill/>
                        <a:ln w="38100">
                          <a:noFill/>
                          <a:miter/>
                        </a:ln>
                      </p:spPr>
                    </p:pic>
                  </p:oleObj>
                </mc:Fallback>
              </mc:AlternateContent>
            </a:graphicData>
          </a:graphic>
        </p:graphicFrame>
        <p:graphicFrame>
          <p:nvGraphicFramePr>
            <p:cNvPr id="16396" name="Object 13"/>
            <p:cNvGraphicFramePr/>
            <p:nvPr/>
          </p:nvGraphicFramePr>
          <p:xfrm>
            <a:off x="3312" y="3168"/>
            <a:ext cx="306" cy="326"/>
          </p:xfrm>
          <a:graphic>
            <a:graphicData uri="http://schemas.openxmlformats.org/presentationml/2006/ole">
              <mc:AlternateContent xmlns:mc="http://schemas.openxmlformats.org/markup-compatibility/2006">
                <mc:Choice xmlns:v="urn:schemas-microsoft-com:vml" Requires="v">
                  <p:oleObj spid="_x0000_s3076" name="" r:id="rId9" imgW="215900" imgH="228600" progId="Equation.3">
                    <p:embed/>
                  </p:oleObj>
                </mc:Choice>
                <mc:Fallback>
                  <p:oleObj name="" r:id="rId9" imgW="215900" imgH="228600" progId="Equation.3">
                    <p:embed/>
                    <p:pic>
                      <p:nvPicPr>
                        <p:cNvPr id="0" name="图片 3075"/>
                        <p:cNvPicPr/>
                        <p:nvPr/>
                      </p:nvPicPr>
                      <p:blipFill>
                        <a:blip r:embed="rId7"/>
                        <a:stretch>
                          <a:fillRect/>
                        </a:stretch>
                      </p:blipFill>
                      <p:spPr>
                        <a:xfrm>
                          <a:off x="3312" y="3168"/>
                          <a:ext cx="306" cy="326"/>
                        </a:xfrm>
                        <a:prstGeom prst="rect">
                          <a:avLst/>
                        </a:prstGeom>
                        <a:noFill/>
                        <a:ln w="38100">
                          <a:noFill/>
                          <a:miter/>
                        </a:ln>
                      </p:spPr>
                    </p:pic>
                  </p:oleObj>
                </mc:Fallback>
              </mc:AlternateContent>
            </a:graphicData>
          </a:graphic>
        </p:graphicFrame>
        <p:graphicFrame>
          <p:nvGraphicFramePr>
            <p:cNvPr id="16397" name="Object 14"/>
            <p:cNvGraphicFramePr/>
            <p:nvPr/>
          </p:nvGraphicFramePr>
          <p:xfrm>
            <a:off x="3744" y="3168"/>
            <a:ext cx="288" cy="326"/>
          </p:xfrm>
          <a:graphic>
            <a:graphicData uri="http://schemas.openxmlformats.org/presentationml/2006/ole">
              <mc:AlternateContent xmlns:mc="http://schemas.openxmlformats.org/markup-compatibility/2006">
                <mc:Choice xmlns:v="urn:schemas-microsoft-com:vml" Requires="v">
                  <p:oleObj spid="_x0000_s3077" name="" r:id="rId10" imgW="203200" imgH="228600" progId="Equation.3">
                    <p:embed/>
                  </p:oleObj>
                </mc:Choice>
                <mc:Fallback>
                  <p:oleObj name="" r:id="rId10" imgW="203200" imgH="228600" progId="Equation.3">
                    <p:embed/>
                    <p:pic>
                      <p:nvPicPr>
                        <p:cNvPr id="0" name="图片 3076"/>
                        <p:cNvPicPr/>
                        <p:nvPr/>
                      </p:nvPicPr>
                      <p:blipFill>
                        <a:blip r:embed="rId11"/>
                        <a:stretch>
                          <a:fillRect/>
                        </a:stretch>
                      </p:blipFill>
                      <p:spPr>
                        <a:xfrm>
                          <a:off x="3744" y="3168"/>
                          <a:ext cx="288" cy="326"/>
                        </a:xfrm>
                        <a:prstGeom prst="rect">
                          <a:avLst/>
                        </a:prstGeom>
                        <a:noFill/>
                        <a:ln w="38100">
                          <a:noFill/>
                          <a:miter/>
                        </a:ln>
                      </p:spPr>
                    </p:pic>
                  </p:oleObj>
                </mc:Fallback>
              </mc:AlternateContent>
            </a:graphicData>
          </a:graphic>
        </p:graphicFrame>
      </p:grpSp>
      <p:graphicFrame>
        <p:nvGraphicFramePr>
          <p:cNvPr id="31759" name="Object 15"/>
          <p:cNvGraphicFramePr/>
          <p:nvPr/>
        </p:nvGraphicFramePr>
        <p:xfrm>
          <a:off x="1042988" y="2276475"/>
          <a:ext cx="3276600" cy="1803400"/>
        </p:xfrm>
        <a:graphic>
          <a:graphicData uri="http://schemas.openxmlformats.org/presentationml/2006/ole">
            <mc:AlternateContent xmlns:mc="http://schemas.openxmlformats.org/markup-compatibility/2006">
              <mc:Choice xmlns:v="urn:schemas-microsoft-com:vml" Requires="v">
                <p:oleObj spid="_x0000_s3085" name="" r:id="rId12" imgW="10220325" imgH="5629275" progId="MSPhotoEd.3">
                  <p:embed/>
                </p:oleObj>
              </mc:Choice>
              <mc:Fallback>
                <p:oleObj name="" r:id="rId12" imgW="10220325" imgH="5629275" progId="MSPhotoEd.3">
                  <p:embed/>
                  <p:pic>
                    <p:nvPicPr>
                      <p:cNvPr id="0" name="图片 3084"/>
                      <p:cNvPicPr/>
                      <p:nvPr/>
                    </p:nvPicPr>
                    <p:blipFill>
                      <a:blip r:embed="rId13"/>
                      <a:stretch>
                        <a:fillRect/>
                      </a:stretch>
                    </p:blipFill>
                    <p:spPr>
                      <a:xfrm>
                        <a:off x="1042988" y="2276475"/>
                        <a:ext cx="3276600" cy="1803400"/>
                      </a:xfrm>
                      <a:prstGeom prst="rect">
                        <a:avLst/>
                      </a:prstGeom>
                      <a:noFill/>
                      <a:ln w="38100">
                        <a:noFill/>
                        <a:miter/>
                      </a:ln>
                    </p:spPr>
                  </p:pic>
                </p:oleObj>
              </mc:Fallback>
            </mc:AlternateContent>
          </a:graphicData>
        </a:graphic>
      </p:graphicFrame>
      <p:grpSp>
        <p:nvGrpSpPr>
          <p:cNvPr id="4" name="Group 16"/>
          <p:cNvGrpSpPr/>
          <p:nvPr/>
        </p:nvGrpSpPr>
        <p:grpSpPr>
          <a:xfrm>
            <a:off x="1489075" y="5553075"/>
            <a:ext cx="5649913" cy="531813"/>
            <a:chOff x="953" y="3408"/>
            <a:chExt cx="3559" cy="335"/>
          </a:xfrm>
        </p:grpSpPr>
        <p:graphicFrame>
          <p:nvGraphicFramePr>
            <p:cNvPr id="16400" name="Object 17"/>
            <p:cNvGraphicFramePr/>
            <p:nvPr/>
          </p:nvGraphicFramePr>
          <p:xfrm>
            <a:off x="953" y="3408"/>
            <a:ext cx="2378" cy="335"/>
          </p:xfrm>
          <a:graphic>
            <a:graphicData uri="http://schemas.openxmlformats.org/presentationml/2006/ole">
              <mc:AlternateContent xmlns:mc="http://schemas.openxmlformats.org/markup-compatibility/2006">
                <mc:Choice xmlns:v="urn:schemas-microsoft-com:vml" Requires="v">
                  <p:oleObj spid="_x0000_s3089" name="" r:id="rId14" imgW="1625600" imgH="228600" progId="Equation.3">
                    <p:embed/>
                  </p:oleObj>
                </mc:Choice>
                <mc:Fallback>
                  <p:oleObj name="" r:id="rId14" imgW="1625600" imgH="228600" progId="Equation.3">
                    <p:embed/>
                    <p:pic>
                      <p:nvPicPr>
                        <p:cNvPr id="0" name="图片 3088"/>
                        <p:cNvPicPr/>
                        <p:nvPr/>
                      </p:nvPicPr>
                      <p:blipFill>
                        <a:blip r:embed="rId15"/>
                        <a:stretch>
                          <a:fillRect/>
                        </a:stretch>
                      </p:blipFill>
                      <p:spPr>
                        <a:xfrm>
                          <a:off x="953" y="3408"/>
                          <a:ext cx="2378" cy="335"/>
                        </a:xfrm>
                        <a:prstGeom prst="rect">
                          <a:avLst/>
                        </a:prstGeom>
                        <a:solidFill>
                          <a:srgbClr val="66FFFF"/>
                        </a:solidFill>
                        <a:ln w="9525" cap="flat" cmpd="sng">
                          <a:solidFill>
                            <a:srgbClr val="CC3300"/>
                          </a:solidFill>
                          <a:prstDash val="solid"/>
                          <a:miter/>
                          <a:headEnd type="none" w="med" len="med"/>
                          <a:tailEnd type="none" w="med" len="med"/>
                        </a:ln>
                      </p:spPr>
                    </p:pic>
                  </p:oleObj>
                </mc:Fallback>
              </mc:AlternateContent>
            </a:graphicData>
          </a:graphic>
        </p:graphicFrame>
        <p:sp>
          <p:nvSpPr>
            <p:cNvPr id="16401" name="Text Box 18"/>
            <p:cNvSpPr txBox="1"/>
            <p:nvPr/>
          </p:nvSpPr>
          <p:spPr>
            <a:xfrm>
              <a:off x="3312" y="3408"/>
              <a:ext cx="1200" cy="288"/>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－－正反馈</a:t>
              </a:r>
              <a:endParaRPr lang="zh-CN" altLang="en-US" sz="2400" b="1" dirty="0">
                <a:latin typeface="Times New Roman" panose="02020603050405020304" pitchFamily="18" charset="0"/>
                <a:ea typeface="宋体" panose="02010600030101010101" pitchFamily="2" charset="-122"/>
              </a:endParaRPr>
            </a:p>
          </p:txBody>
        </p:sp>
      </p:grpSp>
      <p:grpSp>
        <p:nvGrpSpPr>
          <p:cNvPr id="5" name="Group 19"/>
          <p:cNvGrpSpPr/>
          <p:nvPr/>
        </p:nvGrpSpPr>
        <p:grpSpPr>
          <a:xfrm>
            <a:off x="1487488" y="4943475"/>
            <a:ext cx="5651500" cy="531813"/>
            <a:chOff x="952" y="3024"/>
            <a:chExt cx="3560" cy="335"/>
          </a:xfrm>
        </p:grpSpPr>
        <p:sp>
          <p:nvSpPr>
            <p:cNvPr id="16403" name="Text Box 20"/>
            <p:cNvSpPr txBox="1"/>
            <p:nvPr/>
          </p:nvSpPr>
          <p:spPr>
            <a:xfrm>
              <a:off x="3312" y="3024"/>
              <a:ext cx="1200" cy="288"/>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－－负反馈</a:t>
              </a:r>
              <a:endParaRPr lang="zh-CN" altLang="en-US" sz="2400" b="1" dirty="0">
                <a:latin typeface="Times New Roman" panose="02020603050405020304" pitchFamily="18" charset="0"/>
                <a:ea typeface="宋体" panose="02010600030101010101" pitchFamily="2" charset="-122"/>
              </a:endParaRPr>
            </a:p>
          </p:txBody>
        </p:sp>
        <p:graphicFrame>
          <p:nvGraphicFramePr>
            <p:cNvPr id="16404" name="Object 21"/>
            <p:cNvGraphicFramePr/>
            <p:nvPr/>
          </p:nvGraphicFramePr>
          <p:xfrm>
            <a:off x="952" y="3024"/>
            <a:ext cx="2378" cy="335"/>
          </p:xfrm>
          <a:graphic>
            <a:graphicData uri="http://schemas.openxmlformats.org/presentationml/2006/ole">
              <mc:AlternateContent xmlns:mc="http://schemas.openxmlformats.org/markup-compatibility/2006">
                <mc:Choice xmlns:v="urn:schemas-microsoft-com:vml" Requires="v">
                  <p:oleObj spid="_x0000_s3094" name="" r:id="rId16" imgW="1625600" imgH="228600" progId="Equation.3">
                    <p:embed/>
                  </p:oleObj>
                </mc:Choice>
                <mc:Fallback>
                  <p:oleObj name="" r:id="rId16" imgW="1625600" imgH="228600" progId="Equation.3">
                    <p:embed/>
                    <p:pic>
                      <p:nvPicPr>
                        <p:cNvPr id="0" name="图片 3093"/>
                        <p:cNvPicPr/>
                        <p:nvPr/>
                      </p:nvPicPr>
                      <p:blipFill>
                        <a:blip r:embed="rId17"/>
                        <a:stretch>
                          <a:fillRect/>
                        </a:stretch>
                      </p:blipFill>
                      <p:spPr>
                        <a:xfrm>
                          <a:off x="952" y="3024"/>
                          <a:ext cx="2378" cy="335"/>
                        </a:xfrm>
                        <a:prstGeom prst="rect">
                          <a:avLst/>
                        </a:prstGeom>
                        <a:solidFill>
                          <a:srgbClr val="66FFFF"/>
                        </a:solidFill>
                        <a:ln w="9525" cap="flat" cmpd="sng">
                          <a:solidFill>
                            <a:srgbClr val="CC3300"/>
                          </a:solidFill>
                          <a:prstDash val="solid"/>
                          <a:miter/>
                          <a:headEnd type="none" w="med" len="med"/>
                          <a:tailEnd type="none" w="med" len="med"/>
                        </a:ln>
                      </p:spPr>
                    </p:pic>
                  </p:oleObj>
                </mc:Fallback>
              </mc:AlternateContent>
            </a:graphicData>
          </a:graphic>
        </p:graphicFrame>
      </p:grpSp>
      <p:grpSp>
        <p:nvGrpSpPr>
          <p:cNvPr id="6" name="Group 22"/>
          <p:cNvGrpSpPr/>
          <p:nvPr/>
        </p:nvGrpSpPr>
        <p:grpSpPr>
          <a:xfrm>
            <a:off x="1235075" y="2851150"/>
            <a:ext cx="2376488" cy="720725"/>
            <a:chOff x="793" y="1706"/>
            <a:chExt cx="1497" cy="454"/>
          </a:xfrm>
        </p:grpSpPr>
        <p:sp>
          <p:nvSpPr>
            <p:cNvPr id="16406" name="Line 23"/>
            <p:cNvSpPr/>
            <p:nvPr/>
          </p:nvSpPr>
          <p:spPr>
            <a:xfrm>
              <a:off x="793" y="1706"/>
              <a:ext cx="1497" cy="0"/>
            </a:xfrm>
            <a:prstGeom prst="line">
              <a:avLst/>
            </a:prstGeom>
            <a:ln w="19050" cap="flat" cmpd="sng">
              <a:solidFill>
                <a:srgbClr val="FF0000"/>
              </a:solidFill>
              <a:prstDash val="lgDash"/>
              <a:round/>
              <a:headEnd type="none" w="med" len="med"/>
              <a:tailEnd type="none" w="med" len="med"/>
            </a:ln>
          </p:spPr>
        </p:sp>
        <p:sp>
          <p:nvSpPr>
            <p:cNvPr id="16407" name="Line 24"/>
            <p:cNvSpPr/>
            <p:nvPr/>
          </p:nvSpPr>
          <p:spPr>
            <a:xfrm>
              <a:off x="2290" y="1706"/>
              <a:ext cx="0" cy="454"/>
            </a:xfrm>
            <a:prstGeom prst="line">
              <a:avLst/>
            </a:prstGeom>
            <a:ln w="19050" cap="flat" cmpd="sng">
              <a:solidFill>
                <a:srgbClr val="FF0000"/>
              </a:solidFill>
              <a:prstDash val="lgDash"/>
              <a:round/>
              <a:headEnd type="none" w="med" len="med"/>
              <a:tailEnd type="none" w="med" len="med"/>
            </a:ln>
          </p:spPr>
        </p:sp>
        <p:sp>
          <p:nvSpPr>
            <p:cNvPr id="16408" name="Line 25"/>
            <p:cNvSpPr/>
            <p:nvPr/>
          </p:nvSpPr>
          <p:spPr>
            <a:xfrm flipH="1">
              <a:off x="1247" y="2160"/>
              <a:ext cx="1043" cy="0"/>
            </a:xfrm>
            <a:prstGeom prst="line">
              <a:avLst/>
            </a:prstGeom>
            <a:ln w="19050" cap="flat" cmpd="sng">
              <a:solidFill>
                <a:srgbClr val="FF0000"/>
              </a:solidFill>
              <a:prstDash val="lgDash"/>
              <a:round/>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7">
                                            <p:txEl>
                                              <p:charRg st="0" end="26"/>
                                            </p:txEl>
                                          </p:spTgt>
                                        </p:tgtEl>
                                        <p:attrNameLst>
                                          <p:attrName>style.visibility</p:attrName>
                                        </p:attrNameLst>
                                      </p:cBhvr>
                                      <p:to>
                                        <p:strVal val="visible"/>
                                      </p:to>
                                    </p:set>
                                    <p:animEffect transition="in" filter="wipe(left)">
                                      <p:cBhvr>
                                        <p:cTn id="7" dur="500"/>
                                        <p:tgtEl>
                                          <p:spTgt spid="31747">
                                            <p:txEl>
                                              <p:charRg st="0" end="2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59"/>
                                        </p:tgtEl>
                                        <p:attrNameLst>
                                          <p:attrName>style.visibility</p:attrName>
                                        </p:attrNameLst>
                                      </p:cBhvr>
                                      <p:to>
                                        <p:strVal val="visible"/>
                                      </p:to>
                                    </p:set>
                                    <p:animEffect transition="in" filter="wipe(left)">
                                      <p:cBhvr>
                                        <p:cTn id="12" dur="500"/>
                                        <p:tgtEl>
                                          <p:spTgt spid="317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
          <p:cNvSpPr>
            <a:spLocks noGrp="1"/>
          </p:cNvSpPr>
          <p:nvPr>
            <p:ph type="title"/>
          </p:nvPr>
        </p:nvSpPr>
        <p:spPr>
          <a:xfrm>
            <a:off x="468313" y="908050"/>
            <a:ext cx="6553200" cy="609600"/>
          </a:xfrm>
        </p:spPr>
        <p:txBody>
          <a:bodyPr wrap="square" lIns="91440" tIns="45720" rIns="91440" bIns="45720" anchor="ctr"/>
          <a:p>
            <a:pPr algn="l" eaLnBrk="1" hangingPunct="1">
              <a:spcAft>
                <a:spcPct val="100000"/>
              </a:spcAft>
            </a:pPr>
            <a:r>
              <a:rPr lang="en-US" altLang="zh-CN" sz="3200" dirty="0">
                <a:solidFill>
                  <a:schemeClr val="tx1"/>
                </a:solidFill>
                <a:latin typeface="华文行楷" panose="02010800040101010101" pitchFamily="2" charset="-122"/>
                <a:ea typeface="华文行楷" panose="02010800040101010101" pitchFamily="2" charset="-122"/>
              </a:rPr>
              <a:t>3. </a:t>
            </a:r>
            <a:r>
              <a:rPr lang="zh-CN" altLang="en-US" sz="3200" dirty="0">
                <a:solidFill>
                  <a:schemeClr val="tx1"/>
                </a:solidFill>
                <a:latin typeface="华文行楷" panose="02010800040101010101" pitchFamily="2" charset="-122"/>
                <a:ea typeface="华文行楷" panose="02010800040101010101" pitchFamily="2" charset="-122"/>
              </a:rPr>
              <a:t>正、负反馈的判断</a:t>
            </a:r>
            <a:endParaRPr lang="zh-CN" altLang="en-US" sz="3200" dirty="0">
              <a:solidFill>
                <a:schemeClr val="tx1"/>
              </a:solidFill>
              <a:latin typeface="华文行楷" panose="02010800040101010101" pitchFamily="2" charset="-122"/>
              <a:ea typeface="华文行楷" panose="02010800040101010101" pitchFamily="2" charset="-122"/>
            </a:endParaRPr>
          </a:p>
        </p:txBody>
      </p:sp>
      <p:graphicFrame>
        <p:nvGraphicFramePr>
          <p:cNvPr id="32771" name="Object 3"/>
          <p:cNvGraphicFramePr/>
          <p:nvPr/>
        </p:nvGraphicFramePr>
        <p:xfrm>
          <a:off x="4284663" y="1989138"/>
          <a:ext cx="3200400" cy="2332037"/>
        </p:xfrm>
        <a:graphic>
          <a:graphicData uri="http://schemas.openxmlformats.org/presentationml/2006/ole">
            <mc:AlternateContent xmlns:mc="http://schemas.openxmlformats.org/markup-compatibility/2006">
              <mc:Choice xmlns:v="urn:schemas-microsoft-com:vml" Requires="v">
                <p:oleObj spid="_x0000_s3092" name="" r:id="rId1" imgW="9058275" imgH="6600825" progId="MSPhotoEd.3">
                  <p:embed/>
                </p:oleObj>
              </mc:Choice>
              <mc:Fallback>
                <p:oleObj name="" r:id="rId1" imgW="9058275" imgH="6600825" progId="MSPhotoEd.3">
                  <p:embed/>
                  <p:pic>
                    <p:nvPicPr>
                      <p:cNvPr id="0" name="图片 3091"/>
                      <p:cNvPicPr/>
                      <p:nvPr/>
                    </p:nvPicPr>
                    <p:blipFill>
                      <a:blip r:embed="rId2"/>
                      <a:stretch>
                        <a:fillRect/>
                      </a:stretch>
                    </p:blipFill>
                    <p:spPr>
                      <a:xfrm>
                        <a:off x="4284663" y="1989138"/>
                        <a:ext cx="3200400" cy="2332037"/>
                      </a:xfrm>
                      <a:prstGeom prst="rect">
                        <a:avLst/>
                      </a:prstGeom>
                      <a:noFill/>
                      <a:ln w="38100">
                        <a:noFill/>
                        <a:miter/>
                      </a:ln>
                    </p:spPr>
                  </p:pic>
                </p:oleObj>
              </mc:Fallback>
            </mc:AlternateContent>
          </a:graphicData>
        </a:graphic>
      </p:graphicFrame>
      <p:graphicFrame>
        <p:nvGraphicFramePr>
          <p:cNvPr id="32772" name="Object 4"/>
          <p:cNvGraphicFramePr/>
          <p:nvPr/>
        </p:nvGraphicFramePr>
        <p:xfrm>
          <a:off x="3903663" y="2065338"/>
          <a:ext cx="304800" cy="304800"/>
        </p:xfrm>
        <a:graphic>
          <a:graphicData uri="http://schemas.openxmlformats.org/presentationml/2006/ole">
            <mc:AlternateContent xmlns:mc="http://schemas.openxmlformats.org/markup-compatibility/2006">
              <mc:Choice xmlns:v="urn:schemas-microsoft-com:vml" Requires="v">
                <p:oleObj spid="_x0000_s3093" name="" r:id="rId3" imgW="139700" imgH="139700" progId="Equation.3">
                  <p:embed/>
                </p:oleObj>
              </mc:Choice>
              <mc:Fallback>
                <p:oleObj name="" r:id="rId3" imgW="139700" imgH="139700" progId="Equation.3">
                  <p:embed/>
                  <p:pic>
                    <p:nvPicPr>
                      <p:cNvPr id="0" name="图片 3092"/>
                      <p:cNvPicPr/>
                      <p:nvPr/>
                    </p:nvPicPr>
                    <p:blipFill>
                      <a:blip r:embed="rId4"/>
                      <a:stretch>
                        <a:fillRect/>
                      </a:stretch>
                    </p:blipFill>
                    <p:spPr>
                      <a:xfrm>
                        <a:off x="3903663" y="2065338"/>
                        <a:ext cx="304800" cy="304800"/>
                      </a:xfrm>
                      <a:prstGeom prst="rect">
                        <a:avLst/>
                      </a:prstGeom>
                      <a:solidFill>
                        <a:srgbClr val="66FFFF"/>
                      </a:solidFill>
                      <a:ln w="38100">
                        <a:noFill/>
                        <a:miter/>
                      </a:ln>
                    </p:spPr>
                  </p:pic>
                </p:oleObj>
              </mc:Fallback>
            </mc:AlternateContent>
          </a:graphicData>
        </a:graphic>
      </p:graphicFrame>
      <p:graphicFrame>
        <p:nvGraphicFramePr>
          <p:cNvPr id="32773" name="Object 5"/>
          <p:cNvGraphicFramePr/>
          <p:nvPr/>
        </p:nvGraphicFramePr>
        <p:xfrm>
          <a:off x="6875463" y="2141538"/>
          <a:ext cx="304800" cy="304800"/>
        </p:xfrm>
        <a:graphic>
          <a:graphicData uri="http://schemas.openxmlformats.org/presentationml/2006/ole">
            <mc:AlternateContent xmlns:mc="http://schemas.openxmlformats.org/markup-compatibility/2006">
              <mc:Choice xmlns:v="urn:schemas-microsoft-com:vml" Requires="v">
                <p:oleObj spid="_x0000_s3098" name="" r:id="rId5" imgW="139700" imgH="139700" progId="Equation.3">
                  <p:embed/>
                </p:oleObj>
              </mc:Choice>
              <mc:Fallback>
                <p:oleObj name="" r:id="rId5" imgW="139700" imgH="139700" progId="Equation.3">
                  <p:embed/>
                  <p:pic>
                    <p:nvPicPr>
                      <p:cNvPr id="0" name="图片 3097"/>
                      <p:cNvPicPr/>
                      <p:nvPr/>
                    </p:nvPicPr>
                    <p:blipFill>
                      <a:blip r:embed="rId4"/>
                      <a:stretch>
                        <a:fillRect/>
                      </a:stretch>
                    </p:blipFill>
                    <p:spPr>
                      <a:xfrm>
                        <a:off x="6875463" y="2141538"/>
                        <a:ext cx="304800" cy="304800"/>
                      </a:xfrm>
                      <a:prstGeom prst="rect">
                        <a:avLst/>
                      </a:prstGeom>
                      <a:solidFill>
                        <a:srgbClr val="66FFFF"/>
                      </a:solidFill>
                      <a:ln w="38100">
                        <a:noFill/>
                        <a:miter/>
                      </a:ln>
                    </p:spPr>
                  </p:pic>
                </p:oleObj>
              </mc:Fallback>
            </mc:AlternateContent>
          </a:graphicData>
        </a:graphic>
      </p:graphicFrame>
      <p:grpSp>
        <p:nvGrpSpPr>
          <p:cNvPr id="2" name="Group 6"/>
          <p:cNvGrpSpPr/>
          <p:nvPr/>
        </p:nvGrpSpPr>
        <p:grpSpPr>
          <a:xfrm>
            <a:off x="4056063" y="3284538"/>
            <a:ext cx="685800" cy="923925"/>
            <a:chOff x="2555" y="2069"/>
            <a:chExt cx="432" cy="582"/>
          </a:xfrm>
        </p:grpSpPr>
        <p:graphicFrame>
          <p:nvGraphicFramePr>
            <p:cNvPr id="17414" name="Object 7"/>
            <p:cNvGraphicFramePr/>
            <p:nvPr/>
          </p:nvGraphicFramePr>
          <p:xfrm>
            <a:off x="2795" y="2069"/>
            <a:ext cx="192" cy="192"/>
          </p:xfrm>
          <a:graphic>
            <a:graphicData uri="http://schemas.openxmlformats.org/presentationml/2006/ole">
              <mc:AlternateContent xmlns:mc="http://schemas.openxmlformats.org/markup-compatibility/2006">
                <mc:Choice xmlns:v="urn:schemas-microsoft-com:vml" Requires="v">
                  <p:oleObj spid="_x0000_s3099" name="" r:id="rId6" imgW="139700" imgH="139700" progId="Equation.3">
                    <p:embed/>
                  </p:oleObj>
                </mc:Choice>
                <mc:Fallback>
                  <p:oleObj name="" r:id="rId6" imgW="139700" imgH="139700" progId="Equation.3">
                    <p:embed/>
                    <p:pic>
                      <p:nvPicPr>
                        <p:cNvPr id="0" name="图片 3098"/>
                        <p:cNvPicPr/>
                        <p:nvPr/>
                      </p:nvPicPr>
                      <p:blipFill>
                        <a:blip r:embed="rId4"/>
                        <a:stretch>
                          <a:fillRect/>
                        </a:stretch>
                      </p:blipFill>
                      <p:spPr>
                        <a:xfrm>
                          <a:off x="2795" y="2069"/>
                          <a:ext cx="192" cy="192"/>
                        </a:xfrm>
                        <a:prstGeom prst="rect">
                          <a:avLst/>
                        </a:prstGeom>
                        <a:solidFill>
                          <a:srgbClr val="66FFFF"/>
                        </a:solidFill>
                        <a:ln w="38100">
                          <a:noFill/>
                          <a:miter/>
                        </a:ln>
                      </p:spPr>
                    </p:pic>
                  </p:oleObj>
                </mc:Fallback>
              </mc:AlternateContent>
            </a:graphicData>
          </a:graphic>
        </p:graphicFrame>
        <p:graphicFrame>
          <p:nvGraphicFramePr>
            <p:cNvPr id="17415" name="Object 8"/>
            <p:cNvGraphicFramePr/>
            <p:nvPr/>
          </p:nvGraphicFramePr>
          <p:xfrm>
            <a:off x="2795" y="2549"/>
            <a:ext cx="172" cy="102"/>
          </p:xfrm>
          <a:graphic>
            <a:graphicData uri="http://schemas.openxmlformats.org/presentationml/2006/ole">
              <mc:AlternateContent xmlns:mc="http://schemas.openxmlformats.org/markup-compatibility/2006">
                <mc:Choice xmlns:v="urn:schemas-microsoft-com:vml" Requires="v">
                  <p:oleObj spid="_x0000_s3100" name="" r:id="rId7" imgW="126365" imgH="76200" progId="Equation.3">
                    <p:embed/>
                  </p:oleObj>
                </mc:Choice>
                <mc:Fallback>
                  <p:oleObj name="" r:id="rId7" imgW="126365" imgH="76200" progId="Equation.3">
                    <p:embed/>
                    <p:pic>
                      <p:nvPicPr>
                        <p:cNvPr id="0" name="图片 3099"/>
                        <p:cNvPicPr/>
                        <p:nvPr/>
                      </p:nvPicPr>
                      <p:blipFill>
                        <a:blip r:embed="rId8"/>
                        <a:stretch>
                          <a:fillRect/>
                        </a:stretch>
                      </p:blipFill>
                      <p:spPr>
                        <a:xfrm>
                          <a:off x="2795" y="2549"/>
                          <a:ext cx="172" cy="102"/>
                        </a:xfrm>
                        <a:prstGeom prst="rect">
                          <a:avLst/>
                        </a:prstGeom>
                        <a:solidFill>
                          <a:srgbClr val="66FFFF"/>
                        </a:solidFill>
                        <a:ln w="38100">
                          <a:noFill/>
                          <a:miter/>
                        </a:ln>
                      </p:spPr>
                    </p:pic>
                  </p:oleObj>
                </mc:Fallback>
              </mc:AlternateContent>
            </a:graphicData>
          </a:graphic>
        </p:graphicFrame>
        <p:graphicFrame>
          <p:nvGraphicFramePr>
            <p:cNvPr id="17416" name="Object 9"/>
            <p:cNvGraphicFramePr/>
            <p:nvPr/>
          </p:nvGraphicFramePr>
          <p:xfrm>
            <a:off x="2555" y="2261"/>
            <a:ext cx="197" cy="240"/>
          </p:xfrm>
          <a:graphic>
            <a:graphicData uri="http://schemas.openxmlformats.org/presentationml/2006/ole">
              <mc:AlternateContent xmlns:mc="http://schemas.openxmlformats.org/markup-compatibility/2006">
                <mc:Choice xmlns:v="urn:schemas-microsoft-com:vml" Requires="v">
                  <p:oleObj spid="_x0000_s3101" name="" r:id="rId9" imgW="177800" imgH="215265" progId="Equation.3">
                    <p:embed/>
                  </p:oleObj>
                </mc:Choice>
                <mc:Fallback>
                  <p:oleObj name="" r:id="rId9" imgW="177800" imgH="215265" progId="Equation.3">
                    <p:embed/>
                    <p:pic>
                      <p:nvPicPr>
                        <p:cNvPr id="0" name="图片 3100"/>
                        <p:cNvPicPr/>
                        <p:nvPr/>
                      </p:nvPicPr>
                      <p:blipFill>
                        <a:blip r:embed="rId10"/>
                        <a:stretch>
                          <a:fillRect/>
                        </a:stretch>
                      </p:blipFill>
                      <p:spPr>
                        <a:xfrm>
                          <a:off x="2555" y="2261"/>
                          <a:ext cx="197" cy="240"/>
                        </a:xfrm>
                        <a:prstGeom prst="rect">
                          <a:avLst/>
                        </a:prstGeom>
                        <a:solidFill>
                          <a:srgbClr val="00FFFF"/>
                        </a:solidFill>
                        <a:ln w="38100">
                          <a:noFill/>
                          <a:miter/>
                        </a:ln>
                      </p:spPr>
                    </p:pic>
                  </p:oleObj>
                </mc:Fallback>
              </mc:AlternateContent>
            </a:graphicData>
          </a:graphic>
        </p:graphicFrame>
      </p:grpSp>
      <p:graphicFrame>
        <p:nvGraphicFramePr>
          <p:cNvPr id="32778" name="Object 10"/>
          <p:cNvGraphicFramePr/>
          <p:nvPr/>
        </p:nvGraphicFramePr>
        <p:xfrm>
          <a:off x="1617663" y="2293938"/>
          <a:ext cx="1905000" cy="536575"/>
        </p:xfrm>
        <a:graphic>
          <a:graphicData uri="http://schemas.openxmlformats.org/presentationml/2006/ole">
            <mc:AlternateContent xmlns:mc="http://schemas.openxmlformats.org/markup-compatibility/2006">
              <mc:Choice xmlns:v="urn:schemas-microsoft-com:vml" Requires="v">
                <p:oleObj spid="_x0000_s3095" name="" r:id="rId11" imgW="760730" imgH="215900" progId="Equation.3">
                  <p:embed/>
                </p:oleObj>
              </mc:Choice>
              <mc:Fallback>
                <p:oleObj name="" r:id="rId11" imgW="760730" imgH="215900" progId="Equation.3">
                  <p:embed/>
                  <p:pic>
                    <p:nvPicPr>
                      <p:cNvPr id="0" name="图片 3094"/>
                      <p:cNvPicPr/>
                      <p:nvPr/>
                    </p:nvPicPr>
                    <p:blipFill>
                      <a:blip r:embed="rId12"/>
                      <a:stretch>
                        <a:fillRect/>
                      </a:stretch>
                    </p:blipFill>
                    <p:spPr>
                      <a:xfrm>
                        <a:off x="1617663" y="2293938"/>
                        <a:ext cx="1905000" cy="536575"/>
                      </a:xfrm>
                      <a:prstGeom prst="rect">
                        <a:avLst/>
                      </a:prstGeom>
                      <a:solidFill>
                        <a:srgbClr val="CCFFFF"/>
                      </a:solidFill>
                      <a:ln w="9525" cap="flat" cmpd="sng">
                        <a:solidFill>
                          <a:srgbClr val="FF0000"/>
                        </a:solidFill>
                        <a:prstDash val="solid"/>
                        <a:miter/>
                        <a:headEnd type="none" w="med" len="med"/>
                        <a:tailEnd type="none" w="med" len="med"/>
                      </a:ln>
                    </p:spPr>
                  </p:pic>
                </p:oleObj>
              </mc:Fallback>
            </mc:AlternateContent>
          </a:graphicData>
        </a:graphic>
      </p:graphicFrame>
      <p:grpSp>
        <p:nvGrpSpPr>
          <p:cNvPr id="3" name="Group 11"/>
          <p:cNvGrpSpPr/>
          <p:nvPr/>
        </p:nvGrpSpPr>
        <p:grpSpPr>
          <a:xfrm>
            <a:off x="5122863" y="2674938"/>
            <a:ext cx="1600200" cy="1219200"/>
            <a:chOff x="3696" y="1584"/>
            <a:chExt cx="1008" cy="768"/>
          </a:xfrm>
        </p:grpSpPr>
        <p:sp>
          <p:nvSpPr>
            <p:cNvPr id="17419" name="Line 12"/>
            <p:cNvSpPr/>
            <p:nvPr/>
          </p:nvSpPr>
          <p:spPr>
            <a:xfrm>
              <a:off x="4704" y="1584"/>
              <a:ext cx="0" cy="336"/>
            </a:xfrm>
            <a:prstGeom prst="line">
              <a:avLst/>
            </a:prstGeom>
            <a:ln w="28575" cap="flat" cmpd="sng">
              <a:solidFill>
                <a:srgbClr val="FF3300"/>
              </a:solidFill>
              <a:prstDash val="dash"/>
              <a:round/>
              <a:headEnd type="none" w="med" len="med"/>
              <a:tailEnd type="none" w="med" len="med"/>
            </a:ln>
          </p:spPr>
        </p:sp>
        <p:sp>
          <p:nvSpPr>
            <p:cNvPr id="17420" name="Line 13"/>
            <p:cNvSpPr/>
            <p:nvPr/>
          </p:nvSpPr>
          <p:spPr>
            <a:xfrm flipH="1">
              <a:off x="3696" y="1920"/>
              <a:ext cx="1008" cy="0"/>
            </a:xfrm>
            <a:prstGeom prst="line">
              <a:avLst/>
            </a:prstGeom>
            <a:ln w="28575" cap="flat" cmpd="sng">
              <a:solidFill>
                <a:srgbClr val="FF3300"/>
              </a:solidFill>
              <a:prstDash val="dash"/>
              <a:round/>
              <a:headEnd type="none" w="med" len="med"/>
              <a:tailEnd type="none" w="med" len="med"/>
            </a:ln>
          </p:spPr>
        </p:sp>
        <p:sp>
          <p:nvSpPr>
            <p:cNvPr id="17421" name="Line 14"/>
            <p:cNvSpPr/>
            <p:nvPr/>
          </p:nvSpPr>
          <p:spPr>
            <a:xfrm>
              <a:off x="3696" y="1920"/>
              <a:ext cx="0" cy="432"/>
            </a:xfrm>
            <a:prstGeom prst="line">
              <a:avLst/>
            </a:prstGeom>
            <a:ln w="28575" cap="flat" cmpd="sng">
              <a:solidFill>
                <a:srgbClr val="FF3300"/>
              </a:solidFill>
              <a:prstDash val="dash"/>
              <a:round/>
              <a:headEnd type="none" w="med" len="med"/>
              <a:tailEnd type="triangle" w="med" len="med"/>
            </a:ln>
          </p:spPr>
        </p:sp>
      </p:grpSp>
      <p:sp>
        <p:nvSpPr>
          <p:cNvPr id="32783" name="Text Box 15"/>
          <p:cNvSpPr txBox="1"/>
          <p:nvPr/>
        </p:nvSpPr>
        <p:spPr>
          <a:xfrm>
            <a:off x="971550" y="4797425"/>
            <a:ext cx="7239000" cy="588963"/>
          </a:xfrm>
          <a:prstGeom prst="rect">
            <a:avLst/>
          </a:prstGeom>
          <a:solidFill>
            <a:srgbClr val="FFFFCC"/>
          </a:solidFill>
          <a:ln w="9525" cap="flat" cmpd="sng">
            <a:solidFill>
              <a:srgbClr val="FF3300"/>
            </a:solidFill>
            <a:prstDash val="solid"/>
            <a:miter/>
            <a:headEnd type="none" w="med" len="med"/>
            <a:tailEnd type="none" w="med" len="med"/>
          </a:ln>
        </p:spPr>
        <p:txBody>
          <a:bodyPr anchor="t">
            <a:spAutoFit/>
          </a:bodyPr>
          <a:p>
            <a:pPr algn="ctr">
              <a:spcBef>
                <a:spcPct val="50000"/>
              </a:spcBef>
            </a:pPr>
            <a:r>
              <a:rPr lang="zh-CN" altLang="en-US" sz="3200" dirty="0">
                <a:solidFill>
                  <a:srgbClr val="003300"/>
                </a:solidFill>
                <a:latin typeface="Times New Roman" panose="02020603050405020304" pitchFamily="18" charset="0"/>
                <a:ea typeface="华文行楷" panose="02010800040101010101" pitchFamily="2" charset="-122"/>
              </a:rPr>
              <a:t>反馈量是仅仅决定于输出量的物理量。</a:t>
            </a:r>
            <a:endParaRPr lang="zh-CN" altLang="en-US" sz="3200" dirty="0">
              <a:solidFill>
                <a:srgbClr val="003300"/>
              </a:solidFill>
              <a:latin typeface="Times New Roman" panose="02020603050405020304" pitchFamily="18" charset="0"/>
              <a:ea typeface="华文行楷" panose="02010800040101010101" pitchFamily="2" charset="-122"/>
            </a:endParaRPr>
          </a:p>
        </p:txBody>
      </p:sp>
      <p:graphicFrame>
        <p:nvGraphicFramePr>
          <p:cNvPr id="32784" name="Object 16"/>
          <p:cNvGraphicFramePr/>
          <p:nvPr/>
        </p:nvGraphicFramePr>
        <p:xfrm>
          <a:off x="1617663" y="2979738"/>
          <a:ext cx="2286000" cy="971550"/>
        </p:xfrm>
        <a:graphic>
          <a:graphicData uri="http://schemas.openxmlformats.org/presentationml/2006/ole">
            <mc:AlternateContent xmlns:mc="http://schemas.openxmlformats.org/markup-compatibility/2006">
              <mc:Choice xmlns:v="urn:schemas-microsoft-com:vml" Requires="v">
                <p:oleObj spid="_x0000_s3102" name="" r:id="rId13" imgW="1015365" imgH="431800" progId="Equation.3">
                  <p:embed/>
                </p:oleObj>
              </mc:Choice>
              <mc:Fallback>
                <p:oleObj name="" r:id="rId13" imgW="1015365" imgH="431800" progId="Equation.3">
                  <p:embed/>
                  <p:pic>
                    <p:nvPicPr>
                      <p:cNvPr id="0" name="图片 3101"/>
                      <p:cNvPicPr/>
                      <p:nvPr/>
                    </p:nvPicPr>
                    <p:blipFill>
                      <a:blip r:embed="rId14"/>
                      <a:stretch>
                        <a:fillRect/>
                      </a:stretch>
                    </p:blipFill>
                    <p:spPr>
                      <a:xfrm>
                        <a:off x="1617663" y="2979738"/>
                        <a:ext cx="2286000" cy="971550"/>
                      </a:xfrm>
                      <a:prstGeom prst="rect">
                        <a:avLst/>
                      </a:prstGeom>
                      <a:solidFill>
                        <a:srgbClr val="CCFFFF"/>
                      </a:solidFill>
                      <a:ln w="9525" cap="flat" cmpd="sng">
                        <a:solidFill>
                          <a:srgbClr val="FF00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277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3277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7"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ppt_h/2"/>
                                          </p:val>
                                        </p:tav>
                                        <p:tav tm="100000">
                                          <p:val>
                                            <p:strVal val="#ppt_y"/>
                                          </p:val>
                                        </p:tav>
                                      </p:tavLst>
                                    </p:anim>
                                    <p:anim calcmode="lin" valueType="num">
                                      <p:cBhvr>
                                        <p:cTn id="22" dur="500" fill="hold"/>
                                        <p:tgtEl>
                                          <p:spTgt spid="3"/>
                                        </p:tgtEl>
                                        <p:attrNameLst>
                                          <p:attrName>ppt_w</p:attrName>
                                        </p:attrNameLst>
                                      </p:cBhvr>
                                      <p:tavLst>
                                        <p:tav tm="0">
                                          <p:val>
                                            <p:strVal val="#ppt_w"/>
                                          </p:val>
                                        </p:tav>
                                        <p:tav tm="100000">
                                          <p:val>
                                            <p:strVal val="#ppt_w"/>
                                          </p:val>
                                        </p:tav>
                                      </p:tavLst>
                                    </p:anim>
                                    <p:anim calcmode="lin" valueType="num">
                                      <p:cBhvr>
                                        <p:cTn id="23"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2778"/>
                                        </p:tgtEl>
                                        <p:attrNameLst>
                                          <p:attrName>style.visibility</p:attrName>
                                        </p:attrNameLst>
                                      </p:cBhvr>
                                      <p:to>
                                        <p:strVal val="visible"/>
                                      </p:to>
                                    </p:set>
                                    <p:animEffect transition="in" filter="wipe(left)">
                                      <p:cBhvr>
                                        <p:cTn id="33" dur="500"/>
                                        <p:tgtEl>
                                          <p:spTgt spid="3277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2783"/>
                                        </p:tgtEl>
                                        <p:attrNameLst>
                                          <p:attrName>style.visibility</p:attrName>
                                        </p:attrNameLst>
                                      </p:cBhvr>
                                      <p:to>
                                        <p:strVal val="visible"/>
                                      </p:to>
                                    </p:set>
                                    <p:animEffect transition="in" filter="wipe(left)">
                                      <p:cBhvr>
                                        <p:cTn id="38" dur="500"/>
                                        <p:tgtEl>
                                          <p:spTgt spid="3278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2784"/>
                                        </p:tgtEl>
                                        <p:attrNameLst>
                                          <p:attrName>style.visibility</p:attrName>
                                        </p:attrNameLst>
                                      </p:cBhvr>
                                      <p:to>
                                        <p:strVal val="visible"/>
                                      </p:to>
                                    </p:set>
                                    <p:animEffect transition="in" filter="wipe(left)">
                                      <p:cBhvr>
                                        <p:cTn id="43" dur="500"/>
                                        <p:tgtEl>
                                          <p:spTgt spid="32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4818" name="Object 2"/>
          <p:cNvGraphicFramePr/>
          <p:nvPr/>
        </p:nvGraphicFramePr>
        <p:xfrm>
          <a:off x="4716463" y="1341438"/>
          <a:ext cx="3200400" cy="2151062"/>
        </p:xfrm>
        <a:graphic>
          <a:graphicData uri="http://schemas.openxmlformats.org/presentationml/2006/ole">
            <mc:AlternateContent xmlns:mc="http://schemas.openxmlformats.org/markup-compatibility/2006">
              <mc:Choice xmlns:v="urn:schemas-microsoft-com:vml" Requires="v">
                <p:oleObj spid="_x0000_s3096" name="" r:id="rId1" imgW="10448925" imgH="7019925" progId="MSPhotoEd.3">
                  <p:embed/>
                </p:oleObj>
              </mc:Choice>
              <mc:Fallback>
                <p:oleObj name="" r:id="rId1" imgW="10448925" imgH="7019925" progId="MSPhotoEd.3">
                  <p:embed/>
                  <p:pic>
                    <p:nvPicPr>
                      <p:cNvPr id="0" name="图片 3095"/>
                      <p:cNvPicPr/>
                      <p:nvPr/>
                    </p:nvPicPr>
                    <p:blipFill>
                      <a:blip r:embed="rId2"/>
                      <a:stretch>
                        <a:fillRect/>
                      </a:stretch>
                    </p:blipFill>
                    <p:spPr>
                      <a:xfrm>
                        <a:off x="4716463" y="1341438"/>
                        <a:ext cx="3200400" cy="2151062"/>
                      </a:xfrm>
                      <a:prstGeom prst="rect">
                        <a:avLst/>
                      </a:prstGeom>
                      <a:noFill/>
                      <a:ln w="38100">
                        <a:noFill/>
                        <a:miter/>
                      </a:ln>
                    </p:spPr>
                  </p:pic>
                </p:oleObj>
              </mc:Fallback>
            </mc:AlternateContent>
          </a:graphicData>
        </a:graphic>
      </p:graphicFrame>
      <p:graphicFrame>
        <p:nvGraphicFramePr>
          <p:cNvPr id="19458" name="Object 3"/>
          <p:cNvGraphicFramePr/>
          <p:nvPr/>
        </p:nvGraphicFramePr>
        <p:xfrm>
          <a:off x="1058863" y="1417638"/>
          <a:ext cx="3429000" cy="2087562"/>
        </p:xfrm>
        <a:graphic>
          <a:graphicData uri="http://schemas.openxmlformats.org/presentationml/2006/ole">
            <mc:AlternateContent xmlns:mc="http://schemas.openxmlformats.org/markup-compatibility/2006">
              <mc:Choice xmlns:v="urn:schemas-microsoft-com:vml" Requires="v">
                <p:oleObj spid="_x0000_s3097" name="" r:id="rId3" imgW="26803350" imgH="6724650" progId="MSPhotoEd.3">
                  <p:embed/>
                </p:oleObj>
              </mc:Choice>
              <mc:Fallback>
                <p:oleObj name="" r:id="rId3" imgW="26803350" imgH="6724650" progId="MSPhotoEd.3">
                  <p:embed/>
                  <p:pic>
                    <p:nvPicPr>
                      <p:cNvPr id="0" name="图片 3096"/>
                      <p:cNvPicPr/>
                      <p:nvPr/>
                    </p:nvPicPr>
                    <p:blipFill>
                      <a:blip r:embed="rId4"/>
                      <a:srcRect l="32500" r="32500" b="15057"/>
                      <a:stretch>
                        <a:fillRect/>
                      </a:stretch>
                    </p:blipFill>
                    <p:spPr>
                      <a:xfrm>
                        <a:off x="1058863" y="1417638"/>
                        <a:ext cx="3429000" cy="2087562"/>
                      </a:xfrm>
                      <a:prstGeom prst="rect">
                        <a:avLst/>
                      </a:prstGeom>
                      <a:noFill/>
                      <a:ln w="38100">
                        <a:noFill/>
                        <a:miter/>
                      </a:ln>
                    </p:spPr>
                  </p:pic>
                </p:oleObj>
              </mc:Fallback>
            </mc:AlternateContent>
          </a:graphicData>
        </a:graphic>
      </p:graphicFrame>
      <p:graphicFrame>
        <p:nvGraphicFramePr>
          <p:cNvPr id="34820" name="Object 4"/>
          <p:cNvGraphicFramePr/>
          <p:nvPr/>
        </p:nvGraphicFramePr>
        <p:xfrm>
          <a:off x="1058863" y="1798638"/>
          <a:ext cx="304800" cy="304800"/>
        </p:xfrm>
        <a:graphic>
          <a:graphicData uri="http://schemas.openxmlformats.org/presentationml/2006/ole">
            <mc:AlternateContent xmlns:mc="http://schemas.openxmlformats.org/markup-compatibility/2006">
              <mc:Choice xmlns:v="urn:schemas-microsoft-com:vml" Requires="v">
                <p:oleObj spid="_x0000_s3104" name="" r:id="rId5" imgW="139700" imgH="139700" progId="Equation.3">
                  <p:embed/>
                </p:oleObj>
              </mc:Choice>
              <mc:Fallback>
                <p:oleObj name="" r:id="rId5" imgW="139700" imgH="139700" progId="Equation.3">
                  <p:embed/>
                  <p:pic>
                    <p:nvPicPr>
                      <p:cNvPr id="0" name="图片 3103"/>
                      <p:cNvPicPr/>
                      <p:nvPr/>
                    </p:nvPicPr>
                    <p:blipFill>
                      <a:blip r:embed="rId6"/>
                      <a:stretch>
                        <a:fillRect/>
                      </a:stretch>
                    </p:blipFill>
                    <p:spPr>
                      <a:xfrm>
                        <a:off x="1058863" y="1798638"/>
                        <a:ext cx="304800" cy="304800"/>
                      </a:xfrm>
                      <a:prstGeom prst="rect">
                        <a:avLst/>
                      </a:prstGeom>
                      <a:solidFill>
                        <a:srgbClr val="66FFFF"/>
                      </a:solidFill>
                      <a:ln w="38100">
                        <a:noFill/>
                        <a:miter/>
                      </a:ln>
                    </p:spPr>
                  </p:pic>
                </p:oleObj>
              </mc:Fallback>
            </mc:AlternateContent>
          </a:graphicData>
        </a:graphic>
      </p:graphicFrame>
      <p:sp>
        <p:nvSpPr>
          <p:cNvPr id="34821" name="Line 5"/>
          <p:cNvSpPr/>
          <p:nvPr/>
        </p:nvSpPr>
        <p:spPr>
          <a:xfrm>
            <a:off x="1439863" y="2484438"/>
            <a:ext cx="488950" cy="0"/>
          </a:xfrm>
          <a:prstGeom prst="line">
            <a:avLst/>
          </a:prstGeom>
          <a:ln w="28575" cap="flat" cmpd="sng">
            <a:solidFill>
              <a:srgbClr val="FF0000"/>
            </a:solidFill>
            <a:prstDash val="solid"/>
            <a:round/>
            <a:headEnd type="none" w="med" len="med"/>
            <a:tailEnd type="stealth" w="med" len="med"/>
          </a:ln>
        </p:spPr>
      </p:sp>
      <p:graphicFrame>
        <p:nvGraphicFramePr>
          <p:cNvPr id="34822" name="Object 6"/>
          <p:cNvGraphicFramePr/>
          <p:nvPr/>
        </p:nvGraphicFramePr>
        <p:xfrm>
          <a:off x="1973263" y="2332038"/>
          <a:ext cx="298450" cy="298450"/>
        </p:xfrm>
        <a:graphic>
          <a:graphicData uri="http://schemas.openxmlformats.org/presentationml/2006/ole">
            <mc:AlternateContent xmlns:mc="http://schemas.openxmlformats.org/markup-compatibility/2006">
              <mc:Choice xmlns:v="urn:schemas-microsoft-com:vml" Requires="v">
                <p:oleObj spid="_x0000_s3105" name="" r:id="rId7" imgW="139700" imgH="139700" progId="Equation.3">
                  <p:embed/>
                </p:oleObj>
              </mc:Choice>
              <mc:Fallback>
                <p:oleObj name="" r:id="rId7" imgW="139700" imgH="139700" progId="Equation.3">
                  <p:embed/>
                  <p:pic>
                    <p:nvPicPr>
                      <p:cNvPr id="0" name="图片 3104"/>
                      <p:cNvPicPr/>
                      <p:nvPr/>
                    </p:nvPicPr>
                    <p:blipFill>
                      <a:blip r:embed="rId6"/>
                      <a:stretch>
                        <a:fillRect/>
                      </a:stretch>
                    </p:blipFill>
                    <p:spPr>
                      <a:xfrm>
                        <a:off x="1973263" y="2332038"/>
                        <a:ext cx="298450" cy="298450"/>
                      </a:xfrm>
                      <a:prstGeom prst="rect">
                        <a:avLst/>
                      </a:prstGeom>
                      <a:solidFill>
                        <a:srgbClr val="66FFFF"/>
                      </a:solidFill>
                      <a:ln w="38100">
                        <a:noFill/>
                        <a:miter/>
                      </a:ln>
                    </p:spPr>
                  </p:pic>
                </p:oleObj>
              </mc:Fallback>
            </mc:AlternateContent>
          </a:graphicData>
        </a:graphic>
      </p:graphicFrame>
      <p:graphicFrame>
        <p:nvGraphicFramePr>
          <p:cNvPr id="34823" name="Object 7"/>
          <p:cNvGraphicFramePr/>
          <p:nvPr/>
        </p:nvGraphicFramePr>
        <p:xfrm>
          <a:off x="4106863" y="2332038"/>
          <a:ext cx="215900" cy="128587"/>
        </p:xfrm>
        <a:graphic>
          <a:graphicData uri="http://schemas.openxmlformats.org/presentationml/2006/ole">
            <mc:AlternateContent xmlns:mc="http://schemas.openxmlformats.org/markup-compatibility/2006">
              <mc:Choice xmlns:v="urn:schemas-microsoft-com:vml" Requires="v">
                <p:oleObj spid="_x0000_s3106" name="" r:id="rId8" imgW="126365" imgH="76200" progId="Equation.3">
                  <p:embed/>
                </p:oleObj>
              </mc:Choice>
              <mc:Fallback>
                <p:oleObj name="" r:id="rId8" imgW="126365" imgH="76200" progId="Equation.3">
                  <p:embed/>
                  <p:pic>
                    <p:nvPicPr>
                      <p:cNvPr id="0" name="图片 3105"/>
                      <p:cNvPicPr/>
                      <p:nvPr/>
                    </p:nvPicPr>
                    <p:blipFill>
                      <a:blip r:embed="rId9"/>
                      <a:stretch>
                        <a:fillRect/>
                      </a:stretch>
                    </p:blipFill>
                    <p:spPr>
                      <a:xfrm>
                        <a:off x="4106863" y="2332038"/>
                        <a:ext cx="215900" cy="128587"/>
                      </a:xfrm>
                      <a:prstGeom prst="rect">
                        <a:avLst/>
                      </a:prstGeom>
                      <a:solidFill>
                        <a:srgbClr val="66FFFF"/>
                      </a:solidFill>
                      <a:ln w="38100">
                        <a:noFill/>
                        <a:miter/>
                      </a:ln>
                    </p:spPr>
                  </p:pic>
                </p:oleObj>
              </mc:Fallback>
            </mc:AlternateContent>
          </a:graphicData>
        </a:graphic>
      </p:graphicFrame>
      <p:sp>
        <p:nvSpPr>
          <p:cNvPr id="34824" name="Line 8"/>
          <p:cNvSpPr/>
          <p:nvPr/>
        </p:nvSpPr>
        <p:spPr>
          <a:xfrm>
            <a:off x="2735263" y="1951038"/>
            <a:ext cx="533400" cy="0"/>
          </a:xfrm>
          <a:prstGeom prst="line">
            <a:avLst/>
          </a:prstGeom>
          <a:ln w="28575" cap="flat" cmpd="sng">
            <a:solidFill>
              <a:srgbClr val="FF0000"/>
            </a:solidFill>
            <a:prstDash val="lgDash"/>
            <a:round/>
            <a:headEnd type="none" w="med" len="med"/>
            <a:tailEnd type="triangle" w="med" len="med"/>
          </a:ln>
        </p:spPr>
      </p:sp>
      <p:graphicFrame>
        <p:nvGraphicFramePr>
          <p:cNvPr id="34825" name="Object 9"/>
          <p:cNvGraphicFramePr/>
          <p:nvPr/>
        </p:nvGraphicFramePr>
        <p:xfrm>
          <a:off x="4716463" y="1874838"/>
          <a:ext cx="298450" cy="298450"/>
        </p:xfrm>
        <a:graphic>
          <a:graphicData uri="http://schemas.openxmlformats.org/presentationml/2006/ole">
            <mc:AlternateContent xmlns:mc="http://schemas.openxmlformats.org/markup-compatibility/2006">
              <mc:Choice xmlns:v="urn:schemas-microsoft-com:vml" Requires="v">
                <p:oleObj spid="_x0000_s3107" name="" r:id="rId10" imgW="139700" imgH="139700" progId="Equation.3">
                  <p:embed/>
                </p:oleObj>
              </mc:Choice>
              <mc:Fallback>
                <p:oleObj name="" r:id="rId10" imgW="139700" imgH="139700" progId="Equation.3">
                  <p:embed/>
                  <p:pic>
                    <p:nvPicPr>
                      <p:cNvPr id="0" name="图片 3106"/>
                      <p:cNvPicPr/>
                      <p:nvPr/>
                    </p:nvPicPr>
                    <p:blipFill>
                      <a:blip r:embed="rId6"/>
                      <a:stretch>
                        <a:fillRect/>
                      </a:stretch>
                    </p:blipFill>
                    <p:spPr>
                      <a:xfrm>
                        <a:off x="4716463" y="1874838"/>
                        <a:ext cx="298450" cy="298450"/>
                      </a:xfrm>
                      <a:prstGeom prst="rect">
                        <a:avLst/>
                      </a:prstGeom>
                      <a:solidFill>
                        <a:srgbClr val="66FFFF"/>
                      </a:solidFill>
                      <a:ln w="38100">
                        <a:noFill/>
                        <a:miter/>
                      </a:ln>
                    </p:spPr>
                  </p:pic>
                </p:oleObj>
              </mc:Fallback>
            </mc:AlternateContent>
          </a:graphicData>
        </a:graphic>
      </p:graphicFrame>
      <p:sp>
        <p:nvSpPr>
          <p:cNvPr id="34826" name="Line 10"/>
          <p:cNvSpPr/>
          <p:nvPr/>
        </p:nvSpPr>
        <p:spPr>
          <a:xfrm>
            <a:off x="5173663" y="2103438"/>
            <a:ext cx="304800" cy="0"/>
          </a:xfrm>
          <a:prstGeom prst="line">
            <a:avLst/>
          </a:prstGeom>
          <a:ln w="28575" cap="flat" cmpd="sng">
            <a:solidFill>
              <a:srgbClr val="FF0000"/>
            </a:solidFill>
            <a:prstDash val="solid"/>
            <a:round/>
            <a:headEnd type="none" w="med" len="med"/>
            <a:tailEnd type="triangle" w="med" len="med"/>
          </a:ln>
        </p:spPr>
      </p:sp>
      <p:graphicFrame>
        <p:nvGraphicFramePr>
          <p:cNvPr id="34827" name="Object 11"/>
          <p:cNvGraphicFramePr/>
          <p:nvPr/>
        </p:nvGraphicFramePr>
        <p:xfrm>
          <a:off x="5707063" y="2332038"/>
          <a:ext cx="298450" cy="298450"/>
        </p:xfrm>
        <a:graphic>
          <a:graphicData uri="http://schemas.openxmlformats.org/presentationml/2006/ole">
            <mc:AlternateContent xmlns:mc="http://schemas.openxmlformats.org/markup-compatibility/2006">
              <mc:Choice xmlns:v="urn:schemas-microsoft-com:vml" Requires="v">
                <p:oleObj spid="_x0000_s3108" name="" r:id="rId11" imgW="139700" imgH="139700" progId="Equation.3">
                  <p:embed/>
                </p:oleObj>
              </mc:Choice>
              <mc:Fallback>
                <p:oleObj name="" r:id="rId11" imgW="139700" imgH="139700" progId="Equation.3">
                  <p:embed/>
                  <p:pic>
                    <p:nvPicPr>
                      <p:cNvPr id="0" name="图片 3107"/>
                      <p:cNvPicPr/>
                      <p:nvPr/>
                    </p:nvPicPr>
                    <p:blipFill>
                      <a:blip r:embed="rId6"/>
                      <a:stretch>
                        <a:fillRect/>
                      </a:stretch>
                    </p:blipFill>
                    <p:spPr>
                      <a:xfrm>
                        <a:off x="5707063" y="2332038"/>
                        <a:ext cx="298450" cy="298450"/>
                      </a:xfrm>
                      <a:prstGeom prst="rect">
                        <a:avLst/>
                      </a:prstGeom>
                      <a:solidFill>
                        <a:srgbClr val="66FFFF"/>
                      </a:solidFill>
                      <a:ln w="38100">
                        <a:noFill/>
                        <a:miter/>
                      </a:ln>
                    </p:spPr>
                  </p:pic>
                </p:oleObj>
              </mc:Fallback>
            </mc:AlternateContent>
          </a:graphicData>
        </a:graphic>
      </p:graphicFrame>
      <p:graphicFrame>
        <p:nvGraphicFramePr>
          <p:cNvPr id="34828" name="Object 12"/>
          <p:cNvGraphicFramePr/>
          <p:nvPr/>
        </p:nvGraphicFramePr>
        <p:xfrm>
          <a:off x="7569200" y="2136775"/>
          <a:ext cx="298450" cy="298450"/>
        </p:xfrm>
        <a:graphic>
          <a:graphicData uri="http://schemas.openxmlformats.org/presentationml/2006/ole">
            <mc:AlternateContent xmlns:mc="http://schemas.openxmlformats.org/markup-compatibility/2006">
              <mc:Choice xmlns:v="urn:schemas-microsoft-com:vml" Requires="v">
                <p:oleObj spid="_x0000_s3109" name="" r:id="rId12" imgW="139700" imgH="139700" progId="Equation.3">
                  <p:embed/>
                </p:oleObj>
              </mc:Choice>
              <mc:Fallback>
                <p:oleObj name="" r:id="rId12" imgW="139700" imgH="139700" progId="Equation.3">
                  <p:embed/>
                  <p:pic>
                    <p:nvPicPr>
                      <p:cNvPr id="0" name="图片 3108"/>
                      <p:cNvPicPr/>
                      <p:nvPr/>
                    </p:nvPicPr>
                    <p:blipFill>
                      <a:blip r:embed="rId6"/>
                      <a:stretch>
                        <a:fillRect/>
                      </a:stretch>
                    </p:blipFill>
                    <p:spPr>
                      <a:xfrm>
                        <a:off x="7569200" y="2136775"/>
                        <a:ext cx="298450" cy="298450"/>
                      </a:xfrm>
                      <a:prstGeom prst="rect">
                        <a:avLst/>
                      </a:prstGeom>
                      <a:solidFill>
                        <a:srgbClr val="66FFFF"/>
                      </a:solidFill>
                      <a:ln w="38100">
                        <a:noFill/>
                        <a:miter/>
                      </a:ln>
                    </p:spPr>
                  </p:pic>
                </p:oleObj>
              </mc:Fallback>
            </mc:AlternateContent>
          </a:graphicData>
        </a:graphic>
      </p:graphicFrame>
      <p:sp>
        <p:nvSpPr>
          <p:cNvPr id="34829" name="Line 13"/>
          <p:cNvSpPr/>
          <p:nvPr/>
        </p:nvSpPr>
        <p:spPr>
          <a:xfrm flipH="1">
            <a:off x="6697663" y="1798638"/>
            <a:ext cx="533400" cy="0"/>
          </a:xfrm>
          <a:prstGeom prst="line">
            <a:avLst/>
          </a:prstGeom>
          <a:ln w="28575" cap="flat" cmpd="sng">
            <a:solidFill>
              <a:srgbClr val="FF0000"/>
            </a:solidFill>
            <a:prstDash val="lgDash"/>
            <a:round/>
            <a:headEnd type="none" w="med" len="med"/>
            <a:tailEnd type="triangle" w="med" len="med"/>
          </a:ln>
        </p:spPr>
      </p:sp>
      <p:sp>
        <p:nvSpPr>
          <p:cNvPr id="34830" name="Text Box 14"/>
          <p:cNvSpPr txBox="1"/>
          <p:nvPr/>
        </p:nvSpPr>
        <p:spPr>
          <a:xfrm>
            <a:off x="762000" y="5097463"/>
            <a:ext cx="7848600" cy="1187450"/>
          </a:xfrm>
          <a:prstGeom prst="rect">
            <a:avLst/>
          </a:prstGeom>
          <a:noFill/>
          <a:ln w="9525">
            <a:noFill/>
          </a:ln>
        </p:spPr>
        <p:txBody>
          <a:bodyPr anchor="t">
            <a:spAutoFit/>
          </a:bodyPr>
          <a:p>
            <a:pPr eaLnBrk="0" hangingPunct="0">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在判断集成运放构成的反馈放大电路的反馈极性时，净输入电压指的是集成运放两个输入端的电位差，净输入电流指的是同相输入端或反相输入端的电流。</a:t>
            </a:r>
            <a:endParaRPr lang="zh-CN" altLang="en-US" sz="2400" b="1" dirty="0">
              <a:latin typeface="Times New Roman" panose="02020603050405020304" pitchFamily="18" charset="0"/>
              <a:ea typeface="宋体" panose="02010600030101010101" pitchFamily="2" charset="-122"/>
            </a:endParaRPr>
          </a:p>
        </p:txBody>
      </p:sp>
      <p:graphicFrame>
        <p:nvGraphicFramePr>
          <p:cNvPr id="34831" name="Object 15"/>
          <p:cNvGraphicFramePr/>
          <p:nvPr/>
        </p:nvGraphicFramePr>
        <p:xfrm>
          <a:off x="1516063" y="4008438"/>
          <a:ext cx="1905000" cy="996950"/>
        </p:xfrm>
        <a:graphic>
          <a:graphicData uri="http://schemas.openxmlformats.org/presentationml/2006/ole">
            <mc:AlternateContent xmlns:mc="http://schemas.openxmlformats.org/markup-compatibility/2006">
              <mc:Choice xmlns:v="urn:schemas-microsoft-com:vml" Requires="v">
                <p:oleObj spid="_x0000_s3110" name="" r:id="rId13" imgW="824865" imgH="431800" progId="Equation.3">
                  <p:embed/>
                </p:oleObj>
              </mc:Choice>
              <mc:Fallback>
                <p:oleObj name="" r:id="rId13" imgW="824865" imgH="431800" progId="Equation.3">
                  <p:embed/>
                  <p:pic>
                    <p:nvPicPr>
                      <p:cNvPr id="0" name="图片 3109"/>
                      <p:cNvPicPr/>
                      <p:nvPr/>
                    </p:nvPicPr>
                    <p:blipFill>
                      <a:blip r:embed="rId14"/>
                      <a:stretch>
                        <a:fillRect/>
                      </a:stretch>
                    </p:blipFill>
                    <p:spPr>
                      <a:xfrm>
                        <a:off x="1516063" y="4008438"/>
                        <a:ext cx="1905000" cy="996950"/>
                      </a:xfrm>
                      <a:prstGeom prst="rect">
                        <a:avLst/>
                      </a:prstGeom>
                      <a:noFill/>
                      <a:ln w="38100">
                        <a:noFill/>
                        <a:miter/>
                      </a:ln>
                    </p:spPr>
                  </p:pic>
                </p:oleObj>
              </mc:Fallback>
            </mc:AlternateContent>
          </a:graphicData>
        </a:graphic>
      </p:graphicFrame>
      <p:grpSp>
        <p:nvGrpSpPr>
          <p:cNvPr id="2" name="Group 16"/>
          <p:cNvGrpSpPr/>
          <p:nvPr/>
        </p:nvGrpSpPr>
        <p:grpSpPr>
          <a:xfrm>
            <a:off x="2582863" y="3962400"/>
            <a:ext cx="2590800" cy="1066800"/>
            <a:chOff x="1632" y="2467"/>
            <a:chExt cx="1632" cy="672"/>
          </a:xfrm>
        </p:grpSpPr>
        <p:sp>
          <p:nvSpPr>
            <p:cNvPr id="19472" name="Oval 17"/>
            <p:cNvSpPr/>
            <p:nvPr/>
          </p:nvSpPr>
          <p:spPr>
            <a:xfrm>
              <a:off x="1632" y="2467"/>
              <a:ext cx="576" cy="672"/>
            </a:xfrm>
            <a:prstGeom prst="ellipse">
              <a:avLst/>
            </a:prstGeom>
            <a:noFill/>
            <a:ln w="28575" cap="flat" cmpd="sng">
              <a:solidFill>
                <a:srgbClr val="FF00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19473" name="AutoShape 18"/>
            <p:cNvSpPr/>
            <p:nvPr/>
          </p:nvSpPr>
          <p:spPr>
            <a:xfrm>
              <a:off x="2514" y="2644"/>
              <a:ext cx="750" cy="303"/>
            </a:xfrm>
            <a:prstGeom prst="borderCallout1">
              <a:avLst>
                <a:gd name="adj1" fmla="val 23764"/>
                <a:gd name="adj2" fmla="val -6398"/>
                <a:gd name="adj3" fmla="val 78218"/>
                <a:gd name="adj4" fmla="val -38000"/>
              </a:avLst>
            </a:prstGeom>
            <a:solidFill>
              <a:srgbClr val="CC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反馈量</a:t>
              </a:r>
              <a:endParaRPr lang="zh-CN" altLang="en-US" sz="2400" b="1" dirty="0">
                <a:latin typeface="Times New Roman" panose="02020603050405020304" pitchFamily="18" charset="0"/>
                <a:ea typeface="宋体" panose="02010600030101010101" pitchFamily="2" charset="-122"/>
              </a:endParaRPr>
            </a:p>
          </p:txBody>
        </p:sp>
      </p:grpSp>
      <p:sp>
        <p:nvSpPr>
          <p:cNvPr id="34835" name="AutoShape 19"/>
          <p:cNvSpPr/>
          <p:nvPr/>
        </p:nvSpPr>
        <p:spPr>
          <a:xfrm>
            <a:off x="4030663" y="2865438"/>
            <a:ext cx="1447800" cy="457200"/>
          </a:xfrm>
          <a:prstGeom prst="borderCallout1">
            <a:avLst>
              <a:gd name="adj1" fmla="val 25000"/>
              <a:gd name="adj2" fmla="val -5264"/>
              <a:gd name="adj3" fmla="val -177083"/>
              <a:gd name="adj4" fmla="val -48574"/>
            </a:avLst>
          </a:prstGeom>
          <a:solidFill>
            <a:srgbClr val="CC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反馈电流</a:t>
            </a:r>
            <a:endParaRPr lang="zh-CN" altLang="en-US" sz="2400" b="1" dirty="0">
              <a:latin typeface="Times New Roman" panose="02020603050405020304" pitchFamily="18" charset="0"/>
              <a:ea typeface="宋体" panose="02010600030101010101" pitchFamily="2" charset="-122"/>
            </a:endParaRPr>
          </a:p>
        </p:txBody>
      </p:sp>
      <p:sp>
        <p:nvSpPr>
          <p:cNvPr id="19475" name="Rectangle 20"/>
          <p:cNvSpPr>
            <a:spLocks noGrp="1"/>
          </p:cNvSpPr>
          <p:nvPr>
            <p:ph type="title"/>
          </p:nvPr>
        </p:nvSpPr>
        <p:spPr>
          <a:xfrm>
            <a:off x="323850" y="836613"/>
            <a:ext cx="4495800" cy="457200"/>
          </a:xfrm>
        </p:spPr>
        <p:txBody>
          <a:bodyPr wrap="square" lIns="91440" tIns="45720" rIns="91440" bIns="45720" anchor="ctr"/>
          <a:p>
            <a:pPr algn="l" eaLnBrk="1" hangingPunct="1"/>
            <a:r>
              <a:rPr lang="zh-CN" altLang="en-US" sz="3200" dirty="0">
                <a:ea typeface="华文行楷" panose="02010800040101010101" pitchFamily="2" charset="-122"/>
              </a:rPr>
              <a:t>反馈量仅决定于输出量</a:t>
            </a:r>
            <a:endParaRPr lang="zh-CN" altLang="en-US" sz="3200" dirty="0">
              <a:ea typeface="华文行楷" panose="02010800040101010101" pitchFamily="2" charset="-122"/>
            </a:endParaRPr>
          </a:p>
        </p:txBody>
      </p:sp>
      <p:sp>
        <p:nvSpPr>
          <p:cNvPr id="34837" name="Line 21"/>
          <p:cNvSpPr/>
          <p:nvPr/>
        </p:nvSpPr>
        <p:spPr>
          <a:xfrm>
            <a:off x="2049463" y="2103438"/>
            <a:ext cx="228600" cy="0"/>
          </a:xfrm>
          <a:prstGeom prst="line">
            <a:avLst/>
          </a:prstGeom>
          <a:ln w="28575" cap="flat" cmpd="sng">
            <a:solidFill>
              <a:srgbClr val="FF0000"/>
            </a:solidFill>
            <a:prstDash val="solid"/>
            <a:round/>
            <a:headEnd type="none" w="med" len="med"/>
            <a:tailEnd type="triangle" w="med" len="med"/>
          </a:ln>
        </p:spPr>
      </p:sp>
      <p:sp>
        <p:nvSpPr>
          <p:cNvPr id="34838" name="Line 22"/>
          <p:cNvSpPr/>
          <p:nvPr/>
        </p:nvSpPr>
        <p:spPr>
          <a:xfrm>
            <a:off x="5935663" y="2103438"/>
            <a:ext cx="228600" cy="0"/>
          </a:xfrm>
          <a:prstGeom prst="line">
            <a:avLst/>
          </a:prstGeom>
          <a:ln w="28575" cap="flat" cmpd="sng">
            <a:solidFill>
              <a:srgbClr val="FF0000"/>
            </a:solidFill>
            <a:prstDash val="solid"/>
            <a:round/>
            <a:headEnd type="none" w="med" len="med"/>
            <a:tailEnd type="triangle" w="med" len="med"/>
          </a:ln>
        </p:spPr>
      </p:sp>
      <p:sp>
        <p:nvSpPr>
          <p:cNvPr id="34839" name="Text Box 23"/>
          <p:cNvSpPr txBox="1"/>
          <p:nvPr/>
        </p:nvSpPr>
        <p:spPr>
          <a:xfrm>
            <a:off x="677863" y="3475038"/>
            <a:ext cx="4648200" cy="466725"/>
          </a:xfrm>
          <a:prstGeom prst="rect">
            <a:avLst/>
          </a:prstGeom>
          <a:solidFill>
            <a:srgbClr val="CCFFFF"/>
          </a:solidFill>
          <a:ln w="9525" cap="flat" cmpd="sng">
            <a:solidFill>
              <a:srgbClr val="FF0000"/>
            </a:solidFill>
            <a:prstDash val="solid"/>
            <a:miter/>
            <a:headEnd type="none" w="med" len="med"/>
            <a:tailEnd type="none" w="med" len="med"/>
          </a:ln>
        </p:spPr>
        <p:txBody>
          <a:bodyPr anchor="t">
            <a:spAutoFit/>
          </a:bodyPr>
          <a:p>
            <a:r>
              <a:rPr lang="zh-CN" altLang="en-US" sz="2400" b="1" dirty="0">
                <a:latin typeface="Times New Roman" panose="02020603050405020304" pitchFamily="18" charset="0"/>
                <a:ea typeface="宋体" panose="02010600030101010101" pitchFamily="2" charset="-122"/>
              </a:rPr>
              <a:t>净输入电流减小，引入了负反馈</a:t>
            </a:r>
            <a:endParaRPr lang="zh-CN" altLang="en-US" sz="2400" dirty="0">
              <a:latin typeface="Times New Roman" panose="02020603050405020304" pitchFamily="18" charset="0"/>
              <a:ea typeface="宋体" panose="02010600030101010101" pitchFamily="2" charset="-122"/>
            </a:endParaRPr>
          </a:p>
        </p:txBody>
      </p:sp>
      <p:sp>
        <p:nvSpPr>
          <p:cNvPr id="34840" name="Text Box 24"/>
          <p:cNvSpPr txBox="1"/>
          <p:nvPr/>
        </p:nvSpPr>
        <p:spPr>
          <a:xfrm>
            <a:off x="6011863" y="3094038"/>
            <a:ext cx="1905000" cy="1196975"/>
          </a:xfrm>
          <a:prstGeom prst="rect">
            <a:avLst/>
          </a:prstGeom>
          <a:solidFill>
            <a:srgbClr val="CCFFFF"/>
          </a:solidFill>
          <a:ln w="9525" cap="flat" cmpd="sng">
            <a:solidFill>
              <a:srgbClr val="FF0000"/>
            </a:solidFill>
            <a:prstDash val="solid"/>
            <a:miter/>
            <a:headEnd type="none" w="med" len="med"/>
            <a:tailEnd type="none" w="med" len="med"/>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净输入电流增大，引入了正反馈</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8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48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8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48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48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48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348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839"/>
                                        </p:tgtEl>
                                        <p:attrNameLst>
                                          <p:attrName>style.visibility</p:attrName>
                                        </p:attrNameLst>
                                      </p:cBhvr>
                                      <p:to>
                                        <p:strVal val="visible"/>
                                      </p:to>
                                    </p:set>
                                    <p:animEffect transition="in" filter="wipe(left)">
                                      <p:cBhvr>
                                        <p:cTn id="35" dur="500"/>
                                        <p:tgtEl>
                                          <p:spTgt spid="3483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4831"/>
                                        </p:tgtEl>
                                        <p:attrNameLst>
                                          <p:attrName>style.visibility</p:attrName>
                                        </p:attrNameLst>
                                      </p:cBhvr>
                                      <p:to>
                                        <p:strVal val="visible"/>
                                      </p:to>
                                    </p:set>
                                    <p:animEffect transition="in" filter="wipe(left)">
                                      <p:cBhvr>
                                        <p:cTn id="40" dur="500"/>
                                        <p:tgtEl>
                                          <p:spTgt spid="348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4818"/>
                                        </p:tgtEl>
                                        <p:attrNameLst>
                                          <p:attrName>style.visibility</p:attrName>
                                        </p:attrNameLst>
                                      </p:cBhvr>
                                      <p:to>
                                        <p:strVal val="visible"/>
                                      </p:to>
                                    </p:set>
                                    <p:animEffect transition="in" filter="wipe(left)">
                                      <p:cBhvr>
                                        <p:cTn id="50" dur="500"/>
                                        <p:tgtEl>
                                          <p:spTgt spid="348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348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348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348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348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348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499"/>
                                          </p:stCondLst>
                                        </p:cTn>
                                        <p:tgtEl>
                                          <p:spTgt spid="348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4840"/>
                                        </p:tgtEl>
                                        <p:attrNameLst>
                                          <p:attrName>style.visibility</p:attrName>
                                        </p:attrNameLst>
                                      </p:cBhvr>
                                      <p:to>
                                        <p:strVal val="visible"/>
                                      </p:to>
                                    </p:set>
                                    <p:animEffect transition="in" filter="wipe(left)">
                                      <p:cBhvr>
                                        <p:cTn id="79" dur="500"/>
                                        <p:tgtEl>
                                          <p:spTgt spid="3484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4830">
                                            <p:txEl>
                                              <p:charRg st="0" end="73"/>
                                            </p:txEl>
                                          </p:spTgt>
                                        </p:tgtEl>
                                        <p:attrNameLst>
                                          <p:attrName>style.visibility</p:attrName>
                                        </p:attrNameLst>
                                      </p:cBhvr>
                                      <p:to>
                                        <p:strVal val="visible"/>
                                      </p:to>
                                    </p:set>
                                    <p:animEffect transition="in" filter="wipe(left)">
                                      <p:cBhvr>
                                        <p:cTn id="84" dur="500"/>
                                        <p:tgtEl>
                                          <p:spTgt spid="34830">
                                            <p:txEl>
                                              <p:charRg st="0" end="7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0" grpId="0" build="p"/>
      <p:bldP spid="34835" grpId="0" bldLvl="0" animBg="1"/>
      <p:bldP spid="34839" grpId="0" bldLvl="0" animBg="1"/>
      <p:bldP spid="34840"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6866" name="Object 2"/>
          <p:cNvGraphicFramePr/>
          <p:nvPr/>
        </p:nvGraphicFramePr>
        <p:xfrm>
          <a:off x="990600" y="2743200"/>
          <a:ext cx="3124200" cy="1985963"/>
        </p:xfrm>
        <a:graphic>
          <a:graphicData uri="http://schemas.openxmlformats.org/presentationml/2006/ole">
            <mc:AlternateContent xmlns:mc="http://schemas.openxmlformats.org/markup-compatibility/2006">
              <mc:Choice xmlns:v="urn:schemas-microsoft-com:vml" Requires="v">
                <p:oleObj spid="_x0000_s3103" name="" r:id="rId1" imgW="8982075" imgH="5705475" progId="MSPhotoEd.3">
                  <p:embed/>
                </p:oleObj>
              </mc:Choice>
              <mc:Fallback>
                <p:oleObj name="" r:id="rId1" imgW="8982075" imgH="5705475" progId="MSPhotoEd.3">
                  <p:embed/>
                  <p:pic>
                    <p:nvPicPr>
                      <p:cNvPr id="0" name="图片 3102"/>
                      <p:cNvPicPr/>
                      <p:nvPr/>
                    </p:nvPicPr>
                    <p:blipFill>
                      <a:blip r:embed="rId2"/>
                      <a:stretch>
                        <a:fillRect/>
                      </a:stretch>
                    </p:blipFill>
                    <p:spPr>
                      <a:xfrm>
                        <a:off x="990600" y="2743200"/>
                        <a:ext cx="3124200" cy="1985963"/>
                      </a:xfrm>
                      <a:prstGeom prst="rect">
                        <a:avLst/>
                      </a:prstGeom>
                      <a:noFill/>
                      <a:ln w="38100">
                        <a:noFill/>
                        <a:miter/>
                      </a:ln>
                    </p:spPr>
                  </p:pic>
                </p:oleObj>
              </mc:Fallback>
            </mc:AlternateContent>
          </a:graphicData>
        </a:graphic>
      </p:graphicFrame>
      <p:sp>
        <p:nvSpPr>
          <p:cNvPr id="21506" name="Text Box 3"/>
          <p:cNvSpPr>
            <a:spLocks noGrp="1"/>
          </p:cNvSpPr>
          <p:nvPr>
            <p:ph type="title"/>
          </p:nvPr>
        </p:nvSpPr>
        <p:spPr>
          <a:xfrm>
            <a:off x="395288" y="908050"/>
            <a:ext cx="5943600" cy="609600"/>
          </a:xfrm>
        </p:spPr>
        <p:txBody>
          <a:bodyPr wrap="square" lIns="91440" tIns="45720" rIns="91440" bIns="45720" anchor="b"/>
          <a:p>
            <a:pPr algn="l" eaLnBrk="1" hangingPunct="1">
              <a:spcBef>
                <a:spcPct val="50000"/>
              </a:spcBef>
            </a:pPr>
            <a:r>
              <a:rPr lang="en-US" altLang="zh-CN" sz="3200" dirty="0">
                <a:solidFill>
                  <a:schemeClr val="tx1"/>
                </a:solidFill>
                <a:latin typeface="华文行楷" panose="02010800040101010101" pitchFamily="2" charset="-122"/>
                <a:ea typeface="华文行楷" panose="02010800040101010101" pitchFamily="2" charset="-122"/>
              </a:rPr>
              <a:t>4. </a:t>
            </a:r>
            <a:r>
              <a:rPr lang="zh-CN" altLang="en-US" sz="3200" dirty="0">
                <a:solidFill>
                  <a:schemeClr val="tx1"/>
                </a:solidFill>
                <a:latin typeface="华文行楷" panose="02010800040101010101" pitchFamily="2" charset="-122"/>
                <a:ea typeface="华文行楷" panose="02010800040101010101" pitchFamily="2" charset="-122"/>
              </a:rPr>
              <a:t>电压反馈和电流反馈的判断</a:t>
            </a:r>
            <a:endParaRPr lang="zh-CN" altLang="en-US" sz="3200" dirty="0">
              <a:solidFill>
                <a:schemeClr val="tx1"/>
              </a:solidFill>
              <a:latin typeface="华文行楷" panose="02010800040101010101" pitchFamily="2" charset="-122"/>
              <a:ea typeface="华文行楷" panose="02010800040101010101" pitchFamily="2" charset="-122"/>
            </a:endParaRPr>
          </a:p>
        </p:txBody>
      </p:sp>
      <p:grpSp>
        <p:nvGrpSpPr>
          <p:cNvPr id="2" name="Group 4"/>
          <p:cNvGrpSpPr/>
          <p:nvPr/>
        </p:nvGrpSpPr>
        <p:grpSpPr>
          <a:xfrm>
            <a:off x="3803650" y="3921125"/>
            <a:ext cx="311150" cy="727075"/>
            <a:chOff x="2400" y="2230"/>
            <a:chExt cx="192" cy="506"/>
          </a:xfrm>
        </p:grpSpPr>
        <p:sp>
          <p:nvSpPr>
            <p:cNvPr id="21508" name="Line 5"/>
            <p:cNvSpPr/>
            <p:nvPr/>
          </p:nvSpPr>
          <p:spPr>
            <a:xfrm>
              <a:off x="2496" y="2230"/>
              <a:ext cx="0" cy="499"/>
            </a:xfrm>
            <a:prstGeom prst="line">
              <a:avLst/>
            </a:prstGeom>
            <a:ln w="19050" cap="flat" cmpd="sng">
              <a:solidFill>
                <a:srgbClr val="FF0000"/>
              </a:solidFill>
              <a:prstDash val="solid"/>
              <a:round/>
              <a:headEnd type="none" w="med" len="med"/>
              <a:tailEnd type="none" w="med" len="med"/>
            </a:ln>
          </p:spPr>
        </p:sp>
        <p:sp>
          <p:nvSpPr>
            <p:cNvPr id="21509" name="Line 6"/>
            <p:cNvSpPr/>
            <p:nvPr/>
          </p:nvSpPr>
          <p:spPr>
            <a:xfrm>
              <a:off x="2400" y="2736"/>
              <a:ext cx="192" cy="0"/>
            </a:xfrm>
            <a:prstGeom prst="line">
              <a:avLst/>
            </a:prstGeom>
            <a:ln w="38100" cap="flat" cmpd="sng">
              <a:solidFill>
                <a:srgbClr val="FF0000"/>
              </a:solidFill>
              <a:prstDash val="solid"/>
              <a:round/>
              <a:headEnd type="none" w="med" len="med"/>
              <a:tailEnd type="none" w="med" len="med"/>
            </a:ln>
          </p:spPr>
        </p:sp>
      </p:grpSp>
      <p:sp>
        <p:nvSpPr>
          <p:cNvPr id="36871" name="Text Box 7"/>
          <p:cNvSpPr txBox="1"/>
          <p:nvPr/>
        </p:nvSpPr>
        <p:spPr>
          <a:xfrm>
            <a:off x="2667000" y="5181600"/>
            <a:ext cx="3352800" cy="466725"/>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p>
            <a:pPr eaLnBrk="0" hangingPunct="0">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电路引入了电压负反馈</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36872" name="Text Box 8"/>
          <p:cNvSpPr txBox="1"/>
          <p:nvPr/>
        </p:nvSpPr>
        <p:spPr>
          <a:xfrm>
            <a:off x="838200" y="1676400"/>
            <a:ext cx="7696200" cy="822325"/>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令输出电压为</a:t>
            </a:r>
            <a:r>
              <a:rPr lang="en-US" altLang="zh-CN" sz="2400" b="1" dirty="0">
                <a:latin typeface="Times New Roman" panose="02020603050405020304" pitchFamily="18" charset="0"/>
                <a:ea typeface="宋体" panose="02010600030101010101" pitchFamily="2" charset="-122"/>
              </a:rPr>
              <a:t>0</a:t>
            </a:r>
            <a:r>
              <a:rPr lang="zh-CN" altLang="en-US" sz="2400" b="1" dirty="0">
                <a:latin typeface="Times New Roman" panose="02020603050405020304" pitchFamily="18" charset="0"/>
                <a:ea typeface="宋体" panose="02010600030101010101" pitchFamily="2" charset="-122"/>
              </a:rPr>
              <a:t>，若反馈量随之为</a:t>
            </a:r>
            <a:r>
              <a:rPr lang="en-US" altLang="zh-CN" sz="2400" b="1" dirty="0">
                <a:latin typeface="Times New Roman" panose="02020603050405020304" pitchFamily="18" charset="0"/>
                <a:ea typeface="宋体" panose="02010600030101010101" pitchFamily="2" charset="-122"/>
              </a:rPr>
              <a:t>0</a:t>
            </a:r>
            <a:r>
              <a:rPr lang="zh-CN" altLang="en-US" sz="2400" b="1" dirty="0">
                <a:latin typeface="Times New Roman" panose="02020603050405020304" pitchFamily="18" charset="0"/>
                <a:ea typeface="宋体" panose="02010600030101010101" pitchFamily="2" charset="-122"/>
              </a:rPr>
              <a:t>，则为电压反馈；若反馈量依然存在，则为电流反馈。</a:t>
            </a:r>
            <a:endParaRPr lang="zh-CN" altLang="en-US" sz="2400" b="1" dirty="0">
              <a:latin typeface="Times New Roman" panose="02020603050405020304" pitchFamily="18" charset="0"/>
              <a:ea typeface="宋体" panose="02010600030101010101" pitchFamily="2" charset="-122"/>
            </a:endParaRPr>
          </a:p>
        </p:txBody>
      </p:sp>
      <p:grpSp>
        <p:nvGrpSpPr>
          <p:cNvPr id="3" name="Group 9"/>
          <p:cNvGrpSpPr/>
          <p:nvPr/>
        </p:nvGrpSpPr>
        <p:grpSpPr>
          <a:xfrm>
            <a:off x="4267200" y="3048000"/>
            <a:ext cx="3733800" cy="1427163"/>
            <a:chOff x="2688" y="1920"/>
            <a:chExt cx="2352" cy="899"/>
          </a:xfrm>
        </p:grpSpPr>
        <p:graphicFrame>
          <p:nvGraphicFramePr>
            <p:cNvPr id="21513" name="Object 10"/>
            <p:cNvGraphicFramePr/>
            <p:nvPr/>
          </p:nvGraphicFramePr>
          <p:xfrm>
            <a:off x="2928" y="1920"/>
            <a:ext cx="2112" cy="899"/>
          </p:xfrm>
          <a:graphic>
            <a:graphicData uri="http://schemas.openxmlformats.org/presentationml/2006/ole">
              <mc:AlternateContent xmlns:mc="http://schemas.openxmlformats.org/markup-compatibility/2006">
                <mc:Choice xmlns:v="urn:schemas-microsoft-com:vml" Requires="v">
                  <p:oleObj spid="_x0000_s3112" name="" r:id="rId3" imgW="9820275" imgH="4181475" progId="MSPhotoEd.3">
                    <p:embed/>
                  </p:oleObj>
                </mc:Choice>
                <mc:Fallback>
                  <p:oleObj name="" r:id="rId3" imgW="9820275" imgH="4181475" progId="MSPhotoEd.3">
                    <p:embed/>
                    <p:pic>
                      <p:nvPicPr>
                        <p:cNvPr id="0" name="图片 3111"/>
                        <p:cNvPicPr/>
                        <p:nvPr/>
                      </p:nvPicPr>
                      <p:blipFill>
                        <a:blip r:embed="rId4"/>
                        <a:stretch>
                          <a:fillRect/>
                        </a:stretch>
                      </p:blipFill>
                      <p:spPr>
                        <a:xfrm>
                          <a:off x="2928" y="1920"/>
                          <a:ext cx="2112" cy="899"/>
                        </a:xfrm>
                        <a:prstGeom prst="rect">
                          <a:avLst/>
                        </a:prstGeom>
                        <a:noFill/>
                        <a:ln w="38100">
                          <a:noFill/>
                          <a:miter/>
                        </a:ln>
                      </p:spPr>
                    </p:pic>
                  </p:oleObj>
                </mc:Fallback>
              </mc:AlternateContent>
            </a:graphicData>
          </a:graphic>
        </p:graphicFrame>
        <p:sp>
          <p:nvSpPr>
            <p:cNvPr id="21514" name="AutoShape 11"/>
            <p:cNvSpPr/>
            <p:nvPr/>
          </p:nvSpPr>
          <p:spPr>
            <a:xfrm>
              <a:off x="2688" y="2352"/>
              <a:ext cx="240" cy="144"/>
            </a:xfrm>
            <a:prstGeom prst="rightArrow">
              <a:avLst>
                <a:gd name="adj1" fmla="val 50000"/>
                <a:gd name="adj2" fmla="val 41658"/>
              </a:avLst>
            </a:prstGeom>
            <a:solidFill>
              <a:srgbClr val="CCFFFF"/>
            </a:solidFill>
            <a:ln w="28575" cap="flat" cmpd="sng">
              <a:solidFill>
                <a:srgbClr val="FF0000"/>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72">
                                            <p:txEl>
                                              <p:charRg st="0" end="45"/>
                                            </p:txEl>
                                          </p:spTgt>
                                        </p:tgtEl>
                                        <p:attrNameLst>
                                          <p:attrName>style.visibility</p:attrName>
                                        </p:attrNameLst>
                                      </p:cBhvr>
                                      <p:to>
                                        <p:strVal val="visible"/>
                                      </p:to>
                                    </p:set>
                                    <p:animEffect transition="in" filter="wipe(left)">
                                      <p:cBhvr>
                                        <p:cTn id="7" dur="500"/>
                                        <p:tgtEl>
                                          <p:spTgt spid="36872">
                                            <p:txEl>
                                              <p:charRg st="0" end="4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866"/>
                                        </p:tgtEl>
                                        <p:attrNameLst>
                                          <p:attrName>style.visibility</p:attrName>
                                        </p:attrNameLst>
                                      </p:cBhvr>
                                      <p:to>
                                        <p:strVal val="visible"/>
                                      </p:to>
                                    </p:set>
                                    <p:animEffect transition="in" filter="wipe(left)">
                                      <p:cBhvr>
                                        <p:cTn id="12" dur="500"/>
                                        <p:tgtEl>
                                          <p:spTgt spid="368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68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bldLvl="0" animBg="1"/>
      <p:bldP spid="3687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ext Box 2"/>
          <p:cNvSpPr>
            <a:spLocks noGrp="1"/>
          </p:cNvSpPr>
          <p:nvPr>
            <p:ph type="title"/>
          </p:nvPr>
        </p:nvSpPr>
        <p:spPr>
          <a:xfrm>
            <a:off x="250825" y="836613"/>
            <a:ext cx="6400800" cy="603250"/>
          </a:xfrm>
        </p:spPr>
        <p:txBody>
          <a:bodyPr wrap="square" lIns="91440" tIns="45720" rIns="91440" bIns="45720" anchor="b"/>
          <a:p>
            <a:pPr algn="l" eaLnBrk="1" hangingPunct="1">
              <a:spcBef>
                <a:spcPct val="50000"/>
              </a:spcBef>
            </a:pPr>
            <a:r>
              <a:rPr lang="en-US" altLang="zh-CN" sz="3200" dirty="0">
                <a:solidFill>
                  <a:schemeClr val="tx1"/>
                </a:solidFill>
                <a:latin typeface="华文行楷" panose="02010800040101010101" pitchFamily="2" charset="-122"/>
                <a:ea typeface="华文行楷" panose="02010800040101010101" pitchFamily="2" charset="-122"/>
              </a:rPr>
              <a:t>4. </a:t>
            </a:r>
            <a:r>
              <a:rPr lang="zh-CN" altLang="en-US" sz="3200" dirty="0">
                <a:solidFill>
                  <a:schemeClr val="tx1"/>
                </a:solidFill>
                <a:latin typeface="华文行楷" panose="02010800040101010101" pitchFamily="2" charset="-122"/>
                <a:ea typeface="华文行楷" panose="02010800040101010101" pitchFamily="2" charset="-122"/>
              </a:rPr>
              <a:t>电压反馈和电流反馈的判断</a:t>
            </a:r>
            <a:endParaRPr lang="zh-CN" altLang="en-US" sz="3200" dirty="0">
              <a:solidFill>
                <a:schemeClr val="tx1"/>
              </a:solidFill>
              <a:latin typeface="华文行楷" panose="02010800040101010101" pitchFamily="2" charset="-122"/>
              <a:ea typeface="华文行楷" panose="02010800040101010101" pitchFamily="2" charset="-122"/>
            </a:endParaRPr>
          </a:p>
        </p:txBody>
      </p:sp>
      <p:graphicFrame>
        <p:nvGraphicFramePr>
          <p:cNvPr id="37891" name="Object 3"/>
          <p:cNvGraphicFramePr/>
          <p:nvPr/>
        </p:nvGraphicFramePr>
        <p:xfrm>
          <a:off x="1547813" y="1484313"/>
          <a:ext cx="4419600" cy="3155950"/>
        </p:xfrm>
        <a:graphic>
          <a:graphicData uri="http://schemas.openxmlformats.org/presentationml/2006/ole">
            <mc:AlternateContent xmlns:mc="http://schemas.openxmlformats.org/markup-compatibility/2006">
              <mc:Choice xmlns:v="urn:schemas-microsoft-com:vml" Requires="v">
                <p:oleObj spid="_x0000_s3111" name="" r:id="rId1" imgW="14525625" imgH="10372725" progId="MSPhotoEd.3">
                  <p:embed/>
                </p:oleObj>
              </mc:Choice>
              <mc:Fallback>
                <p:oleObj name="" r:id="rId1" imgW="14525625" imgH="10372725" progId="MSPhotoEd.3">
                  <p:embed/>
                  <p:pic>
                    <p:nvPicPr>
                      <p:cNvPr id="0" name="图片 3110"/>
                      <p:cNvPicPr/>
                      <p:nvPr/>
                    </p:nvPicPr>
                    <p:blipFill>
                      <a:blip r:embed="rId2"/>
                      <a:stretch>
                        <a:fillRect/>
                      </a:stretch>
                    </p:blipFill>
                    <p:spPr>
                      <a:xfrm>
                        <a:off x="1547813" y="1484313"/>
                        <a:ext cx="4419600" cy="3155950"/>
                      </a:xfrm>
                      <a:prstGeom prst="rect">
                        <a:avLst/>
                      </a:prstGeom>
                      <a:noFill/>
                      <a:ln w="38100">
                        <a:noFill/>
                        <a:miter/>
                      </a:ln>
                    </p:spPr>
                  </p:pic>
                </p:oleObj>
              </mc:Fallback>
            </mc:AlternateContent>
          </a:graphicData>
        </a:graphic>
      </p:graphicFrame>
      <p:sp>
        <p:nvSpPr>
          <p:cNvPr id="37892" name="Line 4"/>
          <p:cNvSpPr/>
          <p:nvPr/>
        </p:nvSpPr>
        <p:spPr>
          <a:xfrm>
            <a:off x="2538413" y="3313113"/>
            <a:ext cx="381000" cy="0"/>
          </a:xfrm>
          <a:prstGeom prst="line">
            <a:avLst/>
          </a:prstGeom>
          <a:ln w="28575" cap="flat" cmpd="sng">
            <a:solidFill>
              <a:srgbClr val="FF0000"/>
            </a:solidFill>
            <a:prstDash val="solid"/>
            <a:miter/>
            <a:headEnd type="none" w="med" len="med"/>
            <a:tailEnd type="triangle" w="med" len="med"/>
          </a:ln>
        </p:spPr>
      </p:sp>
      <p:sp>
        <p:nvSpPr>
          <p:cNvPr id="37893" name="Line 5"/>
          <p:cNvSpPr/>
          <p:nvPr/>
        </p:nvSpPr>
        <p:spPr>
          <a:xfrm>
            <a:off x="3148013" y="2932113"/>
            <a:ext cx="152400" cy="0"/>
          </a:xfrm>
          <a:prstGeom prst="line">
            <a:avLst/>
          </a:prstGeom>
          <a:ln w="28575" cap="flat" cmpd="sng">
            <a:solidFill>
              <a:srgbClr val="FF0000"/>
            </a:solidFill>
            <a:prstDash val="solid"/>
            <a:miter/>
            <a:headEnd type="none" w="med" len="med"/>
            <a:tailEnd type="triangle" w="med" len="med"/>
          </a:ln>
        </p:spPr>
      </p:sp>
      <p:graphicFrame>
        <p:nvGraphicFramePr>
          <p:cNvPr id="37894" name="Object 6"/>
          <p:cNvGraphicFramePr/>
          <p:nvPr/>
        </p:nvGraphicFramePr>
        <p:xfrm>
          <a:off x="2233613" y="2703513"/>
          <a:ext cx="223837" cy="241300"/>
        </p:xfrm>
        <a:graphic>
          <a:graphicData uri="http://schemas.openxmlformats.org/presentationml/2006/ole">
            <mc:AlternateContent xmlns:mc="http://schemas.openxmlformats.org/markup-compatibility/2006">
              <mc:Choice xmlns:v="urn:schemas-microsoft-com:vml" Requires="v">
                <p:oleObj spid="_x0000_s3116" name="" r:id="rId3" imgW="165100" imgH="177800" progId="Equation.3">
                  <p:embed/>
                </p:oleObj>
              </mc:Choice>
              <mc:Fallback>
                <p:oleObj name="" r:id="rId3" imgW="165100" imgH="177800" progId="Equation.3">
                  <p:embed/>
                  <p:pic>
                    <p:nvPicPr>
                      <p:cNvPr id="0" name="图片 3115"/>
                      <p:cNvPicPr/>
                      <p:nvPr/>
                    </p:nvPicPr>
                    <p:blipFill>
                      <a:blip r:embed="rId4"/>
                      <a:stretch>
                        <a:fillRect/>
                      </a:stretch>
                    </p:blipFill>
                    <p:spPr>
                      <a:xfrm>
                        <a:off x="2233613" y="2703513"/>
                        <a:ext cx="223837" cy="241300"/>
                      </a:xfrm>
                      <a:prstGeom prst="rect">
                        <a:avLst/>
                      </a:prstGeom>
                      <a:solidFill>
                        <a:srgbClr val="66FFFF"/>
                      </a:solidFill>
                      <a:ln w="38100">
                        <a:noFill/>
                        <a:miter/>
                      </a:ln>
                    </p:spPr>
                  </p:pic>
                </p:oleObj>
              </mc:Fallback>
            </mc:AlternateContent>
          </a:graphicData>
        </a:graphic>
      </p:graphicFrame>
      <p:graphicFrame>
        <p:nvGraphicFramePr>
          <p:cNvPr id="37895" name="Object 7"/>
          <p:cNvGraphicFramePr/>
          <p:nvPr/>
        </p:nvGraphicFramePr>
        <p:xfrm>
          <a:off x="3757613" y="2474913"/>
          <a:ext cx="173037" cy="103187"/>
        </p:xfrm>
        <a:graphic>
          <a:graphicData uri="http://schemas.openxmlformats.org/presentationml/2006/ole">
            <mc:AlternateContent xmlns:mc="http://schemas.openxmlformats.org/markup-compatibility/2006">
              <mc:Choice xmlns:v="urn:schemas-microsoft-com:vml" Requires="v">
                <p:oleObj spid="_x0000_s3117" name="" r:id="rId5" imgW="126365" imgH="76200" progId="Equation.3">
                  <p:embed/>
                </p:oleObj>
              </mc:Choice>
              <mc:Fallback>
                <p:oleObj name="" r:id="rId5" imgW="126365" imgH="76200" progId="Equation.3">
                  <p:embed/>
                  <p:pic>
                    <p:nvPicPr>
                      <p:cNvPr id="0" name="图片 3116"/>
                      <p:cNvPicPr/>
                      <p:nvPr/>
                    </p:nvPicPr>
                    <p:blipFill>
                      <a:blip r:embed="rId6"/>
                      <a:stretch>
                        <a:fillRect/>
                      </a:stretch>
                    </p:blipFill>
                    <p:spPr>
                      <a:xfrm>
                        <a:off x="3757613" y="2474913"/>
                        <a:ext cx="173037" cy="103187"/>
                      </a:xfrm>
                      <a:prstGeom prst="rect">
                        <a:avLst/>
                      </a:prstGeom>
                      <a:solidFill>
                        <a:srgbClr val="66FFFF"/>
                      </a:solidFill>
                      <a:ln w="38100">
                        <a:noFill/>
                        <a:miter/>
                      </a:ln>
                    </p:spPr>
                  </p:pic>
                </p:oleObj>
              </mc:Fallback>
            </mc:AlternateContent>
          </a:graphicData>
        </a:graphic>
      </p:graphicFrame>
      <p:graphicFrame>
        <p:nvGraphicFramePr>
          <p:cNvPr id="37896" name="Object 8"/>
          <p:cNvGraphicFramePr/>
          <p:nvPr/>
        </p:nvGraphicFramePr>
        <p:xfrm>
          <a:off x="4824413" y="3008313"/>
          <a:ext cx="173037" cy="103187"/>
        </p:xfrm>
        <a:graphic>
          <a:graphicData uri="http://schemas.openxmlformats.org/presentationml/2006/ole">
            <mc:AlternateContent xmlns:mc="http://schemas.openxmlformats.org/markup-compatibility/2006">
              <mc:Choice xmlns:v="urn:schemas-microsoft-com:vml" Requires="v">
                <p:oleObj spid="_x0000_s3118" name="" r:id="rId7" imgW="126365" imgH="76200" progId="Equation.3">
                  <p:embed/>
                </p:oleObj>
              </mc:Choice>
              <mc:Fallback>
                <p:oleObj name="" r:id="rId7" imgW="126365" imgH="76200" progId="Equation.3">
                  <p:embed/>
                  <p:pic>
                    <p:nvPicPr>
                      <p:cNvPr id="0" name="图片 3117"/>
                      <p:cNvPicPr/>
                      <p:nvPr/>
                    </p:nvPicPr>
                    <p:blipFill>
                      <a:blip r:embed="rId6"/>
                      <a:stretch>
                        <a:fillRect/>
                      </a:stretch>
                    </p:blipFill>
                    <p:spPr>
                      <a:xfrm>
                        <a:off x="4824413" y="3008313"/>
                        <a:ext cx="173037" cy="103187"/>
                      </a:xfrm>
                      <a:prstGeom prst="rect">
                        <a:avLst/>
                      </a:prstGeom>
                      <a:solidFill>
                        <a:srgbClr val="66FFFF"/>
                      </a:solidFill>
                      <a:ln w="38100">
                        <a:noFill/>
                        <a:miter/>
                      </a:ln>
                    </p:spPr>
                  </p:pic>
                </p:oleObj>
              </mc:Fallback>
            </mc:AlternateContent>
          </a:graphicData>
        </a:graphic>
      </p:graphicFrame>
      <p:sp>
        <p:nvSpPr>
          <p:cNvPr id="37897" name="Line 9"/>
          <p:cNvSpPr/>
          <p:nvPr/>
        </p:nvSpPr>
        <p:spPr>
          <a:xfrm flipV="1">
            <a:off x="4900613" y="3236913"/>
            <a:ext cx="0" cy="304800"/>
          </a:xfrm>
          <a:prstGeom prst="line">
            <a:avLst/>
          </a:prstGeom>
          <a:ln w="28575" cap="flat" cmpd="sng">
            <a:solidFill>
              <a:srgbClr val="FF0000"/>
            </a:solidFill>
            <a:prstDash val="solid"/>
            <a:miter/>
            <a:headEnd type="none" w="med" len="med"/>
            <a:tailEnd type="triangle" w="med" len="med"/>
          </a:ln>
        </p:spPr>
      </p:sp>
      <p:sp>
        <p:nvSpPr>
          <p:cNvPr id="37898" name="Line 10"/>
          <p:cNvSpPr/>
          <p:nvPr/>
        </p:nvSpPr>
        <p:spPr>
          <a:xfrm>
            <a:off x="3071813" y="3846513"/>
            <a:ext cx="457200" cy="0"/>
          </a:xfrm>
          <a:prstGeom prst="line">
            <a:avLst/>
          </a:prstGeom>
          <a:ln w="28575" cap="flat" cmpd="sng">
            <a:solidFill>
              <a:srgbClr val="FF0000"/>
            </a:solidFill>
            <a:prstDash val="lgDash"/>
            <a:miter/>
            <a:headEnd type="none" w="med" len="med"/>
            <a:tailEnd type="triangle" w="med" len="med"/>
          </a:ln>
        </p:spPr>
      </p:sp>
      <p:sp>
        <p:nvSpPr>
          <p:cNvPr id="37899" name="Line 11"/>
          <p:cNvSpPr/>
          <p:nvPr/>
        </p:nvSpPr>
        <p:spPr>
          <a:xfrm>
            <a:off x="5738813" y="2322513"/>
            <a:ext cx="0" cy="762000"/>
          </a:xfrm>
          <a:prstGeom prst="line">
            <a:avLst/>
          </a:prstGeom>
          <a:ln w="19050" cap="flat" cmpd="sng">
            <a:solidFill>
              <a:srgbClr val="FF0000"/>
            </a:solidFill>
            <a:prstDash val="solid"/>
            <a:miter/>
            <a:headEnd type="none" w="med" len="med"/>
            <a:tailEnd type="none" w="med" len="med"/>
          </a:ln>
        </p:spPr>
      </p:sp>
      <p:sp>
        <p:nvSpPr>
          <p:cNvPr id="37900" name="Text Box 12"/>
          <p:cNvSpPr txBox="1"/>
          <p:nvPr/>
        </p:nvSpPr>
        <p:spPr>
          <a:xfrm>
            <a:off x="2917825" y="4837113"/>
            <a:ext cx="3276600" cy="466725"/>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p>
            <a:pPr eaLnBrk="0" hangingPunct="0">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电路引入了电流负反馈</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37901" name="Line 13"/>
          <p:cNvSpPr/>
          <p:nvPr/>
        </p:nvSpPr>
        <p:spPr>
          <a:xfrm flipV="1">
            <a:off x="4900613" y="3922713"/>
            <a:ext cx="0" cy="304800"/>
          </a:xfrm>
          <a:prstGeom prst="line">
            <a:avLst/>
          </a:prstGeom>
          <a:ln w="28575" cap="flat" cmpd="sng">
            <a:solidFill>
              <a:srgbClr val="FF3300"/>
            </a:solidFill>
            <a:prstDash val="solid"/>
            <a:miter/>
            <a:headEnd type="none" w="med" len="med"/>
            <a:tailEnd type="triangle" w="med" len="med"/>
          </a:ln>
        </p:spPr>
      </p:sp>
      <p:sp>
        <p:nvSpPr>
          <p:cNvPr id="37902" name="AutoShape 14"/>
          <p:cNvSpPr/>
          <p:nvPr/>
        </p:nvSpPr>
        <p:spPr>
          <a:xfrm>
            <a:off x="830263" y="4478338"/>
            <a:ext cx="1617662" cy="466725"/>
          </a:xfrm>
          <a:prstGeom prst="borderCallout1">
            <a:avLst>
              <a:gd name="adj1" fmla="val 24491"/>
              <a:gd name="adj2" fmla="val 104708"/>
              <a:gd name="adj3" fmla="val -131634"/>
              <a:gd name="adj4" fmla="val 151032"/>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反馈电流</a:t>
            </a:r>
            <a:endParaRPr lang="zh-CN" altLang="en-US" sz="2400" b="1" dirty="0">
              <a:latin typeface="Times New Roman" panose="02020603050405020304" pitchFamily="18" charset="0"/>
              <a:ea typeface="宋体" panose="02010600030101010101" pitchFamily="2" charset="-122"/>
            </a:endParaRPr>
          </a:p>
        </p:txBody>
      </p:sp>
      <p:sp>
        <p:nvSpPr>
          <p:cNvPr id="37903" name="Text Box 15"/>
          <p:cNvSpPr txBox="1"/>
          <p:nvPr/>
        </p:nvSpPr>
        <p:spPr>
          <a:xfrm>
            <a:off x="828675" y="5413375"/>
            <a:ext cx="7705725" cy="822325"/>
          </a:xfrm>
          <a:prstGeom prst="rect">
            <a:avLst/>
          </a:prstGeom>
          <a:noFill/>
          <a:ln w="9525">
            <a:noFill/>
          </a:ln>
        </p:spPr>
        <p:txBody>
          <a:bodyPr anchor="t">
            <a:spAutoFit/>
          </a:bodyPr>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solidFill>
                  <a:srgbClr val="A50021"/>
                </a:solidFill>
                <a:latin typeface="Times New Roman" panose="02020603050405020304" pitchFamily="18" charset="0"/>
                <a:ea typeface="宋体" panose="02010600030101010101" pitchFamily="2" charset="-122"/>
              </a:rPr>
              <a:t>引入电压负反馈稳定输出电压，引入电流负反馈稳定输出电流！</a:t>
            </a:r>
            <a:endParaRPr lang="zh-CN" altLang="en-US" sz="2400" b="1" dirty="0">
              <a:solidFill>
                <a:srgbClr val="A50021"/>
              </a:solidFill>
              <a:latin typeface="Times New Roman" panose="02020603050405020304" pitchFamily="18" charset="0"/>
              <a:ea typeface="宋体" panose="02010600030101010101" pitchFamily="2" charset="-122"/>
            </a:endParaRPr>
          </a:p>
        </p:txBody>
      </p:sp>
      <p:sp>
        <p:nvSpPr>
          <p:cNvPr id="37904" name="AutoShape 16"/>
          <p:cNvSpPr/>
          <p:nvPr/>
        </p:nvSpPr>
        <p:spPr>
          <a:xfrm>
            <a:off x="5510213" y="3613150"/>
            <a:ext cx="3168650" cy="576263"/>
          </a:xfrm>
          <a:prstGeom prst="borderCallout2">
            <a:avLst>
              <a:gd name="adj1" fmla="val 19833"/>
              <a:gd name="adj2" fmla="val -2403"/>
              <a:gd name="adj3" fmla="val 19833"/>
              <a:gd name="adj4" fmla="val -10120"/>
              <a:gd name="adj5" fmla="val -29477"/>
              <a:gd name="adj6" fmla="val -17838"/>
            </a:avLst>
          </a:prstGeom>
          <a:solidFill>
            <a:srgbClr val="FFFFCC"/>
          </a:solidFill>
          <a:ln w="19050" cap="flat" cmpd="sng">
            <a:solidFill>
              <a:srgbClr val="FF3300"/>
            </a:solidFill>
            <a:prstDash val="solid"/>
            <a:miter/>
            <a:headEnd type="none" w="med" len="med"/>
            <a:tailEnd type="none" w="med" len="med"/>
          </a:ln>
        </p:spPr>
        <p:txBody>
          <a:bodyPr anchor="t"/>
          <a:p>
            <a:pPr algn="ctr" eaLnBrk="0" hangingPunct="0"/>
            <a:r>
              <a:rPr lang="zh-CN" altLang="en-US" sz="2400" b="1" dirty="0">
                <a:solidFill>
                  <a:srgbClr val="000000"/>
                </a:solidFill>
                <a:latin typeface="Times New Roman" panose="02020603050405020304" pitchFamily="18" charset="0"/>
                <a:ea typeface="宋体" panose="02010600030101010101" pitchFamily="2" charset="-122"/>
              </a:rPr>
              <a:t>仅受基极电流的控制</a:t>
            </a:r>
            <a:endParaRPr lang="zh-CN" altLang="en-US" sz="2400" b="1"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78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3789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378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378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378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3789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3790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3789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3790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3789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3790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3790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7903"/>
                                        </p:tgtEl>
                                        <p:attrNameLst>
                                          <p:attrName>style.visibility</p:attrName>
                                        </p:attrNameLst>
                                      </p:cBhvr>
                                      <p:to>
                                        <p:strVal val="visible"/>
                                      </p:to>
                                    </p:set>
                                    <p:animEffect transition="in" filter="wipe(left)">
                                      <p:cBhvr>
                                        <p:cTn id="60" dur="500"/>
                                        <p:tgtEl>
                                          <p:spTgt spid="37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0" grpId="0" bldLvl="0" animBg="1"/>
      <p:bldP spid="37902" grpId="0" bldLvl="0" animBg="1"/>
      <p:bldP spid="37903" grpId="0"/>
      <p:bldP spid="3790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p:nvPr>
        </p:nvSpPr>
        <p:spPr>
          <a:xfrm>
            <a:off x="323850" y="836613"/>
            <a:ext cx="6054725" cy="793750"/>
          </a:xfrm>
        </p:spPr>
        <p:txBody>
          <a:bodyPr wrap="square" lIns="91440" tIns="45720" rIns="91440" bIns="45720" anchor="ctr"/>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5. </a:t>
            </a:r>
            <a:r>
              <a:rPr lang="zh-CN" altLang="en-US" sz="3200" dirty="0">
                <a:solidFill>
                  <a:schemeClr val="tx1"/>
                </a:solidFill>
                <a:latin typeface="华文行楷" panose="02010800040101010101" pitchFamily="2" charset="-122"/>
                <a:ea typeface="华文行楷" panose="02010800040101010101" pitchFamily="2" charset="-122"/>
              </a:rPr>
              <a:t>串联反馈和并联反馈的判断</a:t>
            </a:r>
            <a:endParaRPr lang="zh-CN" altLang="en-US" sz="3200" dirty="0">
              <a:solidFill>
                <a:schemeClr val="tx1"/>
              </a:solidFill>
              <a:latin typeface="华文行楷" panose="02010800040101010101" pitchFamily="2" charset="-122"/>
              <a:ea typeface="华文行楷" panose="02010800040101010101" pitchFamily="2" charset="-122"/>
            </a:endParaRPr>
          </a:p>
        </p:txBody>
      </p:sp>
      <p:graphicFrame>
        <p:nvGraphicFramePr>
          <p:cNvPr id="23554" name="Object 3"/>
          <p:cNvGraphicFramePr/>
          <p:nvPr/>
        </p:nvGraphicFramePr>
        <p:xfrm>
          <a:off x="754063" y="2708275"/>
          <a:ext cx="3733800" cy="2271713"/>
        </p:xfrm>
        <a:graphic>
          <a:graphicData uri="http://schemas.openxmlformats.org/presentationml/2006/ole">
            <mc:AlternateContent xmlns:mc="http://schemas.openxmlformats.org/markup-compatibility/2006">
              <mc:Choice xmlns:v="urn:schemas-microsoft-com:vml" Requires="v">
                <p:oleObj spid="_x0000_s3113" name="" r:id="rId1" imgW="26803350" imgH="6724650" progId="MSPhotoEd.3">
                  <p:embed/>
                </p:oleObj>
              </mc:Choice>
              <mc:Fallback>
                <p:oleObj name="" r:id="rId1" imgW="26803350" imgH="6724650" progId="MSPhotoEd.3">
                  <p:embed/>
                  <p:pic>
                    <p:nvPicPr>
                      <p:cNvPr id="0" name="图片 3112"/>
                      <p:cNvPicPr/>
                      <p:nvPr/>
                    </p:nvPicPr>
                    <p:blipFill>
                      <a:blip r:embed="rId2"/>
                      <a:srcRect l="32500" r="32500" b="15057"/>
                      <a:stretch>
                        <a:fillRect/>
                      </a:stretch>
                    </p:blipFill>
                    <p:spPr>
                      <a:xfrm>
                        <a:off x="754063" y="2708275"/>
                        <a:ext cx="3733800" cy="2271713"/>
                      </a:xfrm>
                      <a:prstGeom prst="rect">
                        <a:avLst/>
                      </a:prstGeom>
                      <a:noFill/>
                      <a:ln w="38100">
                        <a:noFill/>
                        <a:miter/>
                      </a:ln>
                    </p:spPr>
                  </p:pic>
                </p:oleObj>
              </mc:Fallback>
            </mc:AlternateContent>
          </a:graphicData>
        </a:graphic>
      </p:graphicFrame>
      <p:graphicFrame>
        <p:nvGraphicFramePr>
          <p:cNvPr id="38916" name="Object 4"/>
          <p:cNvGraphicFramePr/>
          <p:nvPr/>
        </p:nvGraphicFramePr>
        <p:xfrm>
          <a:off x="4716463" y="2708275"/>
          <a:ext cx="3200400" cy="2332038"/>
        </p:xfrm>
        <a:graphic>
          <a:graphicData uri="http://schemas.openxmlformats.org/presentationml/2006/ole">
            <mc:AlternateContent xmlns:mc="http://schemas.openxmlformats.org/markup-compatibility/2006">
              <mc:Choice xmlns:v="urn:schemas-microsoft-com:vml" Requires="v">
                <p:oleObj spid="_x0000_s3114" name="" r:id="rId3" imgW="9058275" imgH="6600825" progId="MSPhotoEd.3">
                  <p:embed/>
                </p:oleObj>
              </mc:Choice>
              <mc:Fallback>
                <p:oleObj name="" r:id="rId3" imgW="9058275" imgH="6600825" progId="MSPhotoEd.3">
                  <p:embed/>
                  <p:pic>
                    <p:nvPicPr>
                      <p:cNvPr id="0" name="图片 3113"/>
                      <p:cNvPicPr/>
                      <p:nvPr/>
                    </p:nvPicPr>
                    <p:blipFill>
                      <a:blip r:embed="rId4"/>
                      <a:stretch>
                        <a:fillRect/>
                      </a:stretch>
                    </p:blipFill>
                    <p:spPr>
                      <a:xfrm>
                        <a:off x="4716463" y="2708275"/>
                        <a:ext cx="3200400" cy="2332038"/>
                      </a:xfrm>
                      <a:prstGeom prst="rect">
                        <a:avLst/>
                      </a:prstGeom>
                      <a:noFill/>
                      <a:ln w="38100">
                        <a:noFill/>
                        <a:miter/>
                      </a:ln>
                    </p:spPr>
                  </p:pic>
                </p:oleObj>
              </mc:Fallback>
            </mc:AlternateContent>
          </a:graphicData>
        </a:graphic>
      </p:graphicFrame>
      <p:graphicFrame>
        <p:nvGraphicFramePr>
          <p:cNvPr id="38917" name="Object 5"/>
          <p:cNvGraphicFramePr/>
          <p:nvPr/>
        </p:nvGraphicFramePr>
        <p:xfrm>
          <a:off x="2125663" y="5070475"/>
          <a:ext cx="1295400" cy="457200"/>
        </p:xfrm>
        <a:graphic>
          <a:graphicData uri="http://schemas.openxmlformats.org/presentationml/2006/ole">
            <mc:AlternateContent xmlns:mc="http://schemas.openxmlformats.org/markup-compatibility/2006">
              <mc:Choice xmlns:v="urn:schemas-microsoft-com:vml" Requires="v">
                <p:oleObj spid="_x0000_s3115" name="" r:id="rId5" imgW="647700" imgH="228600" progId="Equation.3">
                  <p:embed/>
                </p:oleObj>
              </mc:Choice>
              <mc:Fallback>
                <p:oleObj name="" r:id="rId5" imgW="647700" imgH="228600" progId="Equation.3">
                  <p:embed/>
                  <p:pic>
                    <p:nvPicPr>
                      <p:cNvPr id="0" name="图片 3114"/>
                      <p:cNvPicPr/>
                      <p:nvPr/>
                    </p:nvPicPr>
                    <p:blipFill>
                      <a:blip r:embed="rId6"/>
                      <a:stretch>
                        <a:fillRect/>
                      </a:stretch>
                    </p:blipFill>
                    <p:spPr>
                      <a:xfrm>
                        <a:off x="2125663" y="5070475"/>
                        <a:ext cx="1295400" cy="457200"/>
                      </a:xfrm>
                      <a:prstGeom prst="rect">
                        <a:avLst/>
                      </a:prstGeom>
                      <a:solidFill>
                        <a:srgbClr val="FFFFCC"/>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38918" name="Object 6"/>
          <p:cNvGraphicFramePr/>
          <p:nvPr/>
        </p:nvGraphicFramePr>
        <p:xfrm>
          <a:off x="5554663" y="5070475"/>
          <a:ext cx="1600200" cy="450850"/>
        </p:xfrm>
        <a:graphic>
          <a:graphicData uri="http://schemas.openxmlformats.org/presentationml/2006/ole">
            <mc:AlternateContent xmlns:mc="http://schemas.openxmlformats.org/markup-compatibility/2006">
              <mc:Choice xmlns:v="urn:schemas-microsoft-com:vml" Requires="v">
                <p:oleObj spid="_x0000_s3121" name="" r:id="rId7" imgW="760730" imgH="215900" progId="Equation.3">
                  <p:embed/>
                </p:oleObj>
              </mc:Choice>
              <mc:Fallback>
                <p:oleObj name="" r:id="rId7" imgW="760730" imgH="215900" progId="Equation.3">
                  <p:embed/>
                  <p:pic>
                    <p:nvPicPr>
                      <p:cNvPr id="0" name="图片 3120"/>
                      <p:cNvPicPr/>
                      <p:nvPr/>
                    </p:nvPicPr>
                    <p:blipFill>
                      <a:blip r:embed="rId8"/>
                      <a:stretch>
                        <a:fillRect/>
                      </a:stretch>
                    </p:blipFill>
                    <p:spPr>
                      <a:xfrm>
                        <a:off x="5554663" y="5070475"/>
                        <a:ext cx="1600200" cy="450850"/>
                      </a:xfrm>
                      <a:prstGeom prst="rect">
                        <a:avLst/>
                      </a:prstGeom>
                      <a:solidFill>
                        <a:srgbClr val="FFFFCC"/>
                      </a:solidFill>
                      <a:ln w="9525" cap="flat" cmpd="sng">
                        <a:solidFill>
                          <a:srgbClr val="FF0000"/>
                        </a:solidFill>
                        <a:prstDash val="solid"/>
                        <a:miter/>
                        <a:headEnd type="none" w="med" len="med"/>
                        <a:tailEnd type="none" w="med" len="med"/>
                      </a:ln>
                    </p:spPr>
                  </p:pic>
                </p:oleObj>
              </mc:Fallback>
            </mc:AlternateContent>
          </a:graphicData>
        </a:graphic>
      </p:graphicFrame>
      <p:sp>
        <p:nvSpPr>
          <p:cNvPr id="23558" name="Text Box 7"/>
          <p:cNvSpPr txBox="1"/>
          <p:nvPr/>
        </p:nvSpPr>
        <p:spPr>
          <a:xfrm>
            <a:off x="677863" y="1641475"/>
            <a:ext cx="7848600" cy="822325"/>
          </a:xfrm>
          <a:prstGeom prst="rect">
            <a:avLst/>
          </a:prstGeom>
          <a:noFill/>
          <a:ln w="9525">
            <a:noFill/>
          </a:ln>
        </p:spPr>
        <p:txBody>
          <a:bodyPr anchor="t">
            <a:spAutoFit/>
          </a:bodyPr>
          <a:p>
            <a:pPr>
              <a:spcBef>
                <a:spcPct val="50000"/>
              </a:spcBef>
            </a:pP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在输入端，输入量、反馈量和净输入量以电压的方式叠加，为串联反馈；以电流的方式叠加，为并联反馈。</a:t>
            </a:r>
            <a:endParaRPr lang="zh-CN" altLang="en-US" sz="2400" b="1" dirty="0">
              <a:latin typeface="Arial" panose="020B0604020202020204" pitchFamily="34" charset="0"/>
              <a:ea typeface="宋体" panose="02010600030101010101" pitchFamily="2" charset="-122"/>
            </a:endParaRPr>
          </a:p>
        </p:txBody>
      </p:sp>
      <p:grpSp>
        <p:nvGrpSpPr>
          <p:cNvPr id="2" name="Group 8"/>
          <p:cNvGrpSpPr/>
          <p:nvPr/>
        </p:nvGrpSpPr>
        <p:grpSpPr>
          <a:xfrm>
            <a:off x="754063" y="3165475"/>
            <a:ext cx="3244850" cy="1077913"/>
            <a:chOff x="480" y="1872"/>
            <a:chExt cx="2044" cy="679"/>
          </a:xfrm>
        </p:grpSpPr>
        <p:sp>
          <p:nvSpPr>
            <p:cNvPr id="23560" name="Line 9"/>
            <p:cNvSpPr/>
            <p:nvPr/>
          </p:nvSpPr>
          <p:spPr>
            <a:xfrm>
              <a:off x="768" y="2304"/>
              <a:ext cx="192" cy="0"/>
            </a:xfrm>
            <a:prstGeom prst="line">
              <a:avLst/>
            </a:prstGeom>
            <a:ln w="28575" cap="flat" cmpd="sng">
              <a:solidFill>
                <a:srgbClr val="FF0000"/>
              </a:solidFill>
              <a:prstDash val="solid"/>
              <a:round/>
              <a:headEnd type="none" w="med" len="med"/>
              <a:tailEnd type="triangle" w="med" len="med"/>
            </a:ln>
          </p:spPr>
        </p:sp>
        <p:sp>
          <p:nvSpPr>
            <p:cNvPr id="23561" name="Line 10"/>
            <p:cNvSpPr/>
            <p:nvPr/>
          </p:nvSpPr>
          <p:spPr>
            <a:xfrm>
              <a:off x="1152" y="2256"/>
              <a:ext cx="144" cy="0"/>
            </a:xfrm>
            <a:prstGeom prst="line">
              <a:avLst/>
            </a:prstGeom>
            <a:ln w="28575" cap="flat" cmpd="sng">
              <a:solidFill>
                <a:srgbClr val="FF0000"/>
              </a:solidFill>
              <a:prstDash val="solid"/>
              <a:round/>
              <a:headEnd type="none" w="med" len="med"/>
              <a:tailEnd type="triangle" w="med" len="med"/>
            </a:ln>
          </p:spPr>
        </p:sp>
        <p:sp>
          <p:nvSpPr>
            <p:cNvPr id="23562" name="Line 11"/>
            <p:cNvSpPr/>
            <p:nvPr/>
          </p:nvSpPr>
          <p:spPr>
            <a:xfrm>
              <a:off x="1680" y="1920"/>
              <a:ext cx="288" cy="0"/>
            </a:xfrm>
            <a:prstGeom prst="line">
              <a:avLst/>
            </a:prstGeom>
            <a:ln w="28575" cap="flat" cmpd="sng">
              <a:solidFill>
                <a:srgbClr val="FF0000"/>
              </a:solidFill>
              <a:prstDash val="lgDash"/>
              <a:round/>
              <a:headEnd type="none" w="med" len="med"/>
              <a:tailEnd type="triangle" w="med" len="med"/>
            </a:ln>
          </p:spPr>
        </p:sp>
        <p:graphicFrame>
          <p:nvGraphicFramePr>
            <p:cNvPr id="23563" name="Object 12"/>
            <p:cNvGraphicFramePr/>
            <p:nvPr/>
          </p:nvGraphicFramePr>
          <p:xfrm>
            <a:off x="480" y="1872"/>
            <a:ext cx="192" cy="192"/>
          </p:xfrm>
          <a:graphic>
            <a:graphicData uri="http://schemas.openxmlformats.org/presentationml/2006/ole">
              <mc:AlternateContent xmlns:mc="http://schemas.openxmlformats.org/markup-compatibility/2006">
                <mc:Choice xmlns:v="urn:schemas-microsoft-com:vml" Requires="v">
                  <p:oleObj spid="_x0000_s3122" name="" r:id="rId9" imgW="139700" imgH="139700" progId="Equation.3">
                    <p:embed/>
                  </p:oleObj>
                </mc:Choice>
                <mc:Fallback>
                  <p:oleObj name="" r:id="rId9" imgW="139700" imgH="139700" progId="Equation.3">
                    <p:embed/>
                    <p:pic>
                      <p:nvPicPr>
                        <p:cNvPr id="0" name="图片 3121"/>
                        <p:cNvPicPr/>
                        <p:nvPr/>
                      </p:nvPicPr>
                      <p:blipFill>
                        <a:blip r:embed="rId10"/>
                        <a:stretch>
                          <a:fillRect/>
                        </a:stretch>
                      </p:blipFill>
                      <p:spPr>
                        <a:xfrm>
                          <a:off x="480" y="1872"/>
                          <a:ext cx="192" cy="192"/>
                        </a:xfrm>
                        <a:prstGeom prst="rect">
                          <a:avLst/>
                        </a:prstGeom>
                        <a:solidFill>
                          <a:srgbClr val="66FFFF"/>
                        </a:solidFill>
                        <a:ln w="38100">
                          <a:noFill/>
                          <a:miter/>
                        </a:ln>
                      </p:spPr>
                    </p:pic>
                  </p:oleObj>
                </mc:Fallback>
              </mc:AlternateContent>
            </a:graphicData>
          </a:graphic>
        </p:graphicFrame>
        <p:graphicFrame>
          <p:nvGraphicFramePr>
            <p:cNvPr id="23564" name="Object 13"/>
            <p:cNvGraphicFramePr/>
            <p:nvPr/>
          </p:nvGraphicFramePr>
          <p:xfrm>
            <a:off x="2352" y="2448"/>
            <a:ext cx="172" cy="103"/>
          </p:xfrm>
          <a:graphic>
            <a:graphicData uri="http://schemas.openxmlformats.org/presentationml/2006/ole">
              <mc:AlternateContent xmlns:mc="http://schemas.openxmlformats.org/markup-compatibility/2006">
                <mc:Choice xmlns:v="urn:schemas-microsoft-com:vml" Requires="v">
                  <p:oleObj spid="_x0000_s3120" name="" r:id="rId11" imgW="126365" imgH="76200" progId="Equation.3">
                    <p:embed/>
                  </p:oleObj>
                </mc:Choice>
                <mc:Fallback>
                  <p:oleObj name="" r:id="rId11" imgW="126365" imgH="76200" progId="Equation.3">
                    <p:embed/>
                    <p:pic>
                      <p:nvPicPr>
                        <p:cNvPr id="0" name="图片 3119"/>
                        <p:cNvPicPr/>
                        <p:nvPr/>
                      </p:nvPicPr>
                      <p:blipFill>
                        <a:blip r:embed="rId12"/>
                        <a:stretch>
                          <a:fillRect/>
                        </a:stretch>
                      </p:blipFill>
                      <p:spPr>
                        <a:xfrm>
                          <a:off x="2352" y="2448"/>
                          <a:ext cx="172" cy="103"/>
                        </a:xfrm>
                        <a:prstGeom prst="rect">
                          <a:avLst/>
                        </a:prstGeom>
                        <a:solidFill>
                          <a:srgbClr val="66FFFF"/>
                        </a:solidFill>
                        <a:ln w="9525" cap="flat" cmpd="sng">
                          <a:solidFill>
                            <a:srgbClr val="66FFFF"/>
                          </a:solidFill>
                          <a:prstDash val="solid"/>
                          <a:miter/>
                          <a:headEnd type="none" w="med" len="med"/>
                          <a:tailEnd type="none" w="med" len="med"/>
                        </a:ln>
                      </p:spPr>
                    </p:pic>
                  </p:oleObj>
                </mc:Fallback>
              </mc:AlternateContent>
            </a:graphicData>
          </a:graphic>
        </p:graphicFrame>
      </p:grpSp>
      <p:sp>
        <p:nvSpPr>
          <p:cNvPr id="38926" name="Text Box 14"/>
          <p:cNvSpPr txBox="1"/>
          <p:nvPr/>
        </p:nvSpPr>
        <p:spPr>
          <a:xfrm>
            <a:off x="1668463" y="5680075"/>
            <a:ext cx="2438400" cy="466725"/>
          </a:xfrm>
          <a:prstGeom prst="rect">
            <a:avLst/>
          </a:prstGeom>
          <a:solidFill>
            <a:srgbClr val="66FFFF"/>
          </a:solidFill>
          <a:ln w="9525" cap="flat" cmpd="sng">
            <a:solidFill>
              <a:srgbClr val="FF0000"/>
            </a:solidFill>
            <a:prstDash val="solid"/>
            <a:miter/>
            <a:headEnd type="none" w="med" len="med"/>
            <a:tailEnd type="none" w="med" len="med"/>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引入了并联反馈</a:t>
            </a:r>
            <a:endParaRPr lang="zh-CN" altLang="en-US" sz="2400" b="1" dirty="0">
              <a:latin typeface="Times New Roman" panose="02020603050405020304" pitchFamily="18" charset="0"/>
              <a:ea typeface="宋体" panose="02010600030101010101" pitchFamily="2" charset="-122"/>
            </a:endParaRPr>
          </a:p>
        </p:txBody>
      </p:sp>
      <p:sp>
        <p:nvSpPr>
          <p:cNvPr id="38927" name="Text Box 15"/>
          <p:cNvSpPr txBox="1"/>
          <p:nvPr/>
        </p:nvSpPr>
        <p:spPr>
          <a:xfrm>
            <a:off x="5173663" y="5680075"/>
            <a:ext cx="2438400" cy="466725"/>
          </a:xfrm>
          <a:prstGeom prst="rect">
            <a:avLst/>
          </a:prstGeom>
          <a:solidFill>
            <a:srgbClr val="66FFFF"/>
          </a:solidFill>
          <a:ln w="9525" cap="flat" cmpd="sng">
            <a:solidFill>
              <a:srgbClr val="FF0000"/>
            </a:solidFill>
            <a:prstDash val="solid"/>
            <a:miter/>
            <a:headEnd type="none" w="med" len="med"/>
            <a:tailEnd type="none" w="med" len="med"/>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引入了串联反馈</a:t>
            </a:r>
            <a:endParaRPr lang="zh-CN" altLang="en-US" sz="2400" b="1" dirty="0">
              <a:latin typeface="Times New Roman" panose="02020603050405020304" pitchFamily="18" charset="0"/>
              <a:ea typeface="宋体" panose="02010600030101010101" pitchFamily="2" charset="-122"/>
            </a:endParaRPr>
          </a:p>
        </p:txBody>
      </p:sp>
      <p:grpSp>
        <p:nvGrpSpPr>
          <p:cNvPr id="3" name="Group 16"/>
          <p:cNvGrpSpPr/>
          <p:nvPr/>
        </p:nvGrpSpPr>
        <p:grpSpPr>
          <a:xfrm>
            <a:off x="4492625" y="2632075"/>
            <a:ext cx="3043238" cy="2346325"/>
            <a:chOff x="2835" y="1536"/>
            <a:chExt cx="1917" cy="1478"/>
          </a:xfrm>
        </p:grpSpPr>
        <p:graphicFrame>
          <p:nvGraphicFramePr>
            <p:cNvPr id="23568" name="Object 17"/>
            <p:cNvGraphicFramePr/>
            <p:nvPr/>
          </p:nvGraphicFramePr>
          <p:xfrm>
            <a:off x="2880" y="1536"/>
            <a:ext cx="192" cy="192"/>
          </p:xfrm>
          <a:graphic>
            <a:graphicData uri="http://schemas.openxmlformats.org/presentationml/2006/ole">
              <mc:AlternateContent xmlns:mc="http://schemas.openxmlformats.org/markup-compatibility/2006">
                <mc:Choice xmlns:v="urn:schemas-microsoft-com:vml" Requires="v">
                  <p:oleObj spid="_x0000_s3126" name="" r:id="rId13" imgW="139700" imgH="139700" progId="Equation.3">
                    <p:embed/>
                  </p:oleObj>
                </mc:Choice>
                <mc:Fallback>
                  <p:oleObj name="" r:id="rId13" imgW="139700" imgH="139700" progId="Equation.3">
                    <p:embed/>
                    <p:pic>
                      <p:nvPicPr>
                        <p:cNvPr id="0" name="图片 3125"/>
                        <p:cNvPicPr/>
                        <p:nvPr/>
                      </p:nvPicPr>
                      <p:blipFill>
                        <a:blip r:embed="rId10"/>
                        <a:stretch>
                          <a:fillRect/>
                        </a:stretch>
                      </p:blipFill>
                      <p:spPr>
                        <a:xfrm>
                          <a:off x="2880" y="1536"/>
                          <a:ext cx="192" cy="192"/>
                        </a:xfrm>
                        <a:prstGeom prst="rect">
                          <a:avLst/>
                        </a:prstGeom>
                        <a:solidFill>
                          <a:srgbClr val="66FFFF"/>
                        </a:solidFill>
                        <a:ln w="38100">
                          <a:noFill/>
                          <a:miter/>
                        </a:ln>
                      </p:spPr>
                    </p:pic>
                  </p:oleObj>
                </mc:Fallback>
              </mc:AlternateContent>
            </a:graphicData>
          </a:graphic>
        </p:graphicFrame>
        <p:graphicFrame>
          <p:nvGraphicFramePr>
            <p:cNvPr id="23569" name="Object 18"/>
            <p:cNvGraphicFramePr/>
            <p:nvPr/>
          </p:nvGraphicFramePr>
          <p:xfrm>
            <a:off x="4560" y="1728"/>
            <a:ext cx="192" cy="192"/>
          </p:xfrm>
          <a:graphic>
            <a:graphicData uri="http://schemas.openxmlformats.org/presentationml/2006/ole">
              <mc:AlternateContent xmlns:mc="http://schemas.openxmlformats.org/markup-compatibility/2006">
                <mc:Choice xmlns:v="urn:schemas-microsoft-com:vml" Requires="v">
                  <p:oleObj spid="_x0000_s3127" name="" r:id="rId14" imgW="139700" imgH="139700" progId="Equation.3">
                    <p:embed/>
                  </p:oleObj>
                </mc:Choice>
                <mc:Fallback>
                  <p:oleObj name="" r:id="rId14" imgW="139700" imgH="139700" progId="Equation.3">
                    <p:embed/>
                    <p:pic>
                      <p:nvPicPr>
                        <p:cNvPr id="0" name="图片 3126"/>
                        <p:cNvPicPr/>
                        <p:nvPr/>
                      </p:nvPicPr>
                      <p:blipFill>
                        <a:blip r:embed="rId10"/>
                        <a:stretch>
                          <a:fillRect/>
                        </a:stretch>
                      </p:blipFill>
                      <p:spPr>
                        <a:xfrm>
                          <a:off x="4560" y="1728"/>
                          <a:ext cx="192" cy="192"/>
                        </a:xfrm>
                        <a:prstGeom prst="rect">
                          <a:avLst/>
                        </a:prstGeom>
                        <a:solidFill>
                          <a:srgbClr val="66FFFF"/>
                        </a:solidFill>
                        <a:ln w="38100">
                          <a:noFill/>
                          <a:miter/>
                        </a:ln>
                      </p:spPr>
                    </p:pic>
                  </p:oleObj>
                </mc:Fallback>
              </mc:AlternateContent>
            </a:graphicData>
          </a:graphic>
        </p:graphicFrame>
        <p:graphicFrame>
          <p:nvGraphicFramePr>
            <p:cNvPr id="23570" name="Object 19"/>
            <p:cNvGraphicFramePr/>
            <p:nvPr/>
          </p:nvGraphicFramePr>
          <p:xfrm>
            <a:off x="3312" y="1536"/>
            <a:ext cx="192" cy="192"/>
          </p:xfrm>
          <a:graphic>
            <a:graphicData uri="http://schemas.openxmlformats.org/presentationml/2006/ole">
              <mc:AlternateContent xmlns:mc="http://schemas.openxmlformats.org/markup-compatibility/2006">
                <mc:Choice xmlns:v="urn:schemas-microsoft-com:vml" Requires="v">
                  <p:oleObj spid="_x0000_s3128" name="" r:id="rId15" imgW="139700" imgH="139700" progId="Equation.3">
                    <p:embed/>
                  </p:oleObj>
                </mc:Choice>
                <mc:Fallback>
                  <p:oleObj name="" r:id="rId15" imgW="139700" imgH="139700" progId="Equation.3">
                    <p:embed/>
                    <p:pic>
                      <p:nvPicPr>
                        <p:cNvPr id="0" name="图片 3127"/>
                        <p:cNvPicPr/>
                        <p:nvPr/>
                      </p:nvPicPr>
                      <p:blipFill>
                        <a:blip r:embed="rId10"/>
                        <a:stretch>
                          <a:fillRect/>
                        </a:stretch>
                      </p:blipFill>
                      <p:spPr>
                        <a:xfrm>
                          <a:off x="3312" y="1536"/>
                          <a:ext cx="192" cy="192"/>
                        </a:xfrm>
                        <a:prstGeom prst="rect">
                          <a:avLst/>
                        </a:prstGeom>
                        <a:solidFill>
                          <a:srgbClr val="66FFFF"/>
                        </a:solidFill>
                        <a:ln w="38100">
                          <a:noFill/>
                          <a:miter/>
                        </a:ln>
                      </p:spPr>
                    </p:pic>
                  </p:oleObj>
                </mc:Fallback>
              </mc:AlternateContent>
            </a:graphicData>
          </a:graphic>
        </p:graphicFrame>
        <p:graphicFrame>
          <p:nvGraphicFramePr>
            <p:cNvPr id="23571" name="Object 20"/>
            <p:cNvGraphicFramePr/>
            <p:nvPr/>
          </p:nvGraphicFramePr>
          <p:xfrm>
            <a:off x="3360" y="2160"/>
            <a:ext cx="172" cy="103"/>
          </p:xfrm>
          <a:graphic>
            <a:graphicData uri="http://schemas.openxmlformats.org/presentationml/2006/ole">
              <mc:AlternateContent xmlns:mc="http://schemas.openxmlformats.org/markup-compatibility/2006">
                <mc:Choice xmlns:v="urn:schemas-microsoft-com:vml" Requires="v">
                  <p:oleObj spid="_x0000_s3123" name="" r:id="rId16" imgW="126365" imgH="76200" progId="Equation.3">
                    <p:embed/>
                  </p:oleObj>
                </mc:Choice>
                <mc:Fallback>
                  <p:oleObj name="" r:id="rId16" imgW="126365" imgH="76200" progId="Equation.3">
                    <p:embed/>
                    <p:pic>
                      <p:nvPicPr>
                        <p:cNvPr id="0" name="图片 3122"/>
                        <p:cNvPicPr/>
                        <p:nvPr/>
                      </p:nvPicPr>
                      <p:blipFill>
                        <a:blip r:embed="rId12"/>
                        <a:stretch>
                          <a:fillRect/>
                        </a:stretch>
                      </p:blipFill>
                      <p:spPr>
                        <a:xfrm>
                          <a:off x="3360" y="2160"/>
                          <a:ext cx="172" cy="103"/>
                        </a:xfrm>
                        <a:prstGeom prst="rect">
                          <a:avLst/>
                        </a:prstGeom>
                        <a:solidFill>
                          <a:srgbClr val="66FFFF"/>
                        </a:solidFill>
                        <a:ln w="9525" cap="flat" cmpd="sng">
                          <a:solidFill>
                            <a:srgbClr val="66FFFF"/>
                          </a:solidFill>
                          <a:prstDash val="solid"/>
                          <a:miter/>
                          <a:headEnd type="none" w="med" len="med"/>
                          <a:tailEnd type="none" w="med" len="med"/>
                        </a:ln>
                      </p:spPr>
                    </p:pic>
                  </p:oleObj>
                </mc:Fallback>
              </mc:AlternateContent>
            </a:graphicData>
          </a:graphic>
        </p:graphicFrame>
        <p:grpSp>
          <p:nvGrpSpPr>
            <p:cNvPr id="23572" name="Group 21"/>
            <p:cNvGrpSpPr/>
            <p:nvPr/>
          </p:nvGrpSpPr>
          <p:grpSpPr>
            <a:xfrm>
              <a:off x="2835" y="2432"/>
              <a:ext cx="432" cy="582"/>
              <a:chOff x="2555" y="2069"/>
              <a:chExt cx="432" cy="582"/>
            </a:xfrm>
          </p:grpSpPr>
          <p:graphicFrame>
            <p:nvGraphicFramePr>
              <p:cNvPr id="23573" name="Object 22"/>
              <p:cNvGraphicFramePr/>
              <p:nvPr/>
            </p:nvGraphicFramePr>
            <p:xfrm>
              <a:off x="2795" y="2069"/>
              <a:ext cx="192" cy="192"/>
            </p:xfrm>
            <a:graphic>
              <a:graphicData uri="http://schemas.openxmlformats.org/presentationml/2006/ole">
                <mc:AlternateContent xmlns:mc="http://schemas.openxmlformats.org/markup-compatibility/2006">
                  <mc:Choice xmlns:v="urn:schemas-microsoft-com:vml" Requires="v">
                    <p:oleObj spid="_x0000_s3124" name="" r:id="rId17" imgW="139700" imgH="139700" progId="Equation.3">
                      <p:embed/>
                    </p:oleObj>
                  </mc:Choice>
                  <mc:Fallback>
                    <p:oleObj name="" r:id="rId17" imgW="139700" imgH="139700" progId="Equation.3">
                      <p:embed/>
                      <p:pic>
                        <p:nvPicPr>
                          <p:cNvPr id="0" name="图片 3123"/>
                          <p:cNvPicPr/>
                          <p:nvPr/>
                        </p:nvPicPr>
                        <p:blipFill>
                          <a:blip r:embed="rId10"/>
                          <a:stretch>
                            <a:fillRect/>
                          </a:stretch>
                        </p:blipFill>
                        <p:spPr>
                          <a:xfrm>
                            <a:off x="2795" y="2069"/>
                            <a:ext cx="192" cy="192"/>
                          </a:xfrm>
                          <a:prstGeom prst="rect">
                            <a:avLst/>
                          </a:prstGeom>
                          <a:solidFill>
                            <a:srgbClr val="66FFFF"/>
                          </a:solidFill>
                          <a:ln w="38100">
                            <a:noFill/>
                            <a:miter/>
                          </a:ln>
                        </p:spPr>
                      </p:pic>
                    </p:oleObj>
                  </mc:Fallback>
                </mc:AlternateContent>
              </a:graphicData>
            </a:graphic>
          </p:graphicFrame>
          <p:graphicFrame>
            <p:nvGraphicFramePr>
              <p:cNvPr id="23574" name="Object 23"/>
              <p:cNvGraphicFramePr/>
              <p:nvPr/>
            </p:nvGraphicFramePr>
            <p:xfrm>
              <a:off x="2795" y="2549"/>
              <a:ext cx="172" cy="102"/>
            </p:xfrm>
            <a:graphic>
              <a:graphicData uri="http://schemas.openxmlformats.org/presentationml/2006/ole">
                <mc:AlternateContent xmlns:mc="http://schemas.openxmlformats.org/markup-compatibility/2006">
                  <mc:Choice xmlns:v="urn:schemas-microsoft-com:vml" Requires="v">
                    <p:oleObj spid="_x0000_s3125" name="" r:id="rId18" imgW="126365" imgH="76200" progId="Equation.3">
                      <p:embed/>
                    </p:oleObj>
                  </mc:Choice>
                  <mc:Fallback>
                    <p:oleObj name="" r:id="rId18" imgW="126365" imgH="76200" progId="Equation.3">
                      <p:embed/>
                      <p:pic>
                        <p:nvPicPr>
                          <p:cNvPr id="0" name="图片 3124"/>
                          <p:cNvPicPr/>
                          <p:nvPr/>
                        </p:nvPicPr>
                        <p:blipFill>
                          <a:blip r:embed="rId12"/>
                          <a:stretch>
                            <a:fillRect/>
                          </a:stretch>
                        </p:blipFill>
                        <p:spPr>
                          <a:xfrm>
                            <a:off x="2795" y="2549"/>
                            <a:ext cx="172" cy="102"/>
                          </a:xfrm>
                          <a:prstGeom prst="rect">
                            <a:avLst/>
                          </a:prstGeom>
                          <a:solidFill>
                            <a:srgbClr val="66FFFF"/>
                          </a:solidFill>
                          <a:ln w="38100">
                            <a:noFill/>
                            <a:miter/>
                          </a:ln>
                        </p:spPr>
                      </p:pic>
                    </p:oleObj>
                  </mc:Fallback>
                </mc:AlternateContent>
              </a:graphicData>
            </a:graphic>
          </p:graphicFrame>
          <p:graphicFrame>
            <p:nvGraphicFramePr>
              <p:cNvPr id="23575" name="Object 24"/>
              <p:cNvGraphicFramePr/>
              <p:nvPr/>
            </p:nvGraphicFramePr>
            <p:xfrm>
              <a:off x="2555" y="2261"/>
              <a:ext cx="197" cy="240"/>
            </p:xfrm>
            <a:graphic>
              <a:graphicData uri="http://schemas.openxmlformats.org/presentationml/2006/ole">
                <mc:AlternateContent xmlns:mc="http://schemas.openxmlformats.org/markup-compatibility/2006">
                  <mc:Choice xmlns:v="urn:schemas-microsoft-com:vml" Requires="v">
                    <p:oleObj spid="_x0000_s3119" name="" r:id="rId19" imgW="177800" imgH="215265" progId="Equation.3">
                      <p:embed/>
                    </p:oleObj>
                  </mc:Choice>
                  <mc:Fallback>
                    <p:oleObj name="" r:id="rId19" imgW="177800" imgH="215265" progId="Equation.3">
                      <p:embed/>
                      <p:pic>
                        <p:nvPicPr>
                          <p:cNvPr id="0" name="图片 3118"/>
                          <p:cNvPicPr/>
                          <p:nvPr/>
                        </p:nvPicPr>
                        <p:blipFill>
                          <a:blip r:embed="rId20"/>
                          <a:stretch>
                            <a:fillRect/>
                          </a:stretch>
                        </p:blipFill>
                        <p:spPr>
                          <a:xfrm>
                            <a:off x="2555" y="2261"/>
                            <a:ext cx="197" cy="240"/>
                          </a:xfrm>
                          <a:prstGeom prst="rect">
                            <a:avLst/>
                          </a:prstGeom>
                          <a:solidFill>
                            <a:srgbClr val="00FFFF"/>
                          </a:solidFill>
                          <a:ln w="38100">
                            <a:noFill/>
                            <a:miter/>
                          </a:ln>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wipe(left)">
                                      <p:cBhvr>
                                        <p:cTn id="12" dur="500"/>
                                        <p:tgtEl>
                                          <p:spTgt spid="389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26"/>
                                        </p:tgtEl>
                                        <p:attrNameLst>
                                          <p:attrName>style.visibility</p:attrName>
                                        </p:attrNameLst>
                                      </p:cBhvr>
                                      <p:to>
                                        <p:strVal val="visible"/>
                                      </p:to>
                                    </p:set>
                                    <p:animEffect transition="in" filter="wipe(left)">
                                      <p:cBhvr>
                                        <p:cTn id="17" dur="500"/>
                                        <p:tgtEl>
                                          <p:spTgt spid="389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16"/>
                                        </p:tgtEl>
                                        <p:attrNameLst>
                                          <p:attrName>style.visibility</p:attrName>
                                        </p:attrNameLst>
                                      </p:cBhvr>
                                      <p:to>
                                        <p:strVal val="visible"/>
                                      </p:to>
                                    </p:set>
                                    <p:animEffect transition="in" filter="wipe(left)">
                                      <p:cBhvr>
                                        <p:cTn id="22" dur="500"/>
                                        <p:tgtEl>
                                          <p:spTgt spid="389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918"/>
                                        </p:tgtEl>
                                        <p:attrNameLst>
                                          <p:attrName>style.visibility</p:attrName>
                                        </p:attrNameLst>
                                      </p:cBhvr>
                                      <p:to>
                                        <p:strVal val="visible"/>
                                      </p:to>
                                    </p:set>
                                    <p:animEffect transition="in" filter="wipe(left)">
                                      <p:cBhvr>
                                        <p:cTn id="32" dur="500"/>
                                        <p:tgtEl>
                                          <p:spTgt spid="389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927"/>
                                        </p:tgtEl>
                                        <p:attrNameLst>
                                          <p:attrName>style.visibility</p:attrName>
                                        </p:attrNameLst>
                                      </p:cBhvr>
                                      <p:to>
                                        <p:strVal val="visible"/>
                                      </p:to>
                                    </p:set>
                                    <p:animEffect transition="in" filter="wipe(left)">
                                      <p:cBhvr>
                                        <p:cTn id="37" dur="500"/>
                                        <p:tgtEl>
                                          <p:spTgt spid="38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6" grpId="0" bldLvl="0" animBg="1"/>
      <p:bldP spid="3892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Rectangle 2"/>
          <p:cNvSpPr>
            <a:spLocks noGrp="1"/>
          </p:cNvSpPr>
          <p:nvPr>
            <p:ph type="title"/>
          </p:nvPr>
        </p:nvSpPr>
        <p:spPr>
          <a:xfrm>
            <a:off x="684213" y="1700213"/>
            <a:ext cx="7772400" cy="792162"/>
          </a:xfrm>
        </p:spPr>
        <p:txBody>
          <a:bodyPr wrap="square" lIns="91440" tIns="45720" rIns="91440" bIns="45720" anchor="ctr"/>
          <a:p>
            <a:pPr eaLnBrk="1" hangingPunct="1"/>
            <a:r>
              <a:rPr lang="zh-CN" altLang="en-US" sz="4000" dirty="0">
                <a:ea typeface="华文行楷" panose="02010800040101010101" pitchFamily="2" charset="-122"/>
              </a:rPr>
              <a:t>本章基本要求</a:t>
            </a:r>
            <a:endParaRPr lang="zh-CN" altLang="en-US" sz="4000" dirty="0">
              <a:ea typeface="华文行楷" panose="02010800040101010101" pitchFamily="2" charset="-122"/>
            </a:endParaRPr>
          </a:p>
        </p:txBody>
      </p:sp>
      <p:sp>
        <p:nvSpPr>
          <p:cNvPr id="19459" name="Rectangle 3"/>
          <p:cNvSpPr>
            <a:spLocks noGrp="1"/>
          </p:cNvSpPr>
          <p:nvPr>
            <p:ph idx="1"/>
          </p:nvPr>
        </p:nvSpPr>
        <p:spPr>
          <a:xfrm>
            <a:off x="827088" y="2636838"/>
            <a:ext cx="7942262" cy="2592387"/>
          </a:xfrm>
        </p:spPr>
        <p:txBody>
          <a:bodyPr wrap="square" lIns="91440" tIns="45720" rIns="91440" bIns="45720" anchor="t"/>
          <a:p>
            <a:pPr eaLnBrk="1" hangingPunct="1">
              <a:lnSpc>
                <a:spcPct val="110000"/>
              </a:lnSpc>
              <a:spcBef>
                <a:spcPct val="0"/>
              </a:spcBef>
            </a:pPr>
            <a:r>
              <a:rPr lang="zh-CN" altLang="en-US" sz="2800" b="1" dirty="0">
                <a:solidFill>
                  <a:srgbClr val="990033"/>
                </a:solidFill>
              </a:rPr>
              <a:t>会判：</a:t>
            </a:r>
            <a:r>
              <a:rPr lang="zh-CN" altLang="en-US" sz="2800" b="1" dirty="0"/>
              <a:t>判断电路中有无反馈及反馈的性质</a:t>
            </a:r>
            <a:endParaRPr lang="zh-CN" altLang="en-US" sz="2800" b="1" dirty="0"/>
          </a:p>
          <a:p>
            <a:pPr eaLnBrk="1" hangingPunct="1">
              <a:lnSpc>
                <a:spcPct val="110000"/>
              </a:lnSpc>
              <a:spcBef>
                <a:spcPct val="0"/>
              </a:spcBef>
            </a:pPr>
            <a:r>
              <a:rPr lang="zh-CN" altLang="en-US" sz="2800" b="1" dirty="0">
                <a:solidFill>
                  <a:srgbClr val="990033"/>
                </a:solidFill>
              </a:rPr>
              <a:t>会算：</a:t>
            </a:r>
            <a:r>
              <a:rPr lang="zh-CN" altLang="en-US" sz="2800" b="1" dirty="0"/>
              <a:t>估算深度负反馈条件下的放大倍数</a:t>
            </a:r>
            <a:endParaRPr lang="zh-CN" altLang="en-US" sz="2800" b="1" dirty="0"/>
          </a:p>
          <a:p>
            <a:pPr eaLnBrk="1" hangingPunct="1">
              <a:lnSpc>
                <a:spcPct val="110000"/>
              </a:lnSpc>
              <a:spcBef>
                <a:spcPct val="0"/>
              </a:spcBef>
            </a:pPr>
            <a:r>
              <a:rPr lang="zh-CN" altLang="en-US" sz="2800" b="1" dirty="0">
                <a:solidFill>
                  <a:srgbClr val="990033"/>
                </a:solidFill>
              </a:rPr>
              <a:t>会引：</a:t>
            </a:r>
            <a:r>
              <a:rPr lang="zh-CN" altLang="en-US" sz="2800" b="1" dirty="0"/>
              <a:t>根据需求引入合适的反馈</a:t>
            </a:r>
            <a:endParaRPr lang="zh-CN" altLang="en-US" sz="2800" b="1" dirty="0"/>
          </a:p>
          <a:p>
            <a:pPr eaLnBrk="1" hangingPunct="1">
              <a:lnSpc>
                <a:spcPct val="110000"/>
              </a:lnSpc>
              <a:spcBef>
                <a:spcPct val="0"/>
              </a:spcBef>
            </a:pPr>
            <a:r>
              <a:rPr lang="zh-CN" altLang="en-US" sz="2800" b="1" dirty="0">
                <a:solidFill>
                  <a:srgbClr val="A50021"/>
                </a:solidFill>
              </a:rPr>
              <a:t>会判振消振：</a:t>
            </a:r>
            <a:r>
              <a:rPr lang="zh-CN" altLang="en-US" sz="2800" b="1" dirty="0"/>
              <a:t>判断电路是否能稳定工作，会消除自激振荡。</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9">
                                            <p:txEl>
                                              <p:charRg st="0" end="19"/>
                                            </p:txEl>
                                          </p:spTgt>
                                        </p:tgtEl>
                                        <p:attrNameLst>
                                          <p:attrName>style.visibility</p:attrName>
                                        </p:attrNameLst>
                                      </p:cBhvr>
                                      <p:to>
                                        <p:strVal val="visible"/>
                                      </p:to>
                                    </p:set>
                                    <p:animEffect transition="in" filter="wipe(left)">
                                      <p:cBhvr>
                                        <p:cTn id="7" dur="500"/>
                                        <p:tgtEl>
                                          <p:spTgt spid="19459">
                                            <p:txEl>
                                              <p:charRg st="0"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9">
                                            <p:txEl>
                                              <p:charRg st="19" end="38"/>
                                            </p:txEl>
                                          </p:spTgt>
                                        </p:tgtEl>
                                        <p:attrNameLst>
                                          <p:attrName>style.visibility</p:attrName>
                                        </p:attrNameLst>
                                      </p:cBhvr>
                                      <p:to>
                                        <p:strVal val="visible"/>
                                      </p:to>
                                    </p:set>
                                    <p:animEffect transition="in" filter="wipe(left)">
                                      <p:cBhvr>
                                        <p:cTn id="12" dur="500"/>
                                        <p:tgtEl>
                                          <p:spTgt spid="19459">
                                            <p:txEl>
                                              <p:charRg st="19" end="3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9">
                                            <p:txEl>
                                              <p:charRg st="38" end="53"/>
                                            </p:txEl>
                                          </p:spTgt>
                                        </p:tgtEl>
                                        <p:attrNameLst>
                                          <p:attrName>style.visibility</p:attrName>
                                        </p:attrNameLst>
                                      </p:cBhvr>
                                      <p:to>
                                        <p:strVal val="visible"/>
                                      </p:to>
                                    </p:set>
                                    <p:animEffect transition="in" filter="wipe(left)">
                                      <p:cBhvr>
                                        <p:cTn id="17" dur="500"/>
                                        <p:tgtEl>
                                          <p:spTgt spid="19459">
                                            <p:txEl>
                                              <p:charRg st="38" end="5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9">
                                            <p:txEl>
                                              <p:charRg st="53" end="80"/>
                                            </p:txEl>
                                          </p:spTgt>
                                        </p:tgtEl>
                                        <p:attrNameLst>
                                          <p:attrName>style.visibility</p:attrName>
                                        </p:attrNameLst>
                                      </p:cBhvr>
                                      <p:to>
                                        <p:strVal val="visible"/>
                                      </p:to>
                                    </p:set>
                                    <p:animEffect transition="in" filter="wipe(left)">
                                      <p:cBhvr>
                                        <p:cTn id="22" dur="500"/>
                                        <p:tgtEl>
                                          <p:spTgt spid="19459">
                                            <p:txEl>
                                              <p:charRg st="53" end="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4577" name="Object 2"/>
          <p:cNvGraphicFramePr/>
          <p:nvPr/>
        </p:nvGraphicFramePr>
        <p:xfrm>
          <a:off x="684213" y="2349500"/>
          <a:ext cx="4876800" cy="2620963"/>
        </p:xfrm>
        <a:graphic>
          <a:graphicData uri="http://schemas.openxmlformats.org/presentationml/2006/ole">
            <mc:AlternateContent xmlns:mc="http://schemas.openxmlformats.org/markup-compatibility/2006">
              <mc:Choice xmlns:v="urn:schemas-microsoft-com:vml" Requires="v">
                <p:oleObj spid="_x0000_s3129" name="" r:id="rId1" imgW="17383125" imgH="9344025" progId="MSPhotoEd.3">
                  <p:embed/>
                </p:oleObj>
              </mc:Choice>
              <mc:Fallback>
                <p:oleObj name="" r:id="rId1" imgW="17383125" imgH="9344025" progId="MSPhotoEd.3">
                  <p:embed/>
                  <p:pic>
                    <p:nvPicPr>
                      <p:cNvPr id="0" name="图片 3128"/>
                      <p:cNvPicPr/>
                      <p:nvPr/>
                    </p:nvPicPr>
                    <p:blipFill>
                      <a:blip r:embed="rId2"/>
                      <a:stretch>
                        <a:fillRect/>
                      </a:stretch>
                    </p:blipFill>
                    <p:spPr>
                      <a:xfrm>
                        <a:off x="684213" y="2349500"/>
                        <a:ext cx="4876800" cy="2620963"/>
                      </a:xfrm>
                      <a:prstGeom prst="rect">
                        <a:avLst/>
                      </a:prstGeom>
                      <a:noFill/>
                      <a:ln w="38100">
                        <a:noFill/>
                        <a:miter/>
                      </a:ln>
                    </p:spPr>
                  </p:pic>
                </p:oleObj>
              </mc:Fallback>
            </mc:AlternateContent>
          </a:graphicData>
        </a:graphic>
      </p:graphicFrame>
      <p:sp>
        <p:nvSpPr>
          <p:cNvPr id="24578" name="Rectangle 3"/>
          <p:cNvSpPr>
            <a:spLocks noGrp="1"/>
          </p:cNvSpPr>
          <p:nvPr>
            <p:ph type="title"/>
          </p:nvPr>
        </p:nvSpPr>
        <p:spPr>
          <a:xfrm>
            <a:off x="250825" y="836613"/>
            <a:ext cx="8077200" cy="1311275"/>
          </a:xfrm>
        </p:spPr>
        <p:txBody>
          <a:bodyPr wrap="square" lIns="91440" tIns="45720" rIns="91440" bIns="45720" anchor="ctr"/>
          <a:p>
            <a:pPr algn="l" eaLnBrk="1" hangingPunct="1">
              <a:lnSpc>
                <a:spcPct val="110000"/>
              </a:lnSpc>
            </a:pPr>
            <a:r>
              <a:rPr lang="zh-CN" altLang="en-US" sz="3200" dirty="0">
                <a:solidFill>
                  <a:schemeClr val="tx1"/>
                </a:solidFill>
                <a:latin typeface="华文行楷" panose="02010800040101010101" pitchFamily="2" charset="-122"/>
                <a:ea typeface="华文行楷" panose="02010800040101010101" pitchFamily="2" charset="-122"/>
              </a:rPr>
              <a:t>分立元件放大电路中反馈的分析</a:t>
            </a:r>
            <a:br>
              <a:rPr lang="zh-CN" altLang="en-US" sz="3200" dirty="0">
                <a:solidFill>
                  <a:schemeClr val="tx1"/>
                </a:solidFill>
                <a:latin typeface="华文行楷" panose="02010800040101010101" pitchFamily="2" charset="-122"/>
                <a:ea typeface="华文行楷" panose="02010800040101010101" pitchFamily="2" charset="-122"/>
              </a:rPr>
            </a:br>
            <a:r>
              <a:rPr lang="zh-CN" altLang="en-US" sz="2800" dirty="0">
                <a:solidFill>
                  <a:schemeClr val="tx1"/>
                </a:solidFill>
                <a:latin typeface="隶书" panose="02010509060101010101" pitchFamily="49" charset="-122"/>
                <a:ea typeface="隶书" panose="02010509060101010101" pitchFamily="49" charset="-122"/>
              </a:rPr>
              <a:t>  </a:t>
            </a:r>
            <a:r>
              <a:rPr lang="zh-CN" altLang="en-US" sz="2400" b="1" dirty="0">
                <a:solidFill>
                  <a:schemeClr val="tx1"/>
                </a:solidFill>
                <a:latin typeface="宋体" panose="02010600030101010101" pitchFamily="2" charset="-122"/>
              </a:rPr>
              <a:t>图示电路有无引入反馈？是直流反馈还是交流反馈？是正反馈还是负反馈？若为交流负反馈，其组态为哪种？</a:t>
            </a:r>
            <a:endParaRPr lang="zh-CN" altLang="en-US" sz="2400" b="1" dirty="0">
              <a:solidFill>
                <a:schemeClr val="tx1"/>
              </a:solidFill>
              <a:latin typeface="宋体" panose="02010600030101010101" pitchFamily="2" charset="-122"/>
            </a:endParaRPr>
          </a:p>
        </p:txBody>
      </p:sp>
      <p:sp>
        <p:nvSpPr>
          <p:cNvPr id="39940" name="Text Box 4"/>
          <p:cNvSpPr txBox="1"/>
          <p:nvPr/>
        </p:nvSpPr>
        <p:spPr>
          <a:xfrm>
            <a:off x="684213" y="5473700"/>
            <a:ext cx="7696200" cy="895350"/>
          </a:xfrm>
          <a:prstGeom prst="rect">
            <a:avLst/>
          </a:prstGeom>
          <a:noFill/>
          <a:ln w="9525">
            <a:noFill/>
          </a:ln>
        </p:spPr>
        <p:txBody>
          <a:bodyPr anchor="t">
            <a:spAutoFit/>
          </a:bodyPr>
          <a:p>
            <a:pPr>
              <a:lnSpc>
                <a:spcPct val="110000"/>
              </a:lnSpc>
            </a:pPr>
            <a:r>
              <a:rPr lang="en-US" altLang="zh-CN" sz="2400" b="1" dirty="0">
                <a:latin typeface="Times New Roman" panose="02020603050405020304" pitchFamily="18" charset="0"/>
                <a:ea typeface="宋体" panose="02010600030101010101" pitchFamily="2" charset="-122"/>
              </a:rPr>
              <a:t>   3.</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若在第三级的射极加旁路电容，且在输出端和输入端跨接一电阻，则反馈的性质有何变化？</a:t>
            </a:r>
            <a:endParaRPr lang="zh-CN" altLang="en-US" sz="2400" b="1" dirty="0">
              <a:latin typeface="宋体" panose="02010600030101010101" pitchFamily="2" charset="-122"/>
              <a:ea typeface="宋体" panose="02010600030101010101" pitchFamily="2" charset="-122"/>
            </a:endParaRPr>
          </a:p>
        </p:txBody>
      </p:sp>
      <p:grpSp>
        <p:nvGrpSpPr>
          <p:cNvPr id="2" name="Group 5"/>
          <p:cNvGrpSpPr/>
          <p:nvPr/>
        </p:nvGrpSpPr>
        <p:grpSpPr>
          <a:xfrm>
            <a:off x="455613" y="3492500"/>
            <a:ext cx="381000" cy="1219200"/>
            <a:chOff x="960" y="2016"/>
            <a:chExt cx="240" cy="768"/>
          </a:xfrm>
        </p:grpSpPr>
        <p:sp>
          <p:nvSpPr>
            <p:cNvPr id="24581" name="Text Box 6"/>
            <p:cNvSpPr txBox="1"/>
            <p:nvPr/>
          </p:nvSpPr>
          <p:spPr>
            <a:xfrm>
              <a:off x="960" y="2016"/>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a:t>
              </a:r>
              <a:endParaRPr lang="en-US" altLang="zh-CN" sz="2400" b="1" dirty="0">
                <a:solidFill>
                  <a:srgbClr val="FF0000"/>
                </a:solidFill>
                <a:latin typeface="Times New Roman" panose="02020603050405020304" pitchFamily="18" charset="0"/>
                <a:ea typeface="宋体" panose="02010600030101010101" pitchFamily="2" charset="-122"/>
              </a:endParaRPr>
            </a:p>
          </p:txBody>
        </p:sp>
        <p:sp>
          <p:nvSpPr>
            <p:cNvPr id="24582" name="Text Box 7"/>
            <p:cNvSpPr txBox="1"/>
            <p:nvPr/>
          </p:nvSpPr>
          <p:spPr>
            <a:xfrm>
              <a:off x="960" y="2496"/>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_</a:t>
              </a:r>
              <a:endParaRPr lang="en-US" altLang="zh-CN" sz="2400" b="1" dirty="0">
                <a:solidFill>
                  <a:srgbClr val="FF0000"/>
                </a:solidFill>
                <a:latin typeface="Times New Roman" panose="02020603050405020304" pitchFamily="18" charset="0"/>
                <a:ea typeface="宋体" panose="02010600030101010101" pitchFamily="2" charset="-122"/>
              </a:endParaRPr>
            </a:p>
          </p:txBody>
        </p:sp>
      </p:grpSp>
      <p:grpSp>
        <p:nvGrpSpPr>
          <p:cNvPr id="3" name="Group 8"/>
          <p:cNvGrpSpPr/>
          <p:nvPr/>
        </p:nvGrpSpPr>
        <p:grpSpPr>
          <a:xfrm>
            <a:off x="2132013" y="2882900"/>
            <a:ext cx="2514600" cy="1371600"/>
            <a:chOff x="1344" y="1632"/>
            <a:chExt cx="1584" cy="864"/>
          </a:xfrm>
        </p:grpSpPr>
        <p:sp>
          <p:nvSpPr>
            <p:cNvPr id="24584" name="Text Box 9"/>
            <p:cNvSpPr txBox="1"/>
            <p:nvPr/>
          </p:nvSpPr>
          <p:spPr>
            <a:xfrm>
              <a:off x="1344" y="1632"/>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_</a:t>
              </a:r>
              <a:endParaRPr lang="en-US" altLang="zh-CN" sz="2400" b="1" dirty="0">
                <a:solidFill>
                  <a:srgbClr val="FF0000"/>
                </a:solidFill>
                <a:latin typeface="Times New Roman" panose="02020603050405020304" pitchFamily="18" charset="0"/>
                <a:ea typeface="宋体" panose="02010600030101010101" pitchFamily="2" charset="-122"/>
              </a:endParaRPr>
            </a:p>
          </p:txBody>
        </p:sp>
        <p:sp>
          <p:nvSpPr>
            <p:cNvPr id="24585" name="Text Box 10"/>
            <p:cNvSpPr txBox="1"/>
            <p:nvPr/>
          </p:nvSpPr>
          <p:spPr>
            <a:xfrm>
              <a:off x="2064" y="2112"/>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a:t>
              </a:r>
              <a:endParaRPr lang="en-US" altLang="zh-CN" sz="2400" b="1" dirty="0">
                <a:solidFill>
                  <a:srgbClr val="FF0000"/>
                </a:solidFill>
                <a:latin typeface="Times New Roman" panose="02020603050405020304" pitchFamily="18" charset="0"/>
                <a:ea typeface="宋体" panose="02010600030101010101" pitchFamily="2" charset="-122"/>
              </a:endParaRPr>
            </a:p>
          </p:txBody>
        </p:sp>
        <p:sp>
          <p:nvSpPr>
            <p:cNvPr id="24586" name="Text Box 11"/>
            <p:cNvSpPr txBox="1"/>
            <p:nvPr/>
          </p:nvSpPr>
          <p:spPr>
            <a:xfrm>
              <a:off x="2688" y="2208"/>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a:t>
              </a:r>
              <a:endParaRPr lang="en-US" altLang="zh-CN" sz="2400" b="1" dirty="0">
                <a:solidFill>
                  <a:srgbClr val="FF0000"/>
                </a:solidFill>
                <a:latin typeface="Times New Roman" panose="02020603050405020304" pitchFamily="18" charset="0"/>
                <a:ea typeface="宋体" panose="02010600030101010101" pitchFamily="2" charset="-122"/>
              </a:endParaRPr>
            </a:p>
          </p:txBody>
        </p:sp>
      </p:grpSp>
      <p:grpSp>
        <p:nvGrpSpPr>
          <p:cNvPr id="4" name="Group 12"/>
          <p:cNvGrpSpPr/>
          <p:nvPr/>
        </p:nvGrpSpPr>
        <p:grpSpPr>
          <a:xfrm>
            <a:off x="2132013" y="4062413"/>
            <a:ext cx="2057400" cy="663575"/>
            <a:chOff x="2016" y="2366"/>
            <a:chExt cx="1296" cy="418"/>
          </a:xfrm>
        </p:grpSpPr>
        <p:sp>
          <p:nvSpPr>
            <p:cNvPr id="24588" name="Line 13"/>
            <p:cNvSpPr/>
            <p:nvPr/>
          </p:nvSpPr>
          <p:spPr>
            <a:xfrm flipH="1">
              <a:off x="2400" y="2366"/>
              <a:ext cx="912" cy="0"/>
            </a:xfrm>
            <a:prstGeom prst="line">
              <a:avLst/>
            </a:prstGeom>
            <a:ln w="28575" cap="flat" cmpd="sng">
              <a:solidFill>
                <a:srgbClr val="FF0000"/>
              </a:solidFill>
              <a:prstDash val="solid"/>
              <a:round/>
              <a:headEnd type="none" w="med" len="med"/>
              <a:tailEnd type="none" w="med" len="med"/>
            </a:ln>
          </p:spPr>
        </p:sp>
        <p:sp>
          <p:nvSpPr>
            <p:cNvPr id="24589" name="Line 14"/>
            <p:cNvSpPr/>
            <p:nvPr/>
          </p:nvSpPr>
          <p:spPr>
            <a:xfrm flipH="1">
              <a:off x="2016" y="2366"/>
              <a:ext cx="192" cy="0"/>
            </a:xfrm>
            <a:prstGeom prst="line">
              <a:avLst/>
            </a:prstGeom>
            <a:ln w="28575" cap="flat" cmpd="sng">
              <a:solidFill>
                <a:srgbClr val="FF0000"/>
              </a:solidFill>
              <a:prstDash val="solid"/>
              <a:round/>
              <a:headEnd type="none" w="med" len="med"/>
              <a:tailEnd type="none" w="med" len="med"/>
            </a:ln>
          </p:spPr>
        </p:sp>
        <p:sp>
          <p:nvSpPr>
            <p:cNvPr id="24590" name="Line 15"/>
            <p:cNvSpPr/>
            <p:nvPr/>
          </p:nvSpPr>
          <p:spPr>
            <a:xfrm>
              <a:off x="2016" y="2400"/>
              <a:ext cx="0" cy="96"/>
            </a:xfrm>
            <a:prstGeom prst="line">
              <a:avLst/>
            </a:prstGeom>
            <a:ln w="28575" cap="flat" cmpd="sng">
              <a:solidFill>
                <a:srgbClr val="FF0000"/>
              </a:solidFill>
              <a:prstDash val="solid"/>
              <a:round/>
              <a:headEnd type="none" w="med" len="med"/>
              <a:tailEnd type="none" w="med" len="med"/>
            </a:ln>
          </p:spPr>
        </p:sp>
        <p:sp>
          <p:nvSpPr>
            <p:cNvPr id="24591" name="Line 16"/>
            <p:cNvSpPr/>
            <p:nvPr/>
          </p:nvSpPr>
          <p:spPr>
            <a:xfrm>
              <a:off x="2016" y="2688"/>
              <a:ext cx="0" cy="96"/>
            </a:xfrm>
            <a:prstGeom prst="line">
              <a:avLst/>
            </a:prstGeom>
            <a:ln w="28575" cap="flat" cmpd="sng">
              <a:solidFill>
                <a:srgbClr val="FF0000"/>
              </a:solidFill>
              <a:prstDash val="solid"/>
              <a:round/>
              <a:headEnd type="none" w="med" len="med"/>
              <a:tailEnd type="none" w="med" len="med"/>
            </a:ln>
          </p:spPr>
        </p:sp>
      </p:grpSp>
      <p:grpSp>
        <p:nvGrpSpPr>
          <p:cNvPr id="5" name="Group 17"/>
          <p:cNvGrpSpPr/>
          <p:nvPr/>
        </p:nvGrpSpPr>
        <p:grpSpPr>
          <a:xfrm>
            <a:off x="2132013" y="3644900"/>
            <a:ext cx="533400" cy="1352550"/>
            <a:chOff x="1344" y="2112"/>
            <a:chExt cx="336" cy="852"/>
          </a:xfrm>
        </p:grpSpPr>
        <p:grpSp>
          <p:nvGrpSpPr>
            <p:cNvPr id="24593" name="Group 18"/>
            <p:cNvGrpSpPr/>
            <p:nvPr/>
          </p:nvGrpSpPr>
          <p:grpSpPr>
            <a:xfrm>
              <a:off x="1344" y="2112"/>
              <a:ext cx="240" cy="852"/>
              <a:chOff x="1344" y="2208"/>
              <a:chExt cx="240" cy="852"/>
            </a:xfrm>
          </p:grpSpPr>
          <p:sp>
            <p:nvSpPr>
              <p:cNvPr id="24594" name="Text Box 19"/>
              <p:cNvSpPr txBox="1"/>
              <p:nvPr/>
            </p:nvSpPr>
            <p:spPr>
              <a:xfrm>
                <a:off x="1344" y="2208"/>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a:t>
                </a:r>
                <a:endParaRPr lang="en-US" altLang="zh-CN" sz="2400" b="1" dirty="0">
                  <a:solidFill>
                    <a:srgbClr val="FF0000"/>
                  </a:solidFill>
                  <a:latin typeface="Times New Roman" panose="02020603050405020304" pitchFamily="18" charset="0"/>
                  <a:ea typeface="宋体" panose="02010600030101010101" pitchFamily="2" charset="-122"/>
                </a:endParaRPr>
              </a:p>
            </p:txBody>
          </p:sp>
          <p:sp>
            <p:nvSpPr>
              <p:cNvPr id="24595" name="Text Box 20"/>
              <p:cNvSpPr txBox="1"/>
              <p:nvPr/>
            </p:nvSpPr>
            <p:spPr>
              <a:xfrm>
                <a:off x="1344" y="2736"/>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_</a:t>
                </a:r>
                <a:endParaRPr lang="en-US" altLang="zh-CN" sz="2400" b="1" dirty="0">
                  <a:solidFill>
                    <a:srgbClr val="FF0000"/>
                  </a:solidFill>
                  <a:latin typeface="Times New Roman" panose="02020603050405020304" pitchFamily="18" charset="0"/>
                  <a:ea typeface="宋体" panose="02010600030101010101" pitchFamily="2" charset="-122"/>
                </a:endParaRPr>
              </a:p>
            </p:txBody>
          </p:sp>
          <p:grpSp>
            <p:nvGrpSpPr>
              <p:cNvPr id="24596" name="Group 21"/>
              <p:cNvGrpSpPr/>
              <p:nvPr/>
            </p:nvGrpSpPr>
            <p:grpSpPr>
              <a:xfrm>
                <a:off x="1368" y="2281"/>
                <a:ext cx="155" cy="779"/>
                <a:chOff x="2040" y="2185"/>
                <a:chExt cx="155" cy="779"/>
              </a:xfrm>
            </p:grpSpPr>
            <p:sp>
              <p:nvSpPr>
                <p:cNvPr id="24597" name="Oval 22"/>
                <p:cNvSpPr/>
                <p:nvPr/>
              </p:nvSpPr>
              <p:spPr>
                <a:xfrm>
                  <a:off x="2051" y="2185"/>
                  <a:ext cx="144" cy="144"/>
                </a:xfrm>
                <a:prstGeom prst="ellipse">
                  <a:avLst/>
                </a:prstGeom>
                <a:noFill/>
                <a:ln w="19050" cap="flat" cmpd="sng">
                  <a:solidFill>
                    <a:srgbClr val="FF00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24598" name="Oval 23"/>
                <p:cNvSpPr/>
                <p:nvPr/>
              </p:nvSpPr>
              <p:spPr>
                <a:xfrm>
                  <a:off x="2040" y="2820"/>
                  <a:ext cx="144" cy="144"/>
                </a:xfrm>
                <a:prstGeom prst="ellipse">
                  <a:avLst/>
                </a:prstGeom>
                <a:noFill/>
                <a:ln w="19050" cap="flat" cmpd="sng">
                  <a:solidFill>
                    <a:srgbClr val="FF00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grpSp>
        <p:sp>
          <p:nvSpPr>
            <p:cNvPr id="24599" name="Text Box 24"/>
            <p:cNvSpPr txBox="1"/>
            <p:nvPr/>
          </p:nvSpPr>
          <p:spPr>
            <a:xfrm>
              <a:off x="1344" y="2400"/>
              <a:ext cx="336" cy="288"/>
            </a:xfrm>
            <a:prstGeom prst="rect">
              <a:avLst/>
            </a:prstGeom>
            <a:noFill/>
            <a:ln w="9525">
              <a:noFill/>
            </a:ln>
          </p:spPr>
          <p:txBody>
            <a:bodyPr anchor="t">
              <a:spAutoFit/>
            </a:bodyPr>
            <a:p>
              <a:pPr>
                <a:spcBef>
                  <a:spcPct val="50000"/>
                </a:spcBef>
              </a:pPr>
              <a:r>
                <a:rPr lang="en-US" altLang="zh-CN" sz="2400" b="1" i="1" dirty="0">
                  <a:solidFill>
                    <a:srgbClr val="FF0000"/>
                  </a:solidFill>
                  <a:latin typeface="Times New Roman" panose="02020603050405020304" pitchFamily="18" charset="0"/>
                  <a:ea typeface="宋体" panose="02010600030101010101" pitchFamily="2" charset="-122"/>
                </a:rPr>
                <a:t>u</a:t>
              </a:r>
              <a:r>
                <a:rPr lang="en-US" altLang="zh-CN" sz="2400" b="1" baseline="-25000" dirty="0">
                  <a:solidFill>
                    <a:srgbClr val="FF0000"/>
                  </a:solidFill>
                  <a:latin typeface="Times New Roman" panose="02020603050405020304" pitchFamily="18" charset="0"/>
                  <a:ea typeface="宋体" panose="02010600030101010101" pitchFamily="2" charset="-122"/>
                </a:rPr>
                <a:t>F</a:t>
              </a:r>
              <a:endParaRPr lang="en-US" altLang="zh-CN" sz="2400" b="1" dirty="0">
                <a:solidFill>
                  <a:srgbClr val="FF0000"/>
                </a:solidFill>
                <a:latin typeface="Times New Roman" panose="02020603050405020304" pitchFamily="18" charset="0"/>
                <a:ea typeface="宋体" panose="02010600030101010101" pitchFamily="2" charset="-122"/>
              </a:endParaRPr>
            </a:p>
          </p:txBody>
        </p:sp>
      </p:grpSp>
      <p:sp>
        <p:nvSpPr>
          <p:cNvPr id="39961" name="Text Box 25"/>
          <p:cNvSpPr txBox="1"/>
          <p:nvPr/>
        </p:nvSpPr>
        <p:spPr>
          <a:xfrm>
            <a:off x="5637213" y="2197100"/>
            <a:ext cx="2667000" cy="1698625"/>
          </a:xfrm>
          <a:prstGeom prst="rect">
            <a:avLst/>
          </a:prstGeom>
          <a:noFill/>
          <a:ln w="9525">
            <a:noFill/>
          </a:ln>
        </p:spPr>
        <p:txBody>
          <a:bodyPr anchor="t">
            <a:spAutoFit/>
          </a:bodyPr>
          <a:p>
            <a:pPr>
              <a:lnSpc>
                <a:spcPct val="110000"/>
              </a:lnSpc>
            </a:pPr>
            <a:r>
              <a:rPr lang="en-US" altLang="zh-CN" sz="2400" b="1" dirty="0">
                <a:latin typeface="宋体" panose="02010600030101010101" pitchFamily="2" charset="-122"/>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1.</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若从第三级射极输出，则电路引入了哪种组态的交流负反馈？</a:t>
            </a:r>
            <a:endParaRPr lang="zh-CN" altLang="en-US" sz="2400" b="1" dirty="0">
              <a:latin typeface="宋体" panose="02010600030101010101" pitchFamily="2" charset="-122"/>
              <a:ea typeface="宋体" panose="02010600030101010101" pitchFamily="2" charset="-122"/>
            </a:endParaRPr>
          </a:p>
        </p:txBody>
      </p:sp>
      <p:sp>
        <p:nvSpPr>
          <p:cNvPr id="39962" name="Text Box 26"/>
          <p:cNvSpPr txBox="1"/>
          <p:nvPr/>
        </p:nvSpPr>
        <p:spPr>
          <a:xfrm>
            <a:off x="5637213" y="3797300"/>
            <a:ext cx="2819400" cy="1698625"/>
          </a:xfrm>
          <a:prstGeom prst="rect">
            <a:avLst/>
          </a:prstGeom>
          <a:noFill/>
          <a:ln w="9525">
            <a:noFill/>
          </a:ln>
        </p:spPr>
        <p:txBody>
          <a:bodyPr anchor="t">
            <a:spAutoFit/>
          </a:bodyPr>
          <a:p>
            <a:pPr>
              <a:lnSpc>
                <a:spcPct val="110000"/>
              </a:lnSpc>
            </a:pPr>
            <a:r>
              <a:rPr lang="en-US" altLang="zh-CN" sz="2400" b="1" dirty="0">
                <a:latin typeface="宋体" panose="02010600030101010101" pitchFamily="2" charset="-122"/>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2.</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若在第三级的射极加旁路电容，则反馈的性质有何变化？</a:t>
            </a:r>
            <a:endParaRPr lang="zh-CN" altLang="en-US" sz="2400" dirty="0">
              <a:latin typeface="Times New Roman" panose="02020603050405020304" pitchFamily="18" charset="0"/>
              <a:ea typeface="宋体" panose="02010600030101010101" pitchFamily="2" charset="-122"/>
            </a:endParaRPr>
          </a:p>
        </p:txBody>
      </p:sp>
      <p:sp>
        <p:nvSpPr>
          <p:cNvPr id="39963" name="Text Box 27"/>
          <p:cNvSpPr txBox="1"/>
          <p:nvPr/>
        </p:nvSpPr>
        <p:spPr>
          <a:xfrm>
            <a:off x="1446213" y="5016500"/>
            <a:ext cx="3276600" cy="466725"/>
          </a:xfrm>
          <a:prstGeom prst="rect">
            <a:avLst/>
          </a:prstGeom>
          <a:solidFill>
            <a:srgbClr val="66FFFF"/>
          </a:solidFill>
          <a:ln w="9525" cap="flat" cmpd="sng">
            <a:solidFill>
              <a:srgbClr val="FF0000"/>
            </a:solidFill>
            <a:prstDash val="solid"/>
            <a:miter/>
            <a:headEnd type="none" w="med" len="med"/>
            <a:tailEnd type="none" w="med" len="med"/>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引入了电流串联负反馈</a:t>
            </a:r>
            <a:endParaRPr lang="zh-CN" altLang="en-US" sz="2400" b="1" dirty="0">
              <a:latin typeface="Times New Roman" panose="02020603050405020304" pitchFamily="18" charset="0"/>
              <a:ea typeface="宋体" panose="02010600030101010101" pitchFamily="2" charset="-122"/>
            </a:endParaRPr>
          </a:p>
        </p:txBody>
      </p:sp>
      <p:sp>
        <p:nvSpPr>
          <p:cNvPr id="39964" name="AutoShape 28"/>
          <p:cNvSpPr/>
          <p:nvPr/>
        </p:nvSpPr>
        <p:spPr>
          <a:xfrm>
            <a:off x="0" y="2492375"/>
            <a:ext cx="1106488" cy="431800"/>
          </a:xfrm>
          <a:prstGeom prst="borderCallout1">
            <a:avLst>
              <a:gd name="adj1" fmla="val 26472"/>
              <a:gd name="adj2" fmla="val 106889"/>
              <a:gd name="adj3" fmla="val 166912"/>
              <a:gd name="adj4" fmla="val 321949"/>
            </a:avLst>
          </a:prstGeom>
          <a:solidFill>
            <a:srgbClr val="FFFFCC"/>
          </a:solidFill>
          <a:ln w="19050" cap="flat" cmpd="sng">
            <a:solidFill>
              <a:srgbClr val="A50021"/>
            </a:solidFill>
            <a:prstDash val="solid"/>
            <a:miter/>
            <a:headEnd type="none" w="med" len="med"/>
            <a:tailEnd type="none" w="med" len="med"/>
          </a:ln>
        </p:spPr>
        <p:txBody>
          <a:bodyPr anchor="t"/>
          <a:p>
            <a:pPr algn="ctr"/>
            <a:r>
              <a:rPr lang="zh-CN" altLang="en-US" sz="2000" b="1" dirty="0">
                <a:latin typeface="Arial" panose="020B0604020202020204" pitchFamily="34" charset="0"/>
                <a:ea typeface="宋体" panose="02010600030101010101" pitchFamily="2" charset="-122"/>
              </a:rPr>
              <a:t>作用？</a:t>
            </a:r>
            <a:endParaRPr lang="zh-CN" altLang="en-US" sz="2000" b="1"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964"/>
                                        </p:tgtEl>
                                        <p:attrNameLst>
                                          <p:attrName>style.visibility</p:attrName>
                                        </p:attrNameLst>
                                      </p:cBhvr>
                                      <p:to>
                                        <p:strVal val="visible"/>
                                      </p:to>
                                    </p:set>
                                    <p:animEffect transition="in" filter="wipe(down)">
                                      <p:cBhvr>
                                        <p:cTn id="7" dur="500"/>
                                        <p:tgtEl>
                                          <p:spTgt spid="3996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9963"/>
                                        </p:tgtEl>
                                        <p:attrNameLst>
                                          <p:attrName>style.visibility</p:attrName>
                                        </p:attrNameLst>
                                      </p:cBhvr>
                                      <p:to>
                                        <p:strVal val="visible"/>
                                      </p:to>
                                    </p:set>
                                    <p:animEffect transition="in" filter="wipe(left)">
                                      <p:cBhvr>
                                        <p:cTn id="31" dur="500"/>
                                        <p:tgtEl>
                                          <p:spTgt spid="3996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9961">
                                            <p:txEl>
                                              <p:charRg st="0" end="32"/>
                                            </p:txEl>
                                          </p:spTgt>
                                        </p:tgtEl>
                                        <p:attrNameLst>
                                          <p:attrName>style.visibility</p:attrName>
                                        </p:attrNameLst>
                                      </p:cBhvr>
                                      <p:to>
                                        <p:strVal val="visible"/>
                                      </p:to>
                                    </p:set>
                                    <p:animEffect transition="in" filter="wipe(left)">
                                      <p:cBhvr>
                                        <p:cTn id="36" dur="500"/>
                                        <p:tgtEl>
                                          <p:spTgt spid="39961">
                                            <p:txEl>
                                              <p:charRg st="0" end="3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9962">
                                            <p:txEl>
                                              <p:charRg st="0" end="30"/>
                                            </p:txEl>
                                          </p:spTgt>
                                        </p:tgtEl>
                                        <p:attrNameLst>
                                          <p:attrName>style.visibility</p:attrName>
                                        </p:attrNameLst>
                                      </p:cBhvr>
                                      <p:to>
                                        <p:strVal val="visible"/>
                                      </p:to>
                                    </p:set>
                                    <p:animEffect transition="in" filter="wipe(left)">
                                      <p:cBhvr>
                                        <p:cTn id="41" dur="500"/>
                                        <p:tgtEl>
                                          <p:spTgt spid="39962">
                                            <p:txEl>
                                              <p:charRg st="0" end="3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9940">
                                            <p:txEl>
                                              <p:charRg st="0" end="47"/>
                                            </p:txEl>
                                          </p:spTgt>
                                        </p:tgtEl>
                                        <p:attrNameLst>
                                          <p:attrName>style.visibility</p:attrName>
                                        </p:attrNameLst>
                                      </p:cBhvr>
                                      <p:to>
                                        <p:strVal val="visible"/>
                                      </p:to>
                                    </p:set>
                                    <p:animEffect transition="in" filter="wipe(left)">
                                      <p:cBhvr>
                                        <p:cTn id="46" dur="500"/>
                                        <p:tgtEl>
                                          <p:spTgt spid="39940">
                                            <p:txEl>
                                              <p:charRg st="0" end="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uild="p"/>
      <p:bldP spid="39961" grpId="0" build="p"/>
      <p:bldP spid="39962" grpId="0" build="p"/>
      <p:bldP spid="39963" grpId="0" bldLvl="0" animBg="1"/>
      <p:bldP spid="3996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p:cNvSpPr>
          <p:nvPr>
            <p:ph type="title"/>
          </p:nvPr>
        </p:nvSpPr>
        <p:spPr>
          <a:xfrm>
            <a:off x="611188" y="1268413"/>
            <a:ext cx="8077200" cy="533400"/>
          </a:xfrm>
        </p:spPr>
        <p:txBody>
          <a:bodyPr wrap="square" lIns="91440" tIns="45720" rIns="91440" bIns="45720" anchor="ctr"/>
          <a:p>
            <a:pPr algn="l" eaLnBrk="1" hangingPunct="1"/>
            <a:r>
              <a:rPr lang="zh-CN" altLang="en-US" sz="3200" dirty="0">
                <a:solidFill>
                  <a:schemeClr val="tx1"/>
                </a:solidFill>
                <a:latin typeface="华文行楷" panose="02010800040101010101" pitchFamily="2" charset="-122"/>
                <a:ea typeface="华文行楷" panose="02010800040101010101" pitchFamily="2" charset="-122"/>
              </a:rPr>
              <a:t>分立元件放大电路中的净输入量和输出电流</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41987" name="Rectangle 3"/>
          <p:cNvSpPr>
            <a:spLocks noGrp="1"/>
          </p:cNvSpPr>
          <p:nvPr>
            <p:ph idx="1"/>
          </p:nvPr>
        </p:nvSpPr>
        <p:spPr>
          <a:xfrm>
            <a:off x="827088" y="1989138"/>
            <a:ext cx="7632700" cy="3570287"/>
          </a:xfrm>
        </p:spPr>
        <p:txBody>
          <a:bodyPr wrap="square" lIns="91440" tIns="45720" rIns="91440" bIns="45720" anchor="t"/>
          <a:p>
            <a:pPr eaLnBrk="1" hangingPunct="1"/>
            <a:r>
              <a:rPr lang="zh-CN" altLang="en-US" sz="2400" b="1" dirty="0"/>
              <a:t>在判断分立元件反馈放大电路的反馈极性时，净输入电压常指输入级晶体管的</a:t>
            </a:r>
            <a:r>
              <a:rPr lang="en-US" altLang="zh-CN" sz="2400" b="1" dirty="0"/>
              <a:t>b-e</a:t>
            </a:r>
            <a:r>
              <a:rPr lang="zh-CN" altLang="en-US" sz="2400" b="1" dirty="0"/>
              <a:t>（</a:t>
            </a:r>
            <a:r>
              <a:rPr lang="en-US" altLang="zh-CN" sz="2400" b="1" dirty="0"/>
              <a:t>e-b</a:t>
            </a:r>
            <a:r>
              <a:rPr lang="zh-CN" altLang="en-US" sz="2400" b="1" dirty="0"/>
              <a:t>）间或场效应管</a:t>
            </a:r>
            <a:r>
              <a:rPr lang="en-US" altLang="zh-CN" sz="2400" b="1" dirty="0"/>
              <a:t>g-s</a:t>
            </a:r>
            <a:r>
              <a:rPr lang="zh-CN" altLang="en-US" sz="2400" b="1" dirty="0"/>
              <a:t>（</a:t>
            </a:r>
            <a:r>
              <a:rPr lang="en-US" altLang="zh-CN" sz="2400" b="1" dirty="0"/>
              <a:t>s-g</a:t>
            </a:r>
            <a:r>
              <a:rPr lang="zh-CN" altLang="en-US" sz="2400" b="1" dirty="0"/>
              <a:t>）间的电位差，净输入电流常指输入级晶体管的基极电流（射极电流）或场效应管的栅极（源极）电流。</a:t>
            </a:r>
            <a:endParaRPr lang="zh-CN" altLang="en-US" sz="2400" b="1" dirty="0"/>
          </a:p>
          <a:p>
            <a:pPr eaLnBrk="1" hangingPunct="1"/>
            <a:r>
              <a:rPr lang="zh-CN" altLang="en-US" sz="2400" b="1" dirty="0"/>
              <a:t>在分立元件电流负反馈放大电路中，反馈量常取自于输出级晶体管的集电极电流或发射极电流，而不是负载上的电流；此时称输出级晶体管的集电极电流或发射极电流为输出电流，反馈的结果将稳定该电流。</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7">
                                            <p:txEl>
                                              <p:charRg st="0" end="102"/>
                                            </p:txEl>
                                          </p:spTgt>
                                        </p:tgtEl>
                                        <p:attrNameLst>
                                          <p:attrName>style.visibility</p:attrName>
                                        </p:attrNameLst>
                                      </p:cBhvr>
                                      <p:to>
                                        <p:strVal val="visible"/>
                                      </p:to>
                                    </p:set>
                                    <p:animEffect transition="in" filter="wipe(left)">
                                      <p:cBhvr>
                                        <p:cTn id="7" dur="500"/>
                                        <p:tgtEl>
                                          <p:spTgt spid="41987">
                                            <p:txEl>
                                              <p:charRg st="0" end="10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7">
                                            <p:txEl>
                                              <p:charRg st="102" end="194"/>
                                            </p:txEl>
                                          </p:spTgt>
                                        </p:tgtEl>
                                        <p:attrNameLst>
                                          <p:attrName>style.visibility</p:attrName>
                                        </p:attrNameLst>
                                      </p:cBhvr>
                                      <p:to>
                                        <p:strVal val="visible"/>
                                      </p:to>
                                    </p:set>
                                    <p:animEffect transition="in" filter="wipe(left)">
                                      <p:cBhvr>
                                        <p:cTn id="12" dur="500"/>
                                        <p:tgtEl>
                                          <p:spTgt spid="41987">
                                            <p:txEl>
                                              <p:charRg st="102" end="19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2"/>
          <p:cNvSpPr>
            <a:spLocks noGrp="1"/>
          </p:cNvSpPr>
          <p:nvPr>
            <p:ph type="ctrTitle"/>
          </p:nvPr>
        </p:nvSpPr>
        <p:spPr>
          <a:xfrm>
            <a:off x="971550" y="1700213"/>
            <a:ext cx="7056438" cy="1143000"/>
          </a:xfrm>
        </p:spPr>
        <p:txBody>
          <a:bodyPr wrap="square" lIns="91440" tIns="45720" rIns="91440" bIns="45720" anchor="ctr"/>
          <a:p>
            <a:pPr eaLnBrk="1" hangingPunct="1"/>
            <a:r>
              <a:rPr lang="en-US" altLang="zh-CN" sz="4000" b="1" dirty="0">
                <a:latin typeface="华文行楷" panose="02010800040101010101" pitchFamily="2" charset="-122"/>
                <a:ea typeface="华文行楷" panose="02010800040101010101" pitchFamily="2" charset="-122"/>
              </a:rPr>
              <a:t>§5.3</a:t>
            </a:r>
            <a:r>
              <a:rPr lang="en-US" altLang="zh-CN"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负反馈放大电路的方框图及一般表达式</a:t>
            </a:r>
            <a:endParaRPr lang="zh-CN" altLang="en-US" sz="4000" dirty="0">
              <a:latin typeface="华文行楷" panose="02010800040101010101" pitchFamily="2" charset="-122"/>
              <a:ea typeface="华文行楷" panose="02010800040101010101" pitchFamily="2" charset="-122"/>
            </a:endParaRPr>
          </a:p>
        </p:txBody>
      </p:sp>
      <p:sp>
        <p:nvSpPr>
          <p:cNvPr id="27650" name="Text Box 9">
            <a:hlinkClick r:id="rId1" action="ppaction://hlinksldjump"/>
          </p:cNvPr>
          <p:cNvSpPr txBox="1"/>
          <p:nvPr/>
        </p:nvSpPr>
        <p:spPr>
          <a:xfrm>
            <a:off x="1116013" y="3068638"/>
            <a:ext cx="5111750" cy="519112"/>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一、负反馈放大电路的方框图</a:t>
            </a:r>
            <a:endParaRPr lang="zh-CN" altLang="en-US" sz="2800" b="1" dirty="0">
              <a:latin typeface="Times New Roman" panose="02020603050405020304" pitchFamily="18" charset="0"/>
              <a:ea typeface="华文楷体" panose="02010600040101010101" pitchFamily="2" charset="-122"/>
            </a:endParaRPr>
          </a:p>
        </p:txBody>
      </p:sp>
      <p:sp>
        <p:nvSpPr>
          <p:cNvPr id="27651" name="Text Box 10">
            <a:hlinkClick r:id="rId2" action="ppaction://hlinksldjump"/>
          </p:cNvPr>
          <p:cNvSpPr txBox="1"/>
          <p:nvPr/>
        </p:nvSpPr>
        <p:spPr>
          <a:xfrm>
            <a:off x="1116013" y="3644900"/>
            <a:ext cx="7275512" cy="521970"/>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二、四种组态的方框图</a:t>
            </a:r>
            <a:endParaRPr lang="zh-CN" altLang="en-US" sz="2800" b="1" dirty="0">
              <a:latin typeface="Times New Roman" panose="02020603050405020304" pitchFamily="18" charset="0"/>
              <a:ea typeface="华文楷体" panose="02010600040101010101" pitchFamily="2" charset="-122"/>
            </a:endParaRPr>
          </a:p>
        </p:txBody>
      </p:sp>
      <p:sp>
        <p:nvSpPr>
          <p:cNvPr id="27652" name="Text Box 11">
            <a:hlinkClick r:id="rId3" action="ppaction://hlinksldjump"/>
          </p:cNvPr>
          <p:cNvSpPr txBox="1"/>
          <p:nvPr/>
        </p:nvSpPr>
        <p:spPr>
          <a:xfrm>
            <a:off x="1116330" y="4221480"/>
            <a:ext cx="7414260" cy="521970"/>
          </a:xfrm>
          <a:prstGeom prst="rect">
            <a:avLst/>
          </a:prstGeom>
          <a:noFill/>
          <a:ln w="9525">
            <a:noFill/>
          </a:ln>
        </p:spPr>
        <p:txBody>
          <a:bodyPr wrap="square"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三、</a:t>
            </a:r>
            <a:r>
              <a:rPr lang="zh-CN" altLang="en-US" sz="2800" b="1" dirty="0">
                <a:latin typeface="Times New Roman" panose="02020603050405020304" pitchFamily="18" charset="0"/>
                <a:ea typeface="华文楷体" panose="02010600040101010101" pitchFamily="2" charset="-122"/>
                <a:sym typeface="+mn-ea"/>
              </a:rPr>
              <a:t>负反馈放大电路放大倍数的一般表达式</a:t>
            </a:r>
            <a:r>
              <a:rPr lang="zh-CN" altLang="en-US" sz="2800" b="1" dirty="0">
                <a:latin typeface="Times New Roman" panose="02020603050405020304" pitchFamily="18" charset="0"/>
                <a:ea typeface="华文楷体" panose="02010600040101010101" pitchFamily="2" charset="-122"/>
              </a:rPr>
              <a:t> </a:t>
            </a:r>
            <a:endParaRPr lang="zh-CN" altLang="en-US" sz="2800" b="1" dirty="0">
              <a:latin typeface="Times New Roman" panose="02020603050405020304" pitchFamily="18" charset="0"/>
              <a:ea typeface="华文楷体" panose="0201060004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2"/>
          <p:cNvSpPr>
            <a:spLocks noGrp="1"/>
          </p:cNvSpPr>
          <p:nvPr>
            <p:ph type="title"/>
          </p:nvPr>
        </p:nvSpPr>
        <p:spPr>
          <a:xfrm>
            <a:off x="250825" y="692150"/>
            <a:ext cx="7499350" cy="863600"/>
          </a:xfrm>
        </p:spPr>
        <p:txBody>
          <a:bodyPr wrap="square" lIns="91440" tIns="45720" rIns="91440" bIns="45720" anchor="ctr"/>
          <a:p>
            <a:pPr algn="l" eaLnBrk="1" hangingPunct="1"/>
            <a:r>
              <a:rPr lang="zh-CN" altLang="en-US" sz="3600" dirty="0">
                <a:solidFill>
                  <a:srgbClr val="000000"/>
                </a:solidFill>
                <a:ea typeface="华文行楷" panose="02010800040101010101" pitchFamily="2" charset="-122"/>
              </a:rPr>
              <a:t>一、负反馈放大电路的方框图</a:t>
            </a:r>
            <a:endParaRPr lang="zh-CN" altLang="en-US" sz="4000" dirty="0">
              <a:solidFill>
                <a:srgbClr val="000000"/>
              </a:solidFill>
              <a:ea typeface="华文行楷" panose="02010800040101010101" pitchFamily="2" charset="-122"/>
            </a:endParaRPr>
          </a:p>
        </p:txBody>
      </p:sp>
      <p:sp>
        <p:nvSpPr>
          <p:cNvPr id="45059" name="AutoShape 3"/>
          <p:cNvSpPr/>
          <p:nvPr/>
        </p:nvSpPr>
        <p:spPr>
          <a:xfrm>
            <a:off x="6553200" y="1516063"/>
            <a:ext cx="1828800" cy="1025525"/>
          </a:xfrm>
          <a:prstGeom prst="borderCallout2">
            <a:avLst>
              <a:gd name="adj1" fmla="val 11144"/>
              <a:gd name="adj2" fmla="val -4167"/>
              <a:gd name="adj3" fmla="val 11144"/>
              <a:gd name="adj4" fmla="val -13194"/>
              <a:gd name="adj5" fmla="val 35912"/>
              <a:gd name="adj6" fmla="val -22310"/>
            </a:avLst>
          </a:prstGeom>
          <a:solidFill>
            <a:srgbClr val="FFFFCC"/>
          </a:solidFill>
          <a:ln w="19050" cap="flat" cmpd="sng">
            <a:solidFill>
              <a:srgbClr val="FF3300"/>
            </a:solidFill>
            <a:prstDash val="solid"/>
            <a:miter/>
            <a:headEnd type="none" w="med" len="med"/>
            <a:tailEnd type="none" w="med" len="med"/>
          </a:ln>
        </p:spPr>
        <p:txBody>
          <a:bodyPr anchor="t">
            <a:spAutoFit/>
          </a:bodyPr>
          <a:p>
            <a:r>
              <a:rPr lang="zh-CN" altLang="en-US" sz="2000" b="1" dirty="0">
                <a:solidFill>
                  <a:srgbClr val="000000"/>
                </a:solidFill>
                <a:latin typeface="Times New Roman" panose="02020603050405020304" pitchFamily="18" charset="0"/>
                <a:ea typeface="宋体" panose="02010600030101010101" pitchFamily="2" charset="-122"/>
              </a:rPr>
              <a:t>断开反馈，且考虑反馈网络的负载效应</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45060" name="AutoShape 4"/>
          <p:cNvSpPr/>
          <p:nvPr/>
        </p:nvSpPr>
        <p:spPr>
          <a:xfrm>
            <a:off x="5410200" y="2735263"/>
            <a:ext cx="3048000" cy="720725"/>
          </a:xfrm>
          <a:prstGeom prst="borderCallout2">
            <a:avLst>
              <a:gd name="adj1" fmla="val 15861"/>
              <a:gd name="adj2" fmla="val -2500"/>
              <a:gd name="adj3" fmla="val 15861"/>
              <a:gd name="adj4" fmla="val -7606"/>
              <a:gd name="adj5" fmla="val 4185"/>
              <a:gd name="adj6" fmla="val -12917"/>
            </a:avLst>
          </a:prstGeom>
          <a:solidFill>
            <a:srgbClr val="FFFFCC"/>
          </a:solidFill>
          <a:ln w="19050" cap="flat" cmpd="sng">
            <a:solidFill>
              <a:srgbClr val="FF3300"/>
            </a:solidFill>
            <a:prstDash val="solid"/>
            <a:miter/>
            <a:headEnd type="none" w="med" len="med"/>
            <a:tailEnd type="none" w="med" len="med"/>
          </a:ln>
        </p:spPr>
        <p:txBody>
          <a:bodyPr anchor="t">
            <a:spAutoFit/>
          </a:bodyPr>
          <a:p>
            <a:r>
              <a:rPr lang="zh-CN" altLang="en-US" sz="2000" b="1" dirty="0">
                <a:solidFill>
                  <a:srgbClr val="000000"/>
                </a:solidFill>
                <a:latin typeface="Times New Roman" panose="02020603050405020304" pitchFamily="18" charset="0"/>
                <a:ea typeface="宋体" panose="02010600030101010101" pitchFamily="2" charset="-122"/>
              </a:rPr>
              <a:t>决定反馈量和输出量关系的所有元件所组成的网络</a:t>
            </a:r>
            <a:endParaRPr lang="zh-CN" altLang="en-US" sz="2400" b="1" dirty="0">
              <a:solidFill>
                <a:srgbClr val="000000"/>
              </a:solidFill>
              <a:latin typeface="Times New Roman" panose="02020603050405020304" pitchFamily="18" charset="0"/>
              <a:ea typeface="宋体" panose="02010600030101010101" pitchFamily="2" charset="-122"/>
            </a:endParaRPr>
          </a:p>
        </p:txBody>
      </p:sp>
      <p:graphicFrame>
        <p:nvGraphicFramePr>
          <p:cNvPr id="45061" name="Object 5"/>
          <p:cNvGraphicFramePr/>
          <p:nvPr/>
        </p:nvGraphicFramePr>
        <p:xfrm>
          <a:off x="685800" y="1668463"/>
          <a:ext cx="3276600" cy="1793875"/>
        </p:xfrm>
        <a:graphic>
          <a:graphicData uri="http://schemas.openxmlformats.org/presentationml/2006/ole">
            <mc:AlternateContent xmlns:mc="http://schemas.openxmlformats.org/markup-compatibility/2006">
              <mc:Choice xmlns:v="urn:schemas-microsoft-com:vml" Requires="v">
                <p:oleObj spid="_x0000_s3132" name="" r:id="rId1" imgW="10315575" imgH="5648325" progId="MSPhotoEd.3">
                  <p:embed/>
                </p:oleObj>
              </mc:Choice>
              <mc:Fallback>
                <p:oleObj name="" r:id="rId1" imgW="10315575" imgH="5648325" progId="MSPhotoEd.3">
                  <p:embed/>
                  <p:pic>
                    <p:nvPicPr>
                      <p:cNvPr id="0" name="图片 3131"/>
                      <p:cNvPicPr/>
                      <p:nvPr/>
                    </p:nvPicPr>
                    <p:blipFill>
                      <a:blip r:embed="rId2"/>
                      <a:stretch>
                        <a:fillRect/>
                      </a:stretch>
                    </p:blipFill>
                    <p:spPr>
                      <a:xfrm>
                        <a:off x="685800" y="1668463"/>
                        <a:ext cx="3276600" cy="1793875"/>
                      </a:xfrm>
                      <a:prstGeom prst="rect">
                        <a:avLst/>
                      </a:prstGeom>
                      <a:noFill/>
                      <a:ln w="38100">
                        <a:noFill/>
                        <a:miter/>
                      </a:ln>
                    </p:spPr>
                  </p:pic>
                </p:oleObj>
              </mc:Fallback>
            </mc:AlternateContent>
          </a:graphicData>
        </a:graphic>
      </p:graphicFrame>
      <p:sp>
        <p:nvSpPr>
          <p:cNvPr id="45062" name="AutoShape 6"/>
          <p:cNvSpPr/>
          <p:nvPr/>
        </p:nvSpPr>
        <p:spPr>
          <a:xfrm>
            <a:off x="4114800" y="1516063"/>
            <a:ext cx="2057400" cy="720725"/>
          </a:xfrm>
          <a:prstGeom prst="borderCallout2">
            <a:avLst>
              <a:gd name="adj1" fmla="val 15861"/>
              <a:gd name="adj2" fmla="val -3704"/>
              <a:gd name="adj3" fmla="val 15861"/>
              <a:gd name="adj4" fmla="val -34644"/>
              <a:gd name="adj5" fmla="val 57708"/>
              <a:gd name="adj6" fmla="val -66667"/>
            </a:avLst>
          </a:prstGeom>
          <a:solidFill>
            <a:srgbClr val="FFFFCC"/>
          </a:solidFill>
          <a:ln w="19050" cap="flat" cmpd="sng">
            <a:solidFill>
              <a:srgbClr val="FF3300"/>
            </a:solidFill>
            <a:prstDash val="solid"/>
            <a:miter/>
            <a:headEnd type="none" w="med" len="med"/>
            <a:tailEnd type="none" w="med" len="med"/>
          </a:ln>
        </p:spPr>
        <p:txBody>
          <a:bodyPr anchor="t">
            <a:spAutoFit/>
          </a:bodyPr>
          <a:p>
            <a:r>
              <a:rPr lang="zh-CN" altLang="en-US" sz="2000" b="1" dirty="0">
                <a:solidFill>
                  <a:srgbClr val="000000"/>
                </a:solidFill>
                <a:latin typeface="Times New Roman" panose="02020603050405020304" pitchFamily="18" charset="0"/>
                <a:ea typeface="宋体" panose="02010600030101010101" pitchFamily="2" charset="-122"/>
              </a:rPr>
              <a:t>负反馈放大电路</a:t>
            </a:r>
            <a:endParaRPr lang="zh-CN" altLang="en-US" sz="2000" b="1" dirty="0">
              <a:solidFill>
                <a:srgbClr val="000000"/>
              </a:solidFill>
              <a:latin typeface="Times New Roman" panose="02020603050405020304" pitchFamily="18" charset="0"/>
              <a:ea typeface="宋体" panose="02010600030101010101" pitchFamily="2" charset="-122"/>
            </a:endParaRPr>
          </a:p>
          <a:p>
            <a:r>
              <a:rPr lang="zh-CN" altLang="en-US" sz="2000" b="1" dirty="0">
                <a:solidFill>
                  <a:srgbClr val="000000"/>
                </a:solidFill>
                <a:latin typeface="Times New Roman" panose="02020603050405020304" pitchFamily="18" charset="0"/>
                <a:ea typeface="宋体" panose="02010600030101010101" pitchFamily="2" charset="-122"/>
              </a:rPr>
              <a:t>的基本放大电路</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45063" name="AutoShape 7"/>
          <p:cNvSpPr/>
          <p:nvPr/>
        </p:nvSpPr>
        <p:spPr>
          <a:xfrm>
            <a:off x="3657600" y="2582863"/>
            <a:ext cx="1371600" cy="415925"/>
          </a:xfrm>
          <a:prstGeom prst="borderCallout2">
            <a:avLst>
              <a:gd name="adj1" fmla="val 27481"/>
              <a:gd name="adj2" fmla="val -5556"/>
              <a:gd name="adj3" fmla="val 27481"/>
              <a:gd name="adj4" fmla="val -33449"/>
              <a:gd name="adj5" fmla="val 107634"/>
              <a:gd name="adj6" fmla="val -62500"/>
            </a:avLst>
          </a:prstGeom>
          <a:solidFill>
            <a:srgbClr val="FFFFCC"/>
          </a:solidFill>
          <a:ln w="19050" cap="flat" cmpd="sng">
            <a:solidFill>
              <a:srgbClr val="FF3300"/>
            </a:solidFill>
            <a:prstDash val="solid"/>
            <a:miter/>
            <a:headEnd type="none" w="med" len="med"/>
            <a:tailEnd type="none" w="med" len="med"/>
          </a:ln>
        </p:spPr>
        <p:txBody>
          <a:bodyPr anchor="t">
            <a:spAutoFit/>
          </a:bodyPr>
          <a:p>
            <a:r>
              <a:rPr lang="zh-CN" altLang="en-US" sz="2000" b="1" dirty="0">
                <a:solidFill>
                  <a:srgbClr val="000000"/>
                </a:solidFill>
                <a:latin typeface="Times New Roman" panose="02020603050405020304" pitchFamily="18" charset="0"/>
                <a:ea typeface="宋体" panose="02010600030101010101" pitchFamily="2" charset="-122"/>
              </a:rPr>
              <a:t>反馈网络</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45064" name="Text Box 8"/>
          <p:cNvSpPr txBox="1"/>
          <p:nvPr/>
        </p:nvSpPr>
        <p:spPr>
          <a:xfrm>
            <a:off x="762000" y="3497263"/>
            <a:ext cx="4457700" cy="466725"/>
          </a:xfrm>
          <a:prstGeom prst="rect">
            <a:avLst/>
          </a:prstGeom>
          <a:solidFill>
            <a:srgbClr val="66FFFF"/>
          </a:solidFill>
          <a:ln w="9525" cap="flat" cmpd="sng">
            <a:solidFill>
              <a:srgbClr val="FF0000"/>
            </a:solidFill>
            <a:prstDash val="solid"/>
            <a:miter/>
            <a:headEnd type="none" w="med" len="med"/>
            <a:tailEnd type="none" w="med" len="med"/>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方框图中信号是单向流通的。</a:t>
            </a:r>
            <a:endParaRPr lang="zh-CN" altLang="en-US" sz="2400" b="1" dirty="0">
              <a:latin typeface="Times New Roman" panose="02020603050405020304" pitchFamily="18" charset="0"/>
              <a:ea typeface="宋体" panose="02010600030101010101" pitchFamily="2" charset="-122"/>
            </a:endParaRPr>
          </a:p>
        </p:txBody>
      </p:sp>
      <p:grpSp>
        <p:nvGrpSpPr>
          <p:cNvPr id="2" name="Group 13"/>
          <p:cNvGrpSpPr/>
          <p:nvPr/>
        </p:nvGrpSpPr>
        <p:grpSpPr>
          <a:xfrm>
            <a:off x="2051050" y="4005263"/>
            <a:ext cx="4760913" cy="914400"/>
            <a:chOff x="1292" y="2432"/>
            <a:chExt cx="2999" cy="576"/>
          </a:xfrm>
        </p:grpSpPr>
        <p:graphicFrame>
          <p:nvGraphicFramePr>
            <p:cNvPr id="29705" name="Object 14"/>
            <p:cNvGraphicFramePr/>
            <p:nvPr/>
          </p:nvGraphicFramePr>
          <p:xfrm>
            <a:off x="3651" y="2432"/>
            <a:ext cx="640" cy="576"/>
          </p:xfrm>
          <a:graphic>
            <a:graphicData uri="http://schemas.openxmlformats.org/presentationml/2006/ole">
              <mc:AlternateContent xmlns:mc="http://schemas.openxmlformats.org/markup-compatibility/2006">
                <mc:Choice xmlns:v="urn:schemas-microsoft-com:vml" Requires="v">
                  <p:oleObj spid="_x0000_s3133" name="" r:id="rId3" imgW="508000" imgH="457200" progId="Equation.3">
                    <p:embed/>
                  </p:oleObj>
                </mc:Choice>
                <mc:Fallback>
                  <p:oleObj name="" r:id="rId3" imgW="508000" imgH="457200" progId="Equation.3">
                    <p:embed/>
                    <p:pic>
                      <p:nvPicPr>
                        <p:cNvPr id="0" name="图片 3132"/>
                        <p:cNvPicPr/>
                        <p:nvPr/>
                      </p:nvPicPr>
                      <p:blipFill>
                        <a:blip r:embed="rId4"/>
                        <a:stretch>
                          <a:fillRect/>
                        </a:stretch>
                      </p:blipFill>
                      <p:spPr>
                        <a:xfrm>
                          <a:off x="3651" y="2432"/>
                          <a:ext cx="640" cy="576"/>
                        </a:xfrm>
                        <a:prstGeom prst="rect">
                          <a:avLst/>
                        </a:prstGeom>
                        <a:solidFill>
                          <a:srgbClr val="CCFFFF"/>
                        </a:solidFill>
                        <a:ln w="9525" cap="flat" cmpd="sng">
                          <a:solidFill>
                            <a:srgbClr val="FF0000"/>
                          </a:solidFill>
                          <a:prstDash val="solid"/>
                          <a:miter/>
                          <a:headEnd type="none" w="med" len="med"/>
                          <a:tailEnd type="none" w="med" len="med"/>
                        </a:ln>
                      </p:spPr>
                    </p:pic>
                  </p:oleObj>
                </mc:Fallback>
              </mc:AlternateContent>
            </a:graphicData>
          </a:graphic>
        </p:graphicFrame>
        <p:sp>
          <p:nvSpPr>
            <p:cNvPr id="29706" name="Text Box 15"/>
            <p:cNvSpPr txBox="1"/>
            <p:nvPr/>
          </p:nvSpPr>
          <p:spPr>
            <a:xfrm>
              <a:off x="1292" y="2568"/>
              <a:ext cx="2631" cy="288"/>
            </a:xfrm>
            <a:prstGeom prst="rect">
              <a:avLst/>
            </a:prstGeom>
            <a:noFill/>
            <a:ln w="9525">
              <a:noFill/>
            </a:ln>
          </p:spPr>
          <p:txBody>
            <a:bodyPr anchor="t">
              <a:spAutoFit/>
            </a:bodyPr>
            <a:p>
              <a:pPr>
                <a:spcBef>
                  <a:spcPct val="50000"/>
                </a:spcBef>
              </a:pPr>
              <a:r>
                <a:rPr lang="zh-CN" altLang="en-US" sz="2400" b="1" dirty="0">
                  <a:solidFill>
                    <a:srgbClr val="000000"/>
                  </a:solidFill>
                  <a:latin typeface="Verdana" panose="020B0604030504040204" pitchFamily="34" charset="0"/>
                  <a:ea typeface="宋体" panose="02010600030101010101" pitchFamily="2" charset="-122"/>
                </a:rPr>
                <a:t>基本放大电路的放大倍数</a:t>
              </a:r>
              <a:endParaRPr lang="zh-CN" altLang="en-US" sz="2400" b="1" dirty="0">
                <a:solidFill>
                  <a:srgbClr val="000000"/>
                </a:solidFill>
                <a:latin typeface="Verdana" panose="020B0604030504040204" pitchFamily="34" charset="0"/>
                <a:ea typeface="宋体" panose="02010600030101010101" pitchFamily="2" charset="-122"/>
              </a:endParaRPr>
            </a:p>
          </p:txBody>
        </p:sp>
      </p:grpSp>
      <p:grpSp>
        <p:nvGrpSpPr>
          <p:cNvPr id="3" name="Group 16"/>
          <p:cNvGrpSpPr/>
          <p:nvPr/>
        </p:nvGrpSpPr>
        <p:grpSpPr>
          <a:xfrm>
            <a:off x="2051050" y="4797425"/>
            <a:ext cx="2625725" cy="914400"/>
            <a:chOff x="1292" y="2931"/>
            <a:chExt cx="1654" cy="576"/>
          </a:xfrm>
        </p:grpSpPr>
        <p:sp>
          <p:nvSpPr>
            <p:cNvPr id="29708" name="Text Box 17"/>
            <p:cNvSpPr txBox="1"/>
            <p:nvPr/>
          </p:nvSpPr>
          <p:spPr>
            <a:xfrm>
              <a:off x="1292" y="3067"/>
              <a:ext cx="1056" cy="288"/>
            </a:xfrm>
            <a:prstGeom prst="rect">
              <a:avLst/>
            </a:prstGeom>
            <a:noFill/>
            <a:ln w="9525">
              <a:noFill/>
            </a:ln>
          </p:spPr>
          <p:txBody>
            <a:bodyPr anchor="t">
              <a:spAutoFit/>
            </a:bodyPr>
            <a:p>
              <a:r>
                <a:rPr lang="zh-CN" altLang="en-US" sz="2400" b="1" dirty="0">
                  <a:solidFill>
                    <a:srgbClr val="000000"/>
                  </a:solidFill>
                  <a:latin typeface="Verdana" panose="020B0604030504040204" pitchFamily="34" charset="0"/>
                  <a:ea typeface="宋体" panose="02010600030101010101" pitchFamily="2" charset="-122"/>
                </a:rPr>
                <a:t>反馈系数</a:t>
              </a:r>
              <a:endParaRPr lang="zh-CN" altLang="en-US" sz="2400" dirty="0">
                <a:latin typeface="Times New Roman" panose="02020603050405020304" pitchFamily="18" charset="0"/>
                <a:ea typeface="宋体" panose="02010600030101010101" pitchFamily="2" charset="-122"/>
              </a:endParaRPr>
            </a:p>
          </p:txBody>
        </p:sp>
        <p:graphicFrame>
          <p:nvGraphicFramePr>
            <p:cNvPr id="29709" name="Object 18"/>
            <p:cNvGraphicFramePr/>
            <p:nvPr/>
          </p:nvGraphicFramePr>
          <p:xfrm>
            <a:off x="2290" y="2931"/>
            <a:ext cx="656" cy="576"/>
          </p:xfrm>
          <a:graphic>
            <a:graphicData uri="http://schemas.openxmlformats.org/presentationml/2006/ole">
              <mc:AlternateContent xmlns:mc="http://schemas.openxmlformats.org/markup-compatibility/2006">
                <mc:Choice xmlns:v="urn:schemas-microsoft-com:vml" Requires="v">
                  <p:oleObj spid="_x0000_s3131" name="" r:id="rId5" imgW="520700" imgH="457200" progId="Equation.3">
                    <p:embed/>
                  </p:oleObj>
                </mc:Choice>
                <mc:Fallback>
                  <p:oleObj name="" r:id="rId5" imgW="520700" imgH="457200" progId="Equation.3">
                    <p:embed/>
                    <p:pic>
                      <p:nvPicPr>
                        <p:cNvPr id="0" name="图片 3130"/>
                        <p:cNvPicPr/>
                        <p:nvPr/>
                      </p:nvPicPr>
                      <p:blipFill>
                        <a:blip r:embed="rId6"/>
                        <a:stretch>
                          <a:fillRect/>
                        </a:stretch>
                      </p:blipFill>
                      <p:spPr>
                        <a:xfrm>
                          <a:off x="2290" y="2931"/>
                          <a:ext cx="656" cy="576"/>
                        </a:xfrm>
                        <a:prstGeom prst="rect">
                          <a:avLst/>
                        </a:prstGeom>
                        <a:solidFill>
                          <a:srgbClr val="CCFFFF"/>
                        </a:solidFill>
                        <a:ln w="9525" cap="flat" cmpd="sng">
                          <a:solidFill>
                            <a:srgbClr val="FF0000"/>
                          </a:solidFill>
                          <a:prstDash val="solid"/>
                          <a:miter/>
                          <a:headEnd type="none" w="med" len="med"/>
                          <a:tailEnd type="none" w="med" len="med"/>
                        </a:ln>
                      </p:spPr>
                    </p:pic>
                  </p:oleObj>
                </mc:Fallback>
              </mc:AlternateContent>
            </a:graphicData>
          </a:graphic>
        </p:graphicFrame>
      </p:grpSp>
      <p:grpSp>
        <p:nvGrpSpPr>
          <p:cNvPr id="4" name="Group 19"/>
          <p:cNvGrpSpPr/>
          <p:nvPr/>
        </p:nvGrpSpPr>
        <p:grpSpPr>
          <a:xfrm>
            <a:off x="1979613" y="5661025"/>
            <a:ext cx="5003800" cy="914400"/>
            <a:chOff x="1247" y="3521"/>
            <a:chExt cx="3152" cy="576"/>
          </a:xfrm>
        </p:grpSpPr>
        <p:sp>
          <p:nvSpPr>
            <p:cNvPr id="29711" name="Text Box 20"/>
            <p:cNvSpPr txBox="1"/>
            <p:nvPr/>
          </p:nvSpPr>
          <p:spPr>
            <a:xfrm>
              <a:off x="1247" y="3617"/>
              <a:ext cx="2304" cy="288"/>
            </a:xfrm>
            <a:prstGeom prst="rect">
              <a:avLst/>
            </a:prstGeom>
            <a:noFill/>
            <a:ln w="9525">
              <a:noFill/>
            </a:ln>
          </p:spPr>
          <p:txBody>
            <a:bodyPr anchor="t">
              <a:spAutoFit/>
            </a:bodyPr>
            <a:p>
              <a:r>
                <a:rPr lang="zh-CN" altLang="en-US" sz="2400" b="1" dirty="0">
                  <a:solidFill>
                    <a:srgbClr val="000000"/>
                  </a:solidFill>
                  <a:latin typeface="Verdana" panose="020B0604030504040204" pitchFamily="34" charset="0"/>
                  <a:ea typeface="宋体" panose="02010600030101010101" pitchFamily="2" charset="-122"/>
                </a:rPr>
                <a:t>反馈放大电路的放大倍数</a:t>
              </a:r>
              <a:endParaRPr lang="zh-CN" altLang="en-US" sz="2400" dirty="0">
                <a:latin typeface="Times New Roman" panose="02020603050405020304" pitchFamily="18" charset="0"/>
                <a:ea typeface="宋体" panose="02010600030101010101" pitchFamily="2" charset="-122"/>
              </a:endParaRPr>
            </a:p>
          </p:txBody>
        </p:sp>
        <p:graphicFrame>
          <p:nvGraphicFramePr>
            <p:cNvPr id="29712" name="Object 21"/>
            <p:cNvGraphicFramePr/>
            <p:nvPr/>
          </p:nvGraphicFramePr>
          <p:xfrm>
            <a:off x="3695" y="3521"/>
            <a:ext cx="704" cy="576"/>
          </p:xfrm>
          <a:graphic>
            <a:graphicData uri="http://schemas.openxmlformats.org/presentationml/2006/ole">
              <mc:AlternateContent xmlns:mc="http://schemas.openxmlformats.org/markup-compatibility/2006">
                <mc:Choice xmlns:v="urn:schemas-microsoft-com:vml" Requires="v">
                  <p:oleObj spid="_x0000_s3134" name="" r:id="rId7" imgW="558800" imgH="457200" progId="Equation.3">
                    <p:embed/>
                  </p:oleObj>
                </mc:Choice>
                <mc:Fallback>
                  <p:oleObj name="" r:id="rId7" imgW="558800" imgH="457200" progId="Equation.3">
                    <p:embed/>
                    <p:pic>
                      <p:nvPicPr>
                        <p:cNvPr id="0" name="图片 3133"/>
                        <p:cNvPicPr/>
                        <p:nvPr/>
                      </p:nvPicPr>
                      <p:blipFill>
                        <a:blip r:embed="rId8"/>
                        <a:stretch>
                          <a:fillRect/>
                        </a:stretch>
                      </p:blipFill>
                      <p:spPr>
                        <a:xfrm>
                          <a:off x="3695" y="3521"/>
                          <a:ext cx="704" cy="576"/>
                        </a:xfrm>
                        <a:prstGeom prst="rect">
                          <a:avLst/>
                        </a:prstGeom>
                        <a:solidFill>
                          <a:srgbClr val="CCFFFF"/>
                        </a:solidFill>
                        <a:ln w="9525" cap="flat" cmpd="sng">
                          <a:solidFill>
                            <a:srgbClr val="FF0000"/>
                          </a:solidFill>
                          <a:prstDash val="solid"/>
                          <a:miter/>
                          <a:headEnd type="none" w="med" len="med"/>
                          <a:tailEnd type="none" w="med" len="med"/>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wipe(left)">
                                      <p:cBhvr>
                                        <p:cTn id="7" dur="500"/>
                                        <p:tgtEl>
                                          <p:spTgt spid="450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50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5059"/>
                                        </p:tgtEl>
                                        <p:attrNameLst>
                                          <p:attrName>style.visibility</p:attrName>
                                        </p:attrNameLst>
                                      </p:cBhvr>
                                      <p:to>
                                        <p:strVal val="visible"/>
                                      </p:to>
                                    </p:set>
                                    <p:animEffect transition="in" filter="wipe(left)">
                                      <p:cBhvr>
                                        <p:cTn id="16" dur="500"/>
                                        <p:tgtEl>
                                          <p:spTgt spid="4505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50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060"/>
                                        </p:tgtEl>
                                        <p:attrNameLst>
                                          <p:attrName>style.visibility</p:attrName>
                                        </p:attrNameLst>
                                      </p:cBhvr>
                                      <p:to>
                                        <p:strVal val="visible"/>
                                      </p:to>
                                    </p:set>
                                    <p:animEffect transition="in" filter="wipe(left)">
                                      <p:cBhvr>
                                        <p:cTn id="25" dur="500"/>
                                        <p:tgtEl>
                                          <p:spTgt spid="4506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5064"/>
                                        </p:tgtEl>
                                        <p:attrNameLst>
                                          <p:attrName>style.visibility</p:attrName>
                                        </p:attrNameLst>
                                      </p:cBhvr>
                                      <p:to>
                                        <p:strVal val="visible"/>
                                      </p:to>
                                    </p:set>
                                    <p:animEffect transition="in" filter="wipe(left)">
                                      <p:cBhvr>
                                        <p:cTn id="30" dur="500"/>
                                        <p:tgtEl>
                                          <p:spTgt spid="45064"/>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ppt_x</p:attrName>
                                        </p:attrNameLst>
                                      </p:cBhvr>
                                      <p:tavLst>
                                        <p:tav tm="0">
                                          <p:val>
                                            <p:strVal val="#ppt_x-#ppt_w/2"/>
                                          </p:val>
                                        </p:tav>
                                        <p:tav tm="100000">
                                          <p:val>
                                            <p:strVal val="#ppt_x"/>
                                          </p:val>
                                        </p:tav>
                                      </p:tavLst>
                                    </p:anim>
                                    <p:anim calcmode="lin" valueType="num">
                                      <p:cBhvr>
                                        <p:cTn id="36" dur="500" fill="hold"/>
                                        <p:tgtEl>
                                          <p:spTgt spid="2"/>
                                        </p:tgtEl>
                                        <p:attrNameLst>
                                          <p:attrName>ppt_y</p:attrName>
                                        </p:attrNameLst>
                                      </p:cBhvr>
                                      <p:tavLst>
                                        <p:tav tm="0">
                                          <p:val>
                                            <p:strVal val="#ppt_y"/>
                                          </p:val>
                                        </p:tav>
                                        <p:tav tm="100000">
                                          <p:val>
                                            <p:strVal val="#ppt_y"/>
                                          </p:val>
                                        </p:tav>
                                      </p:tavLst>
                                    </p:anim>
                                    <p:anim calcmode="lin" valueType="num">
                                      <p:cBhvr>
                                        <p:cTn id="37" dur="500" fill="hold"/>
                                        <p:tgtEl>
                                          <p:spTgt spid="2"/>
                                        </p:tgtEl>
                                        <p:attrNameLst>
                                          <p:attrName>ppt_w</p:attrName>
                                        </p:attrNameLst>
                                      </p:cBhvr>
                                      <p:tavLst>
                                        <p:tav tm="0">
                                          <p:val>
                                            <p:fltVal val="0.000000"/>
                                          </p:val>
                                        </p:tav>
                                        <p:tav tm="100000">
                                          <p:val>
                                            <p:strVal val="#ppt_w"/>
                                          </p:val>
                                        </p:tav>
                                      </p:tavLst>
                                    </p:anim>
                                    <p:anim calcmode="lin" valueType="num">
                                      <p:cBhvr>
                                        <p:cTn id="3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ppt_x</p:attrName>
                                        </p:attrNameLst>
                                      </p:cBhvr>
                                      <p:tavLst>
                                        <p:tav tm="0">
                                          <p:val>
                                            <p:strVal val="#ppt_x-#ppt_w/2"/>
                                          </p:val>
                                        </p:tav>
                                        <p:tav tm="100000">
                                          <p:val>
                                            <p:strVal val="#ppt_x"/>
                                          </p:val>
                                        </p:tav>
                                      </p:tavLst>
                                    </p:anim>
                                    <p:anim calcmode="lin" valueType="num">
                                      <p:cBhvr>
                                        <p:cTn id="44" dur="500" fill="hold"/>
                                        <p:tgtEl>
                                          <p:spTgt spid="3"/>
                                        </p:tgtEl>
                                        <p:attrNameLst>
                                          <p:attrName>ppt_y</p:attrName>
                                        </p:attrNameLst>
                                      </p:cBhvr>
                                      <p:tavLst>
                                        <p:tav tm="0">
                                          <p:val>
                                            <p:strVal val="#ppt_y"/>
                                          </p:val>
                                        </p:tav>
                                        <p:tav tm="100000">
                                          <p:val>
                                            <p:strVal val="#ppt_y"/>
                                          </p:val>
                                        </p:tav>
                                      </p:tavLst>
                                    </p:anim>
                                    <p:anim calcmode="lin" valueType="num">
                                      <p:cBhvr>
                                        <p:cTn id="45" dur="500" fill="hold"/>
                                        <p:tgtEl>
                                          <p:spTgt spid="3"/>
                                        </p:tgtEl>
                                        <p:attrNameLst>
                                          <p:attrName>ppt_w</p:attrName>
                                        </p:attrNameLst>
                                      </p:cBhvr>
                                      <p:tavLst>
                                        <p:tav tm="0">
                                          <p:val>
                                            <p:fltVal val="0.000000"/>
                                          </p:val>
                                        </p:tav>
                                        <p:tav tm="100000">
                                          <p:val>
                                            <p:strVal val="#ppt_w"/>
                                          </p:val>
                                        </p:tav>
                                      </p:tavLst>
                                    </p:anim>
                                    <p:anim calcmode="lin" valueType="num">
                                      <p:cBhvr>
                                        <p:cTn id="46"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8"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ppt_x</p:attrName>
                                        </p:attrNameLst>
                                      </p:cBhvr>
                                      <p:tavLst>
                                        <p:tav tm="0">
                                          <p:val>
                                            <p:strVal val="#ppt_x-#ppt_w/2"/>
                                          </p:val>
                                        </p:tav>
                                        <p:tav tm="100000">
                                          <p:val>
                                            <p:strVal val="#ppt_x"/>
                                          </p:val>
                                        </p:tav>
                                      </p:tavLst>
                                    </p:anim>
                                    <p:anim calcmode="lin" valueType="num">
                                      <p:cBhvr>
                                        <p:cTn id="52" dur="500" fill="hold"/>
                                        <p:tgtEl>
                                          <p:spTgt spid="4"/>
                                        </p:tgtEl>
                                        <p:attrNameLst>
                                          <p:attrName>ppt_y</p:attrName>
                                        </p:attrNameLst>
                                      </p:cBhvr>
                                      <p:tavLst>
                                        <p:tav tm="0">
                                          <p:val>
                                            <p:strVal val="#ppt_y"/>
                                          </p:val>
                                        </p:tav>
                                        <p:tav tm="100000">
                                          <p:val>
                                            <p:strVal val="#ppt_y"/>
                                          </p:val>
                                        </p:tav>
                                      </p:tavLst>
                                    </p:anim>
                                    <p:anim calcmode="lin" valueType="num">
                                      <p:cBhvr>
                                        <p:cTn id="53" dur="500" fill="hold"/>
                                        <p:tgtEl>
                                          <p:spTgt spid="4"/>
                                        </p:tgtEl>
                                        <p:attrNameLst>
                                          <p:attrName>ppt_w</p:attrName>
                                        </p:attrNameLst>
                                      </p:cBhvr>
                                      <p:tavLst>
                                        <p:tav tm="0">
                                          <p:val>
                                            <p:fltVal val="0.000000"/>
                                          </p:val>
                                        </p:tav>
                                        <p:tav tm="100000">
                                          <p:val>
                                            <p:strVal val="#ppt_w"/>
                                          </p:val>
                                        </p:tav>
                                      </p:tavLst>
                                    </p:anim>
                                    <p:anim calcmode="lin" valueType="num">
                                      <p:cBhvr>
                                        <p:cTn id="54"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ldLvl="0" animBg="1"/>
      <p:bldP spid="45060" grpId="0" bldLvl="0" animBg="1"/>
      <p:bldP spid="45062" grpId="0" bldLvl="0" animBg="1"/>
      <p:bldP spid="45063" grpId="0" bldLvl="0" animBg="1"/>
      <p:bldP spid="4506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a:xfrm>
            <a:off x="179388" y="765175"/>
            <a:ext cx="5410200" cy="685800"/>
          </a:xfrm>
        </p:spPr>
        <p:txBody>
          <a:bodyPr wrap="square" lIns="91440" tIns="45720" rIns="91440" bIns="45720" anchor="ctr"/>
          <a:p>
            <a:pPr algn="l" eaLnBrk="1" hangingPunct="1"/>
            <a:r>
              <a:rPr lang="zh-CN" altLang="en-US" sz="3200" dirty="0">
                <a:solidFill>
                  <a:schemeClr val="tx1"/>
                </a:solidFill>
                <a:latin typeface="华文行楷" panose="02010800040101010101" pitchFamily="2" charset="-122"/>
                <a:ea typeface="华文行楷" panose="02010800040101010101" pitchFamily="2" charset="-122"/>
              </a:rPr>
              <a:t>二</a:t>
            </a:r>
            <a:r>
              <a:rPr lang="en-US" altLang="zh-CN" sz="3200" dirty="0">
                <a:solidFill>
                  <a:schemeClr val="tx1"/>
                </a:solidFill>
                <a:latin typeface="华文行楷" panose="02010800040101010101" pitchFamily="2" charset="-122"/>
                <a:ea typeface="华文行楷" panose="02010800040101010101" pitchFamily="2" charset="-122"/>
              </a:rPr>
              <a:t>. </a:t>
            </a:r>
            <a:r>
              <a:rPr lang="zh-CN" altLang="en-US" sz="3200" dirty="0">
                <a:solidFill>
                  <a:schemeClr val="tx1"/>
                </a:solidFill>
                <a:latin typeface="华文行楷" panose="02010800040101010101" pitchFamily="2" charset="-122"/>
                <a:ea typeface="华文行楷" panose="02010800040101010101" pitchFamily="2" charset="-122"/>
              </a:rPr>
              <a:t>四种反馈组态</a:t>
            </a:r>
            <a:r>
              <a:rPr lang="zh-CN" altLang="en-US" sz="2800" b="1" dirty="0">
                <a:solidFill>
                  <a:schemeClr val="tx1"/>
                </a:solidFill>
                <a:latin typeface="宋体" panose="02010600030101010101" pitchFamily="2" charset="-122"/>
              </a:rPr>
              <a:t>：注意量纲</a:t>
            </a:r>
            <a:endParaRPr lang="zh-CN" altLang="en-US" sz="2400" b="1" dirty="0">
              <a:solidFill>
                <a:schemeClr val="tx1"/>
              </a:solidFill>
              <a:latin typeface="宋体" panose="02010600030101010101" pitchFamily="2" charset="-122"/>
            </a:endParaRPr>
          </a:p>
        </p:txBody>
      </p:sp>
      <p:pic>
        <p:nvPicPr>
          <p:cNvPr id="13314" name="Picture 3" descr="Dz060302"/>
          <p:cNvPicPr>
            <a:picLocks noChangeAspect="1"/>
          </p:cNvPicPr>
          <p:nvPr/>
        </p:nvPicPr>
        <p:blipFill>
          <a:blip r:embed="rId1"/>
          <a:srcRect l="2469" t="3275" r="51852" b="57436"/>
          <a:stretch>
            <a:fillRect/>
          </a:stretch>
        </p:blipFill>
        <p:spPr>
          <a:xfrm>
            <a:off x="727075" y="1489075"/>
            <a:ext cx="2971800" cy="1927225"/>
          </a:xfrm>
          <a:prstGeom prst="rect">
            <a:avLst/>
          </a:prstGeom>
          <a:noFill/>
          <a:ln w="9525">
            <a:noFill/>
          </a:ln>
        </p:spPr>
      </p:pic>
      <p:pic>
        <p:nvPicPr>
          <p:cNvPr id="28676" name="Picture 4" descr="Dz060302"/>
          <p:cNvPicPr>
            <a:picLocks noChangeAspect="1"/>
          </p:cNvPicPr>
          <p:nvPr/>
        </p:nvPicPr>
        <p:blipFill>
          <a:blip r:embed="rId2"/>
          <a:srcRect l="51852" b="57436"/>
          <a:stretch>
            <a:fillRect/>
          </a:stretch>
        </p:blipFill>
        <p:spPr>
          <a:xfrm>
            <a:off x="3851275" y="1412875"/>
            <a:ext cx="2895600" cy="1930400"/>
          </a:xfrm>
          <a:prstGeom prst="rect">
            <a:avLst/>
          </a:prstGeom>
          <a:noFill/>
          <a:ln w="9525">
            <a:noFill/>
          </a:ln>
        </p:spPr>
      </p:pic>
      <p:pic>
        <p:nvPicPr>
          <p:cNvPr id="28677" name="Picture 5" descr="Dz060302"/>
          <p:cNvPicPr>
            <a:picLocks noChangeAspect="1"/>
          </p:cNvPicPr>
          <p:nvPr/>
        </p:nvPicPr>
        <p:blipFill>
          <a:blip r:embed="rId3"/>
          <a:srcRect t="49113" r="51852" b="6685"/>
          <a:stretch>
            <a:fillRect/>
          </a:stretch>
        </p:blipFill>
        <p:spPr>
          <a:xfrm>
            <a:off x="727075" y="4079875"/>
            <a:ext cx="2743200" cy="1900238"/>
          </a:xfrm>
          <a:prstGeom prst="rect">
            <a:avLst/>
          </a:prstGeom>
          <a:noFill/>
          <a:ln w="9525">
            <a:noFill/>
          </a:ln>
        </p:spPr>
      </p:pic>
      <p:sp>
        <p:nvSpPr>
          <p:cNvPr id="28678" name="Text Box 6"/>
          <p:cNvSpPr txBox="1"/>
          <p:nvPr/>
        </p:nvSpPr>
        <p:spPr>
          <a:xfrm>
            <a:off x="803275" y="3470275"/>
            <a:ext cx="2438400" cy="457200"/>
          </a:xfrm>
          <a:prstGeom prst="rect">
            <a:avLst/>
          </a:prstGeom>
          <a:solidFill>
            <a:srgbClr val="00FFFF"/>
          </a:solidFill>
          <a:ln w="9525">
            <a:noFill/>
          </a:ln>
        </p:spPr>
        <p:txBody>
          <a:bodyPr anchor="t">
            <a:spAutoFit/>
          </a:bodyPr>
          <a:p>
            <a:pPr eaLnBrk="0" hangingPunct="0">
              <a:spcBef>
                <a:spcPct val="50000"/>
              </a:spcBef>
            </a:pPr>
            <a:r>
              <a:rPr lang="zh-CN" altLang="en-US" sz="2400" dirty="0">
                <a:latin typeface="Times New Roman" panose="02020603050405020304" pitchFamily="18" charset="0"/>
                <a:ea typeface="隶书" panose="02010509060101010101" pitchFamily="49" charset="-122"/>
              </a:rPr>
              <a:t>电压串联负反馈</a:t>
            </a:r>
            <a:endParaRPr lang="zh-CN" altLang="en-US" sz="2400" dirty="0">
              <a:latin typeface="Times New Roman" panose="02020603050405020304" pitchFamily="18" charset="0"/>
              <a:ea typeface="隶书" panose="02010509060101010101" pitchFamily="49" charset="-122"/>
            </a:endParaRPr>
          </a:p>
        </p:txBody>
      </p:sp>
      <p:pic>
        <p:nvPicPr>
          <p:cNvPr id="28679" name="Picture 7" descr="Dz060302"/>
          <p:cNvPicPr>
            <a:picLocks noChangeAspect="1"/>
          </p:cNvPicPr>
          <p:nvPr/>
        </p:nvPicPr>
        <p:blipFill>
          <a:blip r:embed="rId4"/>
          <a:srcRect l="49382" t="49113" r="2469" b="8322"/>
          <a:stretch>
            <a:fillRect/>
          </a:stretch>
        </p:blipFill>
        <p:spPr>
          <a:xfrm>
            <a:off x="3698875" y="4079875"/>
            <a:ext cx="2971800" cy="1981200"/>
          </a:xfrm>
          <a:prstGeom prst="rect">
            <a:avLst/>
          </a:prstGeom>
          <a:noFill/>
          <a:ln w="9525">
            <a:noFill/>
          </a:ln>
        </p:spPr>
      </p:pic>
      <p:sp>
        <p:nvSpPr>
          <p:cNvPr id="28680" name="Text Box 8"/>
          <p:cNvSpPr txBox="1"/>
          <p:nvPr/>
        </p:nvSpPr>
        <p:spPr>
          <a:xfrm>
            <a:off x="4079875" y="3470275"/>
            <a:ext cx="2362200" cy="457200"/>
          </a:xfrm>
          <a:prstGeom prst="rect">
            <a:avLst/>
          </a:prstGeom>
          <a:solidFill>
            <a:srgbClr val="00FFFF"/>
          </a:solidFill>
          <a:ln w="9525">
            <a:noFill/>
          </a:ln>
        </p:spPr>
        <p:txBody>
          <a:bodyPr anchor="t">
            <a:spAutoFit/>
          </a:bodyPr>
          <a:p>
            <a:pPr eaLnBrk="0" hangingPunct="0">
              <a:spcBef>
                <a:spcPct val="50000"/>
              </a:spcBef>
            </a:pPr>
            <a:r>
              <a:rPr lang="zh-CN" altLang="en-US" sz="2400" dirty="0">
                <a:latin typeface="Times New Roman" panose="02020603050405020304" pitchFamily="18" charset="0"/>
                <a:ea typeface="隶书" panose="02010509060101010101" pitchFamily="49" charset="-122"/>
              </a:rPr>
              <a:t>电流串联负反馈</a:t>
            </a:r>
            <a:endParaRPr lang="zh-CN" altLang="en-US" sz="2400" dirty="0">
              <a:latin typeface="Times New Roman" panose="02020603050405020304" pitchFamily="18" charset="0"/>
              <a:ea typeface="隶书" panose="02010509060101010101" pitchFamily="49" charset="-122"/>
            </a:endParaRPr>
          </a:p>
        </p:txBody>
      </p:sp>
      <p:sp>
        <p:nvSpPr>
          <p:cNvPr id="28681" name="Text Box 9"/>
          <p:cNvSpPr txBox="1"/>
          <p:nvPr/>
        </p:nvSpPr>
        <p:spPr>
          <a:xfrm>
            <a:off x="803275" y="6061075"/>
            <a:ext cx="2438400" cy="457200"/>
          </a:xfrm>
          <a:prstGeom prst="rect">
            <a:avLst/>
          </a:prstGeom>
          <a:solidFill>
            <a:srgbClr val="00FFFF"/>
          </a:solidFill>
          <a:ln w="9525">
            <a:noFill/>
          </a:ln>
        </p:spPr>
        <p:txBody>
          <a:bodyPr anchor="t">
            <a:spAutoFit/>
          </a:bodyPr>
          <a:p>
            <a:pPr eaLnBrk="0" hangingPunct="0">
              <a:spcBef>
                <a:spcPct val="50000"/>
              </a:spcBef>
            </a:pPr>
            <a:r>
              <a:rPr lang="zh-CN" altLang="en-US" sz="2400" dirty="0">
                <a:latin typeface="Times New Roman" panose="02020603050405020304" pitchFamily="18" charset="0"/>
                <a:ea typeface="隶书" panose="02010509060101010101" pitchFamily="49" charset="-122"/>
              </a:rPr>
              <a:t>电压并联负反馈</a:t>
            </a:r>
            <a:endParaRPr lang="zh-CN" altLang="en-US" sz="2400" dirty="0">
              <a:latin typeface="Times New Roman" panose="02020603050405020304" pitchFamily="18" charset="0"/>
              <a:ea typeface="隶书" panose="02010509060101010101" pitchFamily="49" charset="-122"/>
            </a:endParaRPr>
          </a:p>
        </p:txBody>
      </p:sp>
      <p:sp>
        <p:nvSpPr>
          <p:cNvPr id="28682" name="Text Box 10"/>
          <p:cNvSpPr txBox="1"/>
          <p:nvPr/>
        </p:nvSpPr>
        <p:spPr>
          <a:xfrm>
            <a:off x="3927475" y="6061075"/>
            <a:ext cx="2438400" cy="457200"/>
          </a:xfrm>
          <a:prstGeom prst="rect">
            <a:avLst/>
          </a:prstGeom>
          <a:solidFill>
            <a:srgbClr val="00FFFF"/>
          </a:solidFill>
          <a:ln w="9525">
            <a:noFill/>
          </a:ln>
        </p:spPr>
        <p:txBody>
          <a:bodyPr anchor="t">
            <a:spAutoFit/>
          </a:bodyPr>
          <a:p>
            <a:pPr eaLnBrk="0" hangingPunct="0">
              <a:spcBef>
                <a:spcPct val="50000"/>
              </a:spcBef>
            </a:pPr>
            <a:r>
              <a:rPr lang="zh-CN" altLang="en-US" sz="2400" dirty="0">
                <a:latin typeface="Times New Roman" panose="02020603050405020304" pitchFamily="18" charset="0"/>
                <a:ea typeface="隶书" panose="02010509060101010101" pitchFamily="49" charset="-122"/>
              </a:rPr>
              <a:t>电流并联负反馈</a:t>
            </a:r>
            <a:endParaRPr lang="zh-CN" altLang="en-US" sz="2400" dirty="0">
              <a:latin typeface="Times New Roman" panose="02020603050405020304" pitchFamily="18" charset="0"/>
              <a:ea typeface="隶书" panose="02010509060101010101" pitchFamily="49" charset="-122"/>
            </a:endParaRPr>
          </a:p>
        </p:txBody>
      </p:sp>
      <p:sp>
        <p:nvSpPr>
          <p:cNvPr id="28683" name="Text Box 11"/>
          <p:cNvSpPr txBox="1"/>
          <p:nvPr/>
        </p:nvSpPr>
        <p:spPr>
          <a:xfrm>
            <a:off x="6670675" y="2479675"/>
            <a:ext cx="2057400" cy="3074988"/>
          </a:xfrm>
          <a:prstGeom prst="rect">
            <a:avLst/>
          </a:prstGeom>
          <a:noFill/>
          <a:ln w="9525">
            <a:noFill/>
          </a:ln>
        </p:spPr>
        <p:txBody>
          <a:bodyPr anchor="t">
            <a:spAutoFit/>
          </a:bodyPr>
          <a:p>
            <a:pPr eaLnBrk="0" hangingPunct="0"/>
            <a:r>
              <a:rPr lang="en-US" altLang="zh-CN" sz="2800" dirty="0">
                <a:latin typeface="Times New Roman" panose="02020603050405020304" pitchFamily="18" charset="0"/>
                <a:ea typeface="华文新魏" panose="02010800040101010101" pitchFamily="2" charset="-122"/>
              </a:rPr>
              <a:t>   </a:t>
            </a:r>
            <a:r>
              <a:rPr lang="zh-CN" altLang="en-US" sz="2400" b="1" dirty="0">
                <a:latin typeface="宋体" panose="02010600030101010101" pitchFamily="2" charset="-122"/>
                <a:ea typeface="宋体" panose="02010600030101010101" pitchFamily="2" charset="-122"/>
              </a:rPr>
              <a:t>为什么在并联负反馈电路中不加恒压源信号？</a:t>
            </a:r>
            <a:endParaRPr lang="zh-CN" altLang="en-US" sz="2400" b="1" dirty="0">
              <a:latin typeface="宋体" panose="02010600030101010101" pitchFamily="2" charset="-122"/>
              <a:ea typeface="宋体" panose="02010600030101010101" pitchFamily="2" charset="-122"/>
            </a:endParaRPr>
          </a:p>
          <a:p>
            <a:pPr eaLnBrk="0" hangingPunct="0"/>
            <a:r>
              <a:rPr lang="zh-CN" altLang="en-US" sz="2400" b="1" dirty="0">
                <a:latin typeface="宋体" panose="02010600030101010101" pitchFamily="2" charset="-122"/>
                <a:ea typeface="宋体" panose="02010600030101010101" pitchFamily="2" charset="-122"/>
              </a:rPr>
              <a:t>  为什么在串联负反馈电路中不加恒流源信号？</a:t>
            </a:r>
            <a:endParaRPr lang="zh-CN" altLang="en-US" sz="24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wipe(left)">
                                      <p:cBhvr>
                                        <p:cTn id="7" dur="500"/>
                                        <p:tgtEl>
                                          <p:spTgt spid="286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wipe(left)">
                                      <p:cBhvr>
                                        <p:cTn id="12" dur="5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80"/>
                                        </p:tgtEl>
                                        <p:attrNameLst>
                                          <p:attrName>style.visibility</p:attrName>
                                        </p:attrNameLst>
                                      </p:cBhvr>
                                      <p:to>
                                        <p:strVal val="visible"/>
                                      </p:to>
                                    </p:set>
                                    <p:animEffect transition="in" filter="wipe(left)">
                                      <p:cBhvr>
                                        <p:cTn id="17" dur="500"/>
                                        <p:tgtEl>
                                          <p:spTgt spid="286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677"/>
                                        </p:tgtEl>
                                        <p:attrNameLst>
                                          <p:attrName>style.visibility</p:attrName>
                                        </p:attrNameLst>
                                      </p:cBhvr>
                                      <p:to>
                                        <p:strVal val="visible"/>
                                      </p:to>
                                    </p:set>
                                    <p:animEffect transition="in" filter="wipe(left)">
                                      <p:cBhvr>
                                        <p:cTn id="22" dur="500"/>
                                        <p:tgtEl>
                                          <p:spTgt spid="286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81"/>
                                        </p:tgtEl>
                                        <p:attrNameLst>
                                          <p:attrName>style.visibility</p:attrName>
                                        </p:attrNameLst>
                                      </p:cBhvr>
                                      <p:to>
                                        <p:strVal val="visible"/>
                                      </p:to>
                                    </p:set>
                                    <p:animEffect transition="in" filter="wipe(left)">
                                      <p:cBhvr>
                                        <p:cTn id="27" dur="500"/>
                                        <p:tgtEl>
                                          <p:spTgt spid="286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679"/>
                                        </p:tgtEl>
                                        <p:attrNameLst>
                                          <p:attrName>style.visibility</p:attrName>
                                        </p:attrNameLst>
                                      </p:cBhvr>
                                      <p:to>
                                        <p:strVal val="visible"/>
                                      </p:to>
                                    </p:set>
                                    <p:animEffect transition="in" filter="wipe(left)">
                                      <p:cBhvr>
                                        <p:cTn id="32" dur="500"/>
                                        <p:tgtEl>
                                          <p:spTgt spid="286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682"/>
                                        </p:tgtEl>
                                        <p:attrNameLst>
                                          <p:attrName>style.visibility</p:attrName>
                                        </p:attrNameLst>
                                      </p:cBhvr>
                                      <p:to>
                                        <p:strVal val="visible"/>
                                      </p:to>
                                    </p:set>
                                    <p:animEffect transition="in" filter="wipe(left)">
                                      <p:cBhvr>
                                        <p:cTn id="37" dur="500"/>
                                        <p:tgtEl>
                                          <p:spTgt spid="286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683">
                                            <p:txEl>
                                              <p:charRg st="0" end="24"/>
                                            </p:txEl>
                                          </p:spTgt>
                                        </p:tgtEl>
                                        <p:attrNameLst>
                                          <p:attrName>style.visibility</p:attrName>
                                        </p:attrNameLst>
                                      </p:cBhvr>
                                      <p:to>
                                        <p:strVal val="visible"/>
                                      </p:to>
                                    </p:set>
                                    <p:animEffect transition="in" filter="wipe(left)">
                                      <p:cBhvr>
                                        <p:cTn id="42" dur="500"/>
                                        <p:tgtEl>
                                          <p:spTgt spid="28683">
                                            <p:txEl>
                                              <p:charRg st="0" end="2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683">
                                            <p:txEl>
                                              <p:charRg st="24" end="47"/>
                                            </p:txEl>
                                          </p:spTgt>
                                        </p:tgtEl>
                                        <p:attrNameLst>
                                          <p:attrName>style.visibility</p:attrName>
                                        </p:attrNameLst>
                                      </p:cBhvr>
                                      <p:to>
                                        <p:strVal val="visible"/>
                                      </p:to>
                                    </p:set>
                                    <p:animEffect transition="in" filter="wipe(left)">
                                      <p:cBhvr>
                                        <p:cTn id="47" dur="500"/>
                                        <p:tgtEl>
                                          <p:spTgt spid="28683">
                                            <p:txEl>
                                              <p:charRg st="24" end="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bldLvl="0" animBg="1"/>
      <p:bldP spid="28680" grpId="0" bldLvl="0" animBg="1"/>
      <p:bldP spid="28681" grpId="0" bldLvl="0" animBg="1"/>
      <p:bldP spid="28682" grpId="0" bldLvl="0" animBg="1"/>
      <p:bldP spid="2868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sz="quarter"/>
          </p:nvPr>
        </p:nvSpPr>
        <p:spPr>
          <a:xfrm>
            <a:off x="179388" y="765175"/>
            <a:ext cx="8243887" cy="576263"/>
          </a:xfrm>
        </p:spPr>
        <p:txBody>
          <a:bodyPr wrap="square" lIns="91440" tIns="45720" rIns="91440" bIns="45720" anchor="ctr"/>
          <a:p>
            <a:pPr algn="l" eaLnBrk="1" hangingPunct="1"/>
            <a:r>
              <a:rPr lang="zh-CN" altLang="en-US" sz="3200" dirty="0">
                <a:solidFill>
                  <a:schemeClr val="tx1"/>
                </a:solidFill>
                <a:ea typeface="华文行楷" panose="02010800040101010101" pitchFamily="2" charset="-122"/>
              </a:rPr>
              <a:t>三、负反馈放大电路放大倍数的一般表达式</a:t>
            </a:r>
            <a:endParaRPr lang="zh-CN" altLang="en-US" sz="3200" dirty="0">
              <a:solidFill>
                <a:schemeClr val="tx1"/>
              </a:solidFill>
              <a:ea typeface="华文行楷" panose="02010800040101010101" pitchFamily="2" charset="-122"/>
            </a:endParaRPr>
          </a:p>
        </p:txBody>
      </p:sp>
      <p:graphicFrame>
        <p:nvGraphicFramePr>
          <p:cNvPr id="31746" name="Object 3"/>
          <p:cNvGraphicFramePr>
            <a:graphicFrameLocks noGrp="1"/>
          </p:cNvGraphicFramePr>
          <p:nvPr>
            <p:ph sz="quarter" idx="1"/>
          </p:nvPr>
        </p:nvGraphicFramePr>
        <p:xfrm>
          <a:off x="1619250" y="1341438"/>
          <a:ext cx="1584325" cy="519112"/>
        </p:xfrm>
        <a:graphic>
          <a:graphicData uri="http://schemas.openxmlformats.org/presentationml/2006/ole">
            <mc:AlternateContent xmlns:mc="http://schemas.openxmlformats.org/markup-compatibility/2006">
              <mc:Choice xmlns:v="urn:schemas-microsoft-com:vml" Requires="v">
                <p:oleObj spid="_x0000_s3130" name="" r:id="rId1" imgW="735965" imgH="241300" progId="Equation.3">
                  <p:embed/>
                </p:oleObj>
              </mc:Choice>
              <mc:Fallback>
                <p:oleObj name="" r:id="rId1" imgW="735965" imgH="241300" progId="Equation.3">
                  <p:embed/>
                  <p:pic>
                    <p:nvPicPr>
                      <p:cNvPr id="0" name="图片 3129"/>
                      <p:cNvPicPr/>
                      <p:nvPr/>
                    </p:nvPicPr>
                    <p:blipFill>
                      <a:blip r:embed="rId2"/>
                      <a:stretch>
                        <a:fillRect/>
                      </a:stretch>
                    </p:blipFill>
                    <p:spPr>
                      <a:xfrm>
                        <a:off x="1619250" y="1341438"/>
                        <a:ext cx="1584325" cy="519112"/>
                      </a:xfrm>
                      <a:prstGeom prst="rect">
                        <a:avLst/>
                      </a:prstGeom>
                      <a:solidFill>
                        <a:srgbClr val="66FFFF"/>
                      </a:solidFill>
                      <a:ln>
                        <a:solidFill>
                          <a:srgbClr val="FF0000"/>
                        </a:solidFill>
                        <a:miter/>
                      </a:ln>
                    </p:spPr>
                  </p:pic>
                </p:oleObj>
              </mc:Fallback>
            </mc:AlternateContent>
          </a:graphicData>
        </a:graphic>
      </p:graphicFrame>
      <p:graphicFrame>
        <p:nvGraphicFramePr>
          <p:cNvPr id="31747" name="Object 4"/>
          <p:cNvGraphicFramePr>
            <a:graphicFrameLocks noGrp="1"/>
          </p:cNvGraphicFramePr>
          <p:nvPr>
            <p:ph sz="quarter" idx="2"/>
          </p:nvPr>
        </p:nvGraphicFramePr>
        <p:xfrm>
          <a:off x="3419475" y="1341438"/>
          <a:ext cx="1584325" cy="501650"/>
        </p:xfrm>
        <a:graphic>
          <a:graphicData uri="http://schemas.openxmlformats.org/presentationml/2006/ole">
            <mc:AlternateContent xmlns:mc="http://schemas.openxmlformats.org/markup-compatibility/2006">
              <mc:Choice xmlns:v="urn:schemas-microsoft-com:vml" Requires="v">
                <p:oleObj spid="_x0000_s3135" name="" r:id="rId3" imgW="761365" imgH="241300" progId="Equation.3">
                  <p:embed/>
                </p:oleObj>
              </mc:Choice>
              <mc:Fallback>
                <p:oleObj name="" r:id="rId3" imgW="761365" imgH="241300" progId="Equation.3">
                  <p:embed/>
                  <p:pic>
                    <p:nvPicPr>
                      <p:cNvPr id="0" name="图片 3134"/>
                      <p:cNvPicPr/>
                      <p:nvPr/>
                    </p:nvPicPr>
                    <p:blipFill>
                      <a:blip r:embed="rId4"/>
                      <a:stretch>
                        <a:fillRect/>
                      </a:stretch>
                    </p:blipFill>
                    <p:spPr>
                      <a:xfrm>
                        <a:off x="3419475" y="1341438"/>
                        <a:ext cx="1584325" cy="501650"/>
                      </a:xfrm>
                      <a:prstGeom prst="rect">
                        <a:avLst/>
                      </a:prstGeom>
                      <a:solidFill>
                        <a:srgbClr val="66FFFF"/>
                      </a:solidFill>
                      <a:ln>
                        <a:solidFill>
                          <a:srgbClr val="FF0000"/>
                        </a:solidFill>
                        <a:miter/>
                      </a:ln>
                    </p:spPr>
                  </p:pic>
                </p:oleObj>
              </mc:Fallback>
            </mc:AlternateContent>
          </a:graphicData>
        </a:graphic>
      </p:graphicFrame>
      <p:graphicFrame>
        <p:nvGraphicFramePr>
          <p:cNvPr id="31748" name="Object 5"/>
          <p:cNvGraphicFramePr>
            <a:graphicFrameLocks noGrp="1"/>
          </p:cNvGraphicFramePr>
          <p:nvPr>
            <p:ph sz="quarter" idx="3"/>
          </p:nvPr>
        </p:nvGraphicFramePr>
        <p:xfrm>
          <a:off x="5292725" y="1341438"/>
          <a:ext cx="1511300" cy="471487"/>
        </p:xfrm>
        <a:graphic>
          <a:graphicData uri="http://schemas.openxmlformats.org/presentationml/2006/ole">
            <mc:AlternateContent xmlns:mc="http://schemas.openxmlformats.org/markup-compatibility/2006">
              <mc:Choice xmlns:v="urn:schemas-microsoft-com:vml" Requires="v">
                <p:oleObj spid="_x0000_s3136" name="" r:id="rId5" imgW="774065" imgH="241300" progId="Equation.3">
                  <p:embed/>
                </p:oleObj>
              </mc:Choice>
              <mc:Fallback>
                <p:oleObj name="" r:id="rId5" imgW="774065" imgH="241300" progId="Equation.3">
                  <p:embed/>
                  <p:pic>
                    <p:nvPicPr>
                      <p:cNvPr id="0" name="图片 3135"/>
                      <p:cNvPicPr/>
                      <p:nvPr/>
                    </p:nvPicPr>
                    <p:blipFill>
                      <a:blip r:embed="rId6"/>
                      <a:stretch>
                        <a:fillRect/>
                      </a:stretch>
                    </p:blipFill>
                    <p:spPr>
                      <a:xfrm>
                        <a:off x="5292725" y="1341438"/>
                        <a:ext cx="1511300" cy="471487"/>
                      </a:xfrm>
                      <a:prstGeom prst="rect">
                        <a:avLst/>
                      </a:prstGeom>
                      <a:solidFill>
                        <a:srgbClr val="66FFFF"/>
                      </a:solidFill>
                      <a:ln>
                        <a:solidFill>
                          <a:srgbClr val="FF0000"/>
                        </a:solidFill>
                        <a:miter/>
                      </a:ln>
                    </p:spPr>
                  </p:pic>
                </p:oleObj>
              </mc:Fallback>
            </mc:AlternateContent>
          </a:graphicData>
        </a:graphic>
      </p:graphicFrame>
      <p:graphicFrame>
        <p:nvGraphicFramePr>
          <p:cNvPr id="47110" name="Object 6"/>
          <p:cNvGraphicFramePr/>
          <p:nvPr/>
        </p:nvGraphicFramePr>
        <p:xfrm>
          <a:off x="4211638" y="1989138"/>
          <a:ext cx="3816350" cy="1971675"/>
        </p:xfrm>
        <a:graphic>
          <a:graphicData uri="http://schemas.openxmlformats.org/presentationml/2006/ole">
            <mc:AlternateContent xmlns:mc="http://schemas.openxmlformats.org/markup-compatibility/2006">
              <mc:Choice xmlns:v="urn:schemas-microsoft-com:vml" Requires="v">
                <p:oleObj spid="_x0000_s3137" name="" r:id="rId7" imgW="1612900" imgH="914400" progId="Equation.3">
                  <p:embed/>
                </p:oleObj>
              </mc:Choice>
              <mc:Fallback>
                <p:oleObj name="" r:id="rId7" imgW="1612900" imgH="914400" progId="Equation.3">
                  <p:embed/>
                  <p:pic>
                    <p:nvPicPr>
                      <p:cNvPr id="0" name="图片 3136"/>
                      <p:cNvPicPr/>
                      <p:nvPr/>
                    </p:nvPicPr>
                    <p:blipFill>
                      <a:blip r:embed="rId8"/>
                      <a:stretch>
                        <a:fillRect/>
                      </a:stretch>
                    </p:blipFill>
                    <p:spPr>
                      <a:xfrm>
                        <a:off x="4211638" y="1989138"/>
                        <a:ext cx="3816350" cy="1971675"/>
                      </a:xfrm>
                      <a:prstGeom prst="rect">
                        <a:avLst/>
                      </a:prstGeom>
                      <a:noFill/>
                      <a:ln w="38100">
                        <a:noFill/>
                        <a:miter/>
                      </a:ln>
                    </p:spPr>
                  </p:pic>
                </p:oleObj>
              </mc:Fallback>
            </mc:AlternateContent>
          </a:graphicData>
        </a:graphic>
      </p:graphicFrame>
      <p:graphicFrame>
        <p:nvGraphicFramePr>
          <p:cNvPr id="31750" name="Object 7"/>
          <p:cNvGraphicFramePr/>
          <p:nvPr/>
        </p:nvGraphicFramePr>
        <p:xfrm>
          <a:off x="468313" y="2060575"/>
          <a:ext cx="3455987" cy="1892300"/>
        </p:xfrm>
        <a:graphic>
          <a:graphicData uri="http://schemas.openxmlformats.org/presentationml/2006/ole">
            <mc:AlternateContent xmlns:mc="http://schemas.openxmlformats.org/markup-compatibility/2006">
              <mc:Choice xmlns:v="urn:schemas-microsoft-com:vml" Requires="v">
                <p:oleObj spid="_x0000_s3138" name="" r:id="rId9" imgW="10315575" imgH="5648325" progId="MSPhotoEd.3">
                  <p:embed/>
                </p:oleObj>
              </mc:Choice>
              <mc:Fallback>
                <p:oleObj name="" r:id="rId9" imgW="10315575" imgH="5648325" progId="MSPhotoEd.3">
                  <p:embed/>
                  <p:pic>
                    <p:nvPicPr>
                      <p:cNvPr id="0" name="图片 3137"/>
                      <p:cNvPicPr/>
                      <p:nvPr/>
                    </p:nvPicPr>
                    <p:blipFill>
                      <a:blip r:embed="rId10"/>
                      <a:stretch>
                        <a:fillRect/>
                      </a:stretch>
                    </p:blipFill>
                    <p:spPr>
                      <a:xfrm>
                        <a:off x="468313" y="2060575"/>
                        <a:ext cx="3455987" cy="1892300"/>
                      </a:xfrm>
                      <a:prstGeom prst="rect">
                        <a:avLst/>
                      </a:prstGeom>
                      <a:noFill/>
                      <a:ln w="38100">
                        <a:noFill/>
                        <a:miter/>
                      </a:ln>
                    </p:spPr>
                  </p:pic>
                </p:oleObj>
              </mc:Fallback>
            </mc:AlternateContent>
          </a:graphicData>
        </a:graphic>
      </p:graphicFrame>
      <p:graphicFrame>
        <p:nvGraphicFramePr>
          <p:cNvPr id="47116" name="Group 12"/>
          <p:cNvGraphicFramePr>
            <a:graphicFrameLocks noGrp="1"/>
          </p:cNvGraphicFramePr>
          <p:nvPr/>
        </p:nvGraphicFramePr>
        <p:xfrm>
          <a:off x="1258888" y="4005263"/>
          <a:ext cx="6934200" cy="2290763"/>
        </p:xfrm>
        <a:graphic>
          <a:graphicData uri="http://schemas.openxmlformats.org/drawingml/2006/table">
            <a:tbl>
              <a:tblPr/>
              <a:tblGrid>
                <a:gridCol w="1524000"/>
                <a:gridCol w="2133600"/>
                <a:gridCol w="1066800"/>
                <a:gridCol w="1143000"/>
                <a:gridCol w="1066800"/>
              </a:tblGrid>
              <a:tr h="4619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反馈组态</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功能</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电压串联</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电压控制电压</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电压并联</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电流控制电压</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电流串联</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电压控制电流</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电流并联</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电流控制电流</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pSp>
        <p:nvGrpSpPr>
          <p:cNvPr id="2" name="Group 50"/>
          <p:cNvGrpSpPr/>
          <p:nvPr/>
        </p:nvGrpSpPr>
        <p:grpSpPr>
          <a:xfrm>
            <a:off x="5221288" y="4010025"/>
            <a:ext cx="2590800" cy="457200"/>
            <a:chOff x="1968" y="2304"/>
            <a:chExt cx="1632" cy="288"/>
          </a:xfrm>
        </p:grpSpPr>
        <p:graphicFrame>
          <p:nvGraphicFramePr>
            <p:cNvPr id="31790" name="Object 51"/>
            <p:cNvGraphicFramePr/>
            <p:nvPr/>
          </p:nvGraphicFramePr>
          <p:xfrm>
            <a:off x="1968" y="2304"/>
            <a:ext cx="192" cy="240"/>
          </p:xfrm>
          <a:graphic>
            <a:graphicData uri="http://schemas.openxmlformats.org/presentationml/2006/ole">
              <mc:AlternateContent xmlns:mc="http://schemas.openxmlformats.org/markup-compatibility/2006">
                <mc:Choice xmlns:v="urn:schemas-microsoft-com:vml" Requires="v">
                  <p:oleObj spid="_x0000_s3143" name="" r:id="rId11" imgW="152400" imgH="190500" progId="Equation.3">
                    <p:embed/>
                  </p:oleObj>
                </mc:Choice>
                <mc:Fallback>
                  <p:oleObj name="" r:id="rId11" imgW="152400" imgH="190500" progId="Equation.3">
                    <p:embed/>
                    <p:pic>
                      <p:nvPicPr>
                        <p:cNvPr id="0" name="图片 3142"/>
                        <p:cNvPicPr/>
                        <p:nvPr/>
                      </p:nvPicPr>
                      <p:blipFill>
                        <a:blip r:embed="rId12"/>
                        <a:stretch>
                          <a:fillRect/>
                        </a:stretch>
                      </p:blipFill>
                      <p:spPr>
                        <a:xfrm>
                          <a:off x="1968" y="2304"/>
                          <a:ext cx="192" cy="240"/>
                        </a:xfrm>
                        <a:prstGeom prst="rect">
                          <a:avLst/>
                        </a:prstGeom>
                        <a:noFill/>
                        <a:ln w="38100">
                          <a:noFill/>
                          <a:miter/>
                        </a:ln>
                      </p:spPr>
                    </p:pic>
                  </p:oleObj>
                </mc:Fallback>
              </mc:AlternateContent>
            </a:graphicData>
          </a:graphic>
        </p:graphicFrame>
        <p:graphicFrame>
          <p:nvGraphicFramePr>
            <p:cNvPr id="31791" name="Object 52"/>
            <p:cNvGraphicFramePr/>
            <p:nvPr/>
          </p:nvGraphicFramePr>
          <p:xfrm>
            <a:off x="2680" y="2304"/>
            <a:ext cx="208" cy="240"/>
          </p:xfrm>
          <a:graphic>
            <a:graphicData uri="http://schemas.openxmlformats.org/presentationml/2006/ole">
              <mc:AlternateContent xmlns:mc="http://schemas.openxmlformats.org/markup-compatibility/2006">
                <mc:Choice xmlns:v="urn:schemas-microsoft-com:vml" Requires="v">
                  <p:oleObj spid="_x0000_s3142" name="" r:id="rId13" imgW="165100" imgH="190500" progId="Equation.3">
                    <p:embed/>
                  </p:oleObj>
                </mc:Choice>
                <mc:Fallback>
                  <p:oleObj name="" r:id="rId13" imgW="165100" imgH="190500" progId="Equation.3">
                    <p:embed/>
                    <p:pic>
                      <p:nvPicPr>
                        <p:cNvPr id="0" name="图片 3141"/>
                        <p:cNvPicPr/>
                        <p:nvPr/>
                      </p:nvPicPr>
                      <p:blipFill>
                        <a:blip r:embed="rId14"/>
                        <a:stretch>
                          <a:fillRect/>
                        </a:stretch>
                      </p:blipFill>
                      <p:spPr>
                        <a:xfrm>
                          <a:off x="2680" y="2304"/>
                          <a:ext cx="208" cy="240"/>
                        </a:xfrm>
                        <a:prstGeom prst="rect">
                          <a:avLst/>
                        </a:prstGeom>
                        <a:noFill/>
                        <a:ln w="38100">
                          <a:noFill/>
                          <a:miter/>
                        </a:ln>
                      </p:spPr>
                    </p:pic>
                  </p:oleObj>
                </mc:Fallback>
              </mc:AlternateContent>
            </a:graphicData>
          </a:graphic>
        </p:graphicFrame>
        <p:graphicFrame>
          <p:nvGraphicFramePr>
            <p:cNvPr id="31792" name="Object 53"/>
            <p:cNvGraphicFramePr/>
            <p:nvPr/>
          </p:nvGraphicFramePr>
          <p:xfrm>
            <a:off x="3360" y="2304"/>
            <a:ext cx="240" cy="288"/>
          </p:xfrm>
          <a:graphic>
            <a:graphicData uri="http://schemas.openxmlformats.org/presentationml/2006/ole">
              <mc:AlternateContent xmlns:mc="http://schemas.openxmlformats.org/markup-compatibility/2006">
                <mc:Choice xmlns:v="urn:schemas-microsoft-com:vml" Requires="v">
                  <p:oleObj spid="_x0000_s3146" name="" r:id="rId15" imgW="190500" imgH="228600" progId="Equation.3">
                    <p:embed/>
                  </p:oleObj>
                </mc:Choice>
                <mc:Fallback>
                  <p:oleObj name="" r:id="rId15" imgW="190500" imgH="228600" progId="Equation.3">
                    <p:embed/>
                    <p:pic>
                      <p:nvPicPr>
                        <p:cNvPr id="0" name="图片 3145"/>
                        <p:cNvPicPr/>
                        <p:nvPr/>
                      </p:nvPicPr>
                      <p:blipFill>
                        <a:blip r:embed="rId16"/>
                        <a:stretch>
                          <a:fillRect/>
                        </a:stretch>
                      </p:blipFill>
                      <p:spPr>
                        <a:xfrm>
                          <a:off x="3360" y="2304"/>
                          <a:ext cx="240" cy="288"/>
                        </a:xfrm>
                        <a:prstGeom prst="rect">
                          <a:avLst/>
                        </a:prstGeom>
                        <a:noFill/>
                        <a:ln w="38100">
                          <a:noFill/>
                          <a:miter/>
                        </a:ln>
                      </p:spPr>
                    </p:pic>
                  </p:oleObj>
                </mc:Fallback>
              </mc:AlternateContent>
            </a:graphicData>
          </a:graphic>
        </p:graphicFrame>
      </p:grpSp>
      <p:grpSp>
        <p:nvGrpSpPr>
          <p:cNvPr id="3" name="Group 54"/>
          <p:cNvGrpSpPr/>
          <p:nvPr/>
        </p:nvGrpSpPr>
        <p:grpSpPr>
          <a:xfrm>
            <a:off x="5068888" y="4467225"/>
            <a:ext cx="3095625" cy="455613"/>
            <a:chOff x="3120" y="2592"/>
            <a:chExt cx="1950" cy="287"/>
          </a:xfrm>
        </p:grpSpPr>
        <p:graphicFrame>
          <p:nvGraphicFramePr>
            <p:cNvPr id="31794" name="Object 55"/>
            <p:cNvGraphicFramePr/>
            <p:nvPr/>
          </p:nvGraphicFramePr>
          <p:xfrm>
            <a:off x="3120" y="2592"/>
            <a:ext cx="528" cy="287"/>
          </p:xfrm>
          <a:graphic>
            <a:graphicData uri="http://schemas.openxmlformats.org/presentationml/2006/ole">
              <mc:AlternateContent xmlns:mc="http://schemas.openxmlformats.org/markup-compatibility/2006">
                <mc:Choice xmlns:v="urn:schemas-microsoft-com:vml" Requires="v">
                  <p:oleObj spid="_x0000_s3141" name="" r:id="rId17" imgW="444500" imgH="241300" progId="Equation.3">
                    <p:embed/>
                  </p:oleObj>
                </mc:Choice>
                <mc:Fallback>
                  <p:oleObj name="" r:id="rId17" imgW="444500" imgH="241300" progId="Equation.3">
                    <p:embed/>
                    <p:pic>
                      <p:nvPicPr>
                        <p:cNvPr id="0" name="图片 3140"/>
                        <p:cNvPicPr/>
                        <p:nvPr/>
                      </p:nvPicPr>
                      <p:blipFill>
                        <a:blip r:embed="rId18"/>
                        <a:stretch>
                          <a:fillRect/>
                        </a:stretch>
                      </p:blipFill>
                      <p:spPr>
                        <a:xfrm>
                          <a:off x="3120" y="2592"/>
                          <a:ext cx="528" cy="287"/>
                        </a:xfrm>
                        <a:prstGeom prst="rect">
                          <a:avLst/>
                        </a:prstGeom>
                        <a:noFill/>
                        <a:ln w="38100">
                          <a:noFill/>
                          <a:miter/>
                        </a:ln>
                      </p:spPr>
                    </p:pic>
                  </p:oleObj>
                </mc:Fallback>
              </mc:AlternateContent>
            </a:graphicData>
          </a:graphic>
        </p:graphicFrame>
        <p:graphicFrame>
          <p:nvGraphicFramePr>
            <p:cNvPr id="31795" name="Object 56"/>
            <p:cNvGraphicFramePr/>
            <p:nvPr/>
          </p:nvGraphicFramePr>
          <p:xfrm>
            <a:off x="3833" y="2592"/>
            <a:ext cx="543" cy="287"/>
          </p:xfrm>
          <a:graphic>
            <a:graphicData uri="http://schemas.openxmlformats.org/presentationml/2006/ole">
              <mc:AlternateContent xmlns:mc="http://schemas.openxmlformats.org/markup-compatibility/2006">
                <mc:Choice xmlns:v="urn:schemas-microsoft-com:vml" Requires="v">
                  <p:oleObj spid="_x0000_s3144" name="" r:id="rId19" imgW="457200" imgH="241300" progId="Equation.3">
                    <p:embed/>
                  </p:oleObj>
                </mc:Choice>
                <mc:Fallback>
                  <p:oleObj name="" r:id="rId19" imgW="457200" imgH="241300" progId="Equation.3">
                    <p:embed/>
                    <p:pic>
                      <p:nvPicPr>
                        <p:cNvPr id="0" name="图片 3143"/>
                        <p:cNvPicPr/>
                        <p:nvPr/>
                      </p:nvPicPr>
                      <p:blipFill>
                        <a:blip r:embed="rId20"/>
                        <a:stretch>
                          <a:fillRect/>
                        </a:stretch>
                      </p:blipFill>
                      <p:spPr>
                        <a:xfrm>
                          <a:off x="3833" y="2592"/>
                          <a:ext cx="543" cy="287"/>
                        </a:xfrm>
                        <a:prstGeom prst="rect">
                          <a:avLst/>
                        </a:prstGeom>
                        <a:noFill/>
                        <a:ln w="38100">
                          <a:noFill/>
                          <a:miter/>
                        </a:ln>
                      </p:spPr>
                    </p:pic>
                  </p:oleObj>
                </mc:Fallback>
              </mc:AlternateContent>
            </a:graphicData>
          </a:graphic>
        </p:graphicFrame>
        <p:graphicFrame>
          <p:nvGraphicFramePr>
            <p:cNvPr id="31796" name="Object 57"/>
            <p:cNvGraphicFramePr/>
            <p:nvPr/>
          </p:nvGraphicFramePr>
          <p:xfrm>
            <a:off x="4512" y="2592"/>
            <a:ext cx="558" cy="287"/>
          </p:xfrm>
          <a:graphic>
            <a:graphicData uri="http://schemas.openxmlformats.org/presentationml/2006/ole">
              <mc:AlternateContent xmlns:mc="http://schemas.openxmlformats.org/markup-compatibility/2006">
                <mc:Choice xmlns:v="urn:schemas-microsoft-com:vml" Requires="v">
                  <p:oleObj spid="_x0000_s3148" name="" r:id="rId21" imgW="469900" imgH="241300" progId="Equation.3">
                    <p:embed/>
                  </p:oleObj>
                </mc:Choice>
                <mc:Fallback>
                  <p:oleObj name="" r:id="rId21" imgW="469900" imgH="241300" progId="Equation.3">
                    <p:embed/>
                    <p:pic>
                      <p:nvPicPr>
                        <p:cNvPr id="0" name="图片 3147"/>
                        <p:cNvPicPr/>
                        <p:nvPr/>
                      </p:nvPicPr>
                      <p:blipFill>
                        <a:blip r:embed="rId22"/>
                        <a:stretch>
                          <a:fillRect/>
                        </a:stretch>
                      </p:blipFill>
                      <p:spPr>
                        <a:xfrm>
                          <a:off x="4512" y="2592"/>
                          <a:ext cx="558" cy="287"/>
                        </a:xfrm>
                        <a:prstGeom prst="rect">
                          <a:avLst/>
                        </a:prstGeom>
                        <a:noFill/>
                        <a:ln w="38100">
                          <a:noFill/>
                          <a:miter/>
                        </a:ln>
                      </p:spPr>
                    </p:pic>
                  </p:oleObj>
                </mc:Fallback>
              </mc:AlternateContent>
            </a:graphicData>
          </a:graphic>
        </p:graphicFrame>
      </p:grpSp>
      <p:grpSp>
        <p:nvGrpSpPr>
          <p:cNvPr id="4" name="Group 58"/>
          <p:cNvGrpSpPr/>
          <p:nvPr/>
        </p:nvGrpSpPr>
        <p:grpSpPr>
          <a:xfrm>
            <a:off x="5068888" y="4924425"/>
            <a:ext cx="3024187" cy="455613"/>
            <a:chOff x="3120" y="2880"/>
            <a:chExt cx="1905" cy="287"/>
          </a:xfrm>
        </p:grpSpPr>
        <p:graphicFrame>
          <p:nvGraphicFramePr>
            <p:cNvPr id="31798" name="Object 59"/>
            <p:cNvGraphicFramePr/>
            <p:nvPr/>
          </p:nvGraphicFramePr>
          <p:xfrm>
            <a:off x="3120" y="2880"/>
            <a:ext cx="482" cy="287"/>
          </p:xfrm>
          <a:graphic>
            <a:graphicData uri="http://schemas.openxmlformats.org/presentationml/2006/ole">
              <mc:AlternateContent xmlns:mc="http://schemas.openxmlformats.org/markup-compatibility/2006">
                <mc:Choice xmlns:v="urn:schemas-microsoft-com:vml" Requires="v">
                  <p:oleObj spid="_x0000_s3147" name="" r:id="rId23" imgW="405765" imgH="241300" progId="Equation.3">
                    <p:embed/>
                  </p:oleObj>
                </mc:Choice>
                <mc:Fallback>
                  <p:oleObj name="" r:id="rId23" imgW="405765" imgH="241300" progId="Equation.3">
                    <p:embed/>
                    <p:pic>
                      <p:nvPicPr>
                        <p:cNvPr id="0" name="图片 3146"/>
                        <p:cNvPicPr/>
                        <p:nvPr/>
                      </p:nvPicPr>
                      <p:blipFill>
                        <a:blip r:embed="rId24"/>
                        <a:stretch>
                          <a:fillRect/>
                        </a:stretch>
                      </p:blipFill>
                      <p:spPr>
                        <a:xfrm>
                          <a:off x="3120" y="2880"/>
                          <a:ext cx="482" cy="287"/>
                        </a:xfrm>
                        <a:prstGeom prst="rect">
                          <a:avLst/>
                        </a:prstGeom>
                        <a:noFill/>
                        <a:ln w="38100">
                          <a:noFill/>
                          <a:miter/>
                        </a:ln>
                      </p:spPr>
                    </p:pic>
                  </p:oleObj>
                </mc:Fallback>
              </mc:AlternateContent>
            </a:graphicData>
          </a:graphic>
        </p:graphicFrame>
        <p:graphicFrame>
          <p:nvGraphicFramePr>
            <p:cNvPr id="31799" name="Object 60"/>
            <p:cNvGraphicFramePr/>
            <p:nvPr/>
          </p:nvGraphicFramePr>
          <p:xfrm>
            <a:off x="3840" y="2880"/>
            <a:ext cx="497" cy="287"/>
          </p:xfrm>
          <a:graphic>
            <a:graphicData uri="http://schemas.openxmlformats.org/presentationml/2006/ole">
              <mc:AlternateContent xmlns:mc="http://schemas.openxmlformats.org/markup-compatibility/2006">
                <mc:Choice xmlns:v="urn:schemas-microsoft-com:vml" Requires="v">
                  <p:oleObj spid="_x0000_s3140" name="" r:id="rId25" imgW="419100" imgH="241300" progId="Equation.3">
                    <p:embed/>
                  </p:oleObj>
                </mc:Choice>
                <mc:Fallback>
                  <p:oleObj name="" r:id="rId25" imgW="419100" imgH="241300" progId="Equation.3">
                    <p:embed/>
                    <p:pic>
                      <p:nvPicPr>
                        <p:cNvPr id="0" name="图片 3139"/>
                        <p:cNvPicPr/>
                        <p:nvPr/>
                      </p:nvPicPr>
                      <p:blipFill>
                        <a:blip r:embed="rId26"/>
                        <a:stretch>
                          <a:fillRect/>
                        </a:stretch>
                      </p:blipFill>
                      <p:spPr>
                        <a:xfrm>
                          <a:off x="3840" y="2880"/>
                          <a:ext cx="497" cy="287"/>
                        </a:xfrm>
                        <a:prstGeom prst="rect">
                          <a:avLst/>
                        </a:prstGeom>
                        <a:noFill/>
                        <a:ln w="38100">
                          <a:noFill/>
                          <a:miter/>
                        </a:ln>
                      </p:spPr>
                    </p:pic>
                  </p:oleObj>
                </mc:Fallback>
              </mc:AlternateContent>
            </a:graphicData>
          </a:graphic>
        </p:graphicFrame>
        <p:graphicFrame>
          <p:nvGraphicFramePr>
            <p:cNvPr id="31800" name="Object 61"/>
            <p:cNvGraphicFramePr/>
            <p:nvPr/>
          </p:nvGraphicFramePr>
          <p:xfrm>
            <a:off x="4512" y="2880"/>
            <a:ext cx="513" cy="287"/>
          </p:xfrm>
          <a:graphic>
            <a:graphicData uri="http://schemas.openxmlformats.org/presentationml/2006/ole">
              <mc:AlternateContent xmlns:mc="http://schemas.openxmlformats.org/markup-compatibility/2006">
                <mc:Choice xmlns:v="urn:schemas-microsoft-com:vml" Requires="v">
                  <p:oleObj spid="_x0000_s3151" name="" r:id="rId27" imgW="431800" imgH="241300" progId="Equation.3">
                    <p:embed/>
                  </p:oleObj>
                </mc:Choice>
                <mc:Fallback>
                  <p:oleObj name="" r:id="rId27" imgW="431800" imgH="241300" progId="Equation.3">
                    <p:embed/>
                    <p:pic>
                      <p:nvPicPr>
                        <p:cNvPr id="0" name="图片 3150"/>
                        <p:cNvPicPr/>
                        <p:nvPr/>
                      </p:nvPicPr>
                      <p:blipFill>
                        <a:blip r:embed="rId28"/>
                        <a:stretch>
                          <a:fillRect/>
                        </a:stretch>
                      </p:blipFill>
                      <p:spPr>
                        <a:xfrm>
                          <a:off x="4512" y="2880"/>
                          <a:ext cx="513" cy="287"/>
                        </a:xfrm>
                        <a:prstGeom prst="rect">
                          <a:avLst/>
                        </a:prstGeom>
                        <a:noFill/>
                        <a:ln w="38100">
                          <a:noFill/>
                          <a:miter/>
                        </a:ln>
                      </p:spPr>
                    </p:pic>
                  </p:oleObj>
                </mc:Fallback>
              </mc:AlternateContent>
            </a:graphicData>
          </a:graphic>
        </p:graphicFrame>
      </p:grpSp>
      <p:grpSp>
        <p:nvGrpSpPr>
          <p:cNvPr id="5" name="Group 62"/>
          <p:cNvGrpSpPr/>
          <p:nvPr/>
        </p:nvGrpSpPr>
        <p:grpSpPr>
          <a:xfrm>
            <a:off x="5145088" y="5838825"/>
            <a:ext cx="2940050" cy="455613"/>
            <a:chOff x="1854" y="3456"/>
            <a:chExt cx="1852" cy="287"/>
          </a:xfrm>
        </p:grpSpPr>
        <p:graphicFrame>
          <p:nvGraphicFramePr>
            <p:cNvPr id="31802" name="Object 63"/>
            <p:cNvGraphicFramePr/>
            <p:nvPr/>
          </p:nvGraphicFramePr>
          <p:xfrm>
            <a:off x="1854" y="3456"/>
            <a:ext cx="423" cy="287"/>
          </p:xfrm>
          <a:graphic>
            <a:graphicData uri="http://schemas.openxmlformats.org/presentationml/2006/ole">
              <mc:AlternateContent xmlns:mc="http://schemas.openxmlformats.org/markup-compatibility/2006">
                <mc:Choice xmlns:v="urn:schemas-microsoft-com:vml" Requires="v">
                  <p:oleObj spid="_x0000_s3150" name="" r:id="rId29" imgW="355600" imgH="241300" progId="Equation.3">
                    <p:embed/>
                  </p:oleObj>
                </mc:Choice>
                <mc:Fallback>
                  <p:oleObj name="" r:id="rId29" imgW="355600" imgH="241300" progId="Equation.3">
                    <p:embed/>
                    <p:pic>
                      <p:nvPicPr>
                        <p:cNvPr id="0" name="图片 3149"/>
                        <p:cNvPicPr/>
                        <p:nvPr/>
                      </p:nvPicPr>
                      <p:blipFill>
                        <a:blip r:embed="rId30"/>
                        <a:stretch>
                          <a:fillRect/>
                        </a:stretch>
                      </p:blipFill>
                      <p:spPr>
                        <a:xfrm>
                          <a:off x="1854" y="3456"/>
                          <a:ext cx="423" cy="287"/>
                        </a:xfrm>
                        <a:prstGeom prst="rect">
                          <a:avLst/>
                        </a:prstGeom>
                        <a:noFill/>
                        <a:ln w="38100">
                          <a:noFill/>
                          <a:miter/>
                        </a:ln>
                      </p:spPr>
                    </p:pic>
                  </p:oleObj>
                </mc:Fallback>
              </mc:AlternateContent>
            </a:graphicData>
          </a:graphic>
        </p:graphicFrame>
        <p:graphicFrame>
          <p:nvGraphicFramePr>
            <p:cNvPr id="31803" name="Object 64"/>
            <p:cNvGraphicFramePr/>
            <p:nvPr/>
          </p:nvGraphicFramePr>
          <p:xfrm>
            <a:off x="2535" y="3456"/>
            <a:ext cx="451" cy="287"/>
          </p:xfrm>
          <a:graphic>
            <a:graphicData uri="http://schemas.openxmlformats.org/presentationml/2006/ole">
              <mc:AlternateContent xmlns:mc="http://schemas.openxmlformats.org/markup-compatibility/2006">
                <mc:Choice xmlns:v="urn:schemas-microsoft-com:vml" Requires="v">
                  <p:oleObj spid="_x0000_s3145" name="" r:id="rId31" imgW="381000" imgH="241300" progId="Equation.3">
                    <p:embed/>
                  </p:oleObj>
                </mc:Choice>
                <mc:Fallback>
                  <p:oleObj name="" r:id="rId31" imgW="381000" imgH="241300" progId="Equation.3">
                    <p:embed/>
                    <p:pic>
                      <p:nvPicPr>
                        <p:cNvPr id="0" name="图片 3144"/>
                        <p:cNvPicPr/>
                        <p:nvPr/>
                      </p:nvPicPr>
                      <p:blipFill>
                        <a:blip r:embed="rId32"/>
                        <a:stretch>
                          <a:fillRect/>
                        </a:stretch>
                      </p:blipFill>
                      <p:spPr>
                        <a:xfrm>
                          <a:off x="2535" y="3456"/>
                          <a:ext cx="451" cy="287"/>
                        </a:xfrm>
                        <a:prstGeom prst="rect">
                          <a:avLst/>
                        </a:prstGeom>
                        <a:noFill/>
                        <a:ln w="38100">
                          <a:noFill/>
                          <a:miter/>
                        </a:ln>
                      </p:spPr>
                    </p:pic>
                  </p:oleObj>
                </mc:Fallback>
              </mc:AlternateContent>
            </a:graphicData>
          </a:graphic>
        </p:graphicFrame>
        <p:graphicFrame>
          <p:nvGraphicFramePr>
            <p:cNvPr id="31804" name="Object 65"/>
            <p:cNvGraphicFramePr/>
            <p:nvPr/>
          </p:nvGraphicFramePr>
          <p:xfrm>
            <a:off x="3238" y="3456"/>
            <a:ext cx="468" cy="287"/>
          </p:xfrm>
          <a:graphic>
            <a:graphicData uri="http://schemas.openxmlformats.org/presentationml/2006/ole">
              <mc:AlternateContent xmlns:mc="http://schemas.openxmlformats.org/markup-compatibility/2006">
                <mc:Choice xmlns:v="urn:schemas-microsoft-com:vml" Requires="v">
                  <p:oleObj spid="_x0000_s3154" name="" r:id="rId33" imgW="393700" imgH="241300" progId="Equation.3">
                    <p:embed/>
                  </p:oleObj>
                </mc:Choice>
                <mc:Fallback>
                  <p:oleObj name="" r:id="rId33" imgW="393700" imgH="241300" progId="Equation.3">
                    <p:embed/>
                    <p:pic>
                      <p:nvPicPr>
                        <p:cNvPr id="0" name="图片 3153"/>
                        <p:cNvPicPr/>
                        <p:nvPr/>
                      </p:nvPicPr>
                      <p:blipFill>
                        <a:blip r:embed="rId34"/>
                        <a:stretch>
                          <a:fillRect/>
                        </a:stretch>
                      </p:blipFill>
                      <p:spPr>
                        <a:xfrm>
                          <a:off x="3238" y="3456"/>
                          <a:ext cx="468" cy="287"/>
                        </a:xfrm>
                        <a:prstGeom prst="rect">
                          <a:avLst/>
                        </a:prstGeom>
                        <a:noFill/>
                        <a:ln w="38100">
                          <a:noFill/>
                          <a:miter/>
                        </a:ln>
                      </p:spPr>
                    </p:pic>
                  </p:oleObj>
                </mc:Fallback>
              </mc:AlternateContent>
            </a:graphicData>
          </a:graphic>
        </p:graphicFrame>
      </p:grpSp>
      <p:grpSp>
        <p:nvGrpSpPr>
          <p:cNvPr id="6" name="Group 66"/>
          <p:cNvGrpSpPr/>
          <p:nvPr/>
        </p:nvGrpSpPr>
        <p:grpSpPr>
          <a:xfrm>
            <a:off x="5068888" y="5381625"/>
            <a:ext cx="2976562" cy="455613"/>
            <a:chOff x="3120" y="3072"/>
            <a:chExt cx="1875" cy="287"/>
          </a:xfrm>
        </p:grpSpPr>
        <p:graphicFrame>
          <p:nvGraphicFramePr>
            <p:cNvPr id="31806" name="Object 67"/>
            <p:cNvGraphicFramePr/>
            <p:nvPr/>
          </p:nvGraphicFramePr>
          <p:xfrm>
            <a:off x="3120" y="3072"/>
            <a:ext cx="483" cy="287"/>
          </p:xfrm>
          <a:graphic>
            <a:graphicData uri="http://schemas.openxmlformats.org/presentationml/2006/ole">
              <mc:AlternateContent xmlns:mc="http://schemas.openxmlformats.org/markup-compatibility/2006">
                <mc:Choice xmlns:v="urn:schemas-microsoft-com:vml" Requires="v">
                  <p:oleObj spid="_x0000_s3153" name="" r:id="rId35" imgW="405765" imgH="241300" progId="Equation.3">
                    <p:embed/>
                  </p:oleObj>
                </mc:Choice>
                <mc:Fallback>
                  <p:oleObj name="" r:id="rId35" imgW="405765" imgH="241300" progId="Equation.3">
                    <p:embed/>
                    <p:pic>
                      <p:nvPicPr>
                        <p:cNvPr id="0" name="图片 3152"/>
                        <p:cNvPicPr/>
                        <p:nvPr/>
                      </p:nvPicPr>
                      <p:blipFill>
                        <a:blip r:embed="rId36"/>
                        <a:stretch>
                          <a:fillRect/>
                        </a:stretch>
                      </p:blipFill>
                      <p:spPr>
                        <a:xfrm>
                          <a:off x="3120" y="3072"/>
                          <a:ext cx="483" cy="287"/>
                        </a:xfrm>
                        <a:prstGeom prst="rect">
                          <a:avLst/>
                        </a:prstGeom>
                        <a:noFill/>
                        <a:ln w="38100">
                          <a:noFill/>
                          <a:miter/>
                        </a:ln>
                      </p:spPr>
                    </p:pic>
                  </p:oleObj>
                </mc:Fallback>
              </mc:AlternateContent>
            </a:graphicData>
          </a:graphic>
        </p:graphicFrame>
        <p:graphicFrame>
          <p:nvGraphicFramePr>
            <p:cNvPr id="31807" name="Object 68"/>
            <p:cNvGraphicFramePr/>
            <p:nvPr/>
          </p:nvGraphicFramePr>
          <p:xfrm>
            <a:off x="3808" y="3072"/>
            <a:ext cx="497" cy="287"/>
          </p:xfrm>
          <a:graphic>
            <a:graphicData uri="http://schemas.openxmlformats.org/presentationml/2006/ole">
              <mc:AlternateContent xmlns:mc="http://schemas.openxmlformats.org/markup-compatibility/2006">
                <mc:Choice xmlns:v="urn:schemas-microsoft-com:vml" Requires="v">
                  <p:oleObj spid="_x0000_s3139" name="" r:id="rId37" imgW="419100" imgH="241300" progId="Equation.3">
                    <p:embed/>
                  </p:oleObj>
                </mc:Choice>
                <mc:Fallback>
                  <p:oleObj name="" r:id="rId37" imgW="419100" imgH="241300" progId="Equation.3">
                    <p:embed/>
                    <p:pic>
                      <p:nvPicPr>
                        <p:cNvPr id="0" name="图片 3138"/>
                        <p:cNvPicPr/>
                        <p:nvPr/>
                      </p:nvPicPr>
                      <p:blipFill>
                        <a:blip r:embed="rId38"/>
                        <a:stretch>
                          <a:fillRect/>
                        </a:stretch>
                      </p:blipFill>
                      <p:spPr>
                        <a:xfrm>
                          <a:off x="3808" y="3072"/>
                          <a:ext cx="497" cy="287"/>
                        </a:xfrm>
                        <a:prstGeom prst="rect">
                          <a:avLst/>
                        </a:prstGeom>
                        <a:noFill/>
                        <a:ln w="38100">
                          <a:noFill/>
                          <a:miter/>
                        </a:ln>
                      </p:spPr>
                    </p:pic>
                  </p:oleObj>
                </mc:Fallback>
              </mc:AlternateContent>
            </a:graphicData>
          </a:graphic>
        </p:graphicFrame>
        <p:graphicFrame>
          <p:nvGraphicFramePr>
            <p:cNvPr id="31808" name="Object 69"/>
            <p:cNvGraphicFramePr/>
            <p:nvPr/>
          </p:nvGraphicFramePr>
          <p:xfrm>
            <a:off x="4512" y="3072"/>
            <a:ext cx="483" cy="287"/>
          </p:xfrm>
          <a:graphic>
            <a:graphicData uri="http://schemas.openxmlformats.org/presentationml/2006/ole">
              <mc:AlternateContent xmlns:mc="http://schemas.openxmlformats.org/markup-compatibility/2006">
                <mc:Choice xmlns:v="urn:schemas-microsoft-com:vml" Requires="v">
                  <p:oleObj spid="_x0000_s3156" name="" r:id="rId39" imgW="405765" imgH="241300" progId="Equation.3">
                    <p:embed/>
                  </p:oleObj>
                </mc:Choice>
                <mc:Fallback>
                  <p:oleObj name="" r:id="rId39" imgW="405765" imgH="241300" progId="Equation.3">
                    <p:embed/>
                    <p:pic>
                      <p:nvPicPr>
                        <p:cNvPr id="0" name="图片 3155"/>
                        <p:cNvPicPr/>
                        <p:nvPr/>
                      </p:nvPicPr>
                      <p:blipFill>
                        <a:blip r:embed="rId40"/>
                        <a:stretch>
                          <a:fillRect/>
                        </a:stretch>
                      </p:blipFill>
                      <p:spPr>
                        <a:xfrm>
                          <a:off x="4512" y="3072"/>
                          <a:ext cx="483" cy="287"/>
                        </a:xfrm>
                        <a:prstGeom prst="rect">
                          <a:avLst/>
                        </a:prstGeom>
                        <a:noFill/>
                        <a:ln w="38100">
                          <a:noFill/>
                          <a:miter/>
                        </a:ln>
                      </p:spPr>
                    </p:pic>
                  </p:oleObj>
                </mc:Fallback>
              </mc:AlternateContent>
            </a:graphicData>
          </a:graphic>
        </p:graphicFrame>
      </p:grpSp>
      <p:graphicFrame>
        <p:nvGraphicFramePr>
          <p:cNvPr id="47174" name="Object 70"/>
          <p:cNvGraphicFramePr>
            <a:graphicFrameLocks noGrp="1"/>
          </p:cNvGraphicFramePr>
          <p:nvPr>
            <p:ph sz="quarter" idx="4"/>
          </p:nvPr>
        </p:nvGraphicFramePr>
        <p:xfrm>
          <a:off x="6732588" y="2997200"/>
          <a:ext cx="1727200" cy="920750"/>
        </p:xfrm>
        <a:graphic>
          <a:graphicData uri="http://schemas.openxmlformats.org/presentationml/2006/ole">
            <mc:AlternateContent xmlns:mc="http://schemas.openxmlformats.org/markup-compatibility/2006">
              <mc:Choice xmlns:v="urn:schemas-microsoft-com:vml" Requires="v">
                <p:oleObj spid="_x0000_s3155" name="" r:id="rId41" imgW="787400" imgH="419100" progId="Equation.3">
                  <p:embed/>
                </p:oleObj>
              </mc:Choice>
              <mc:Fallback>
                <p:oleObj name="" r:id="rId41" imgW="787400" imgH="419100" progId="Equation.3">
                  <p:embed/>
                  <p:pic>
                    <p:nvPicPr>
                      <p:cNvPr id="0" name="图片 3154"/>
                      <p:cNvPicPr/>
                      <p:nvPr/>
                    </p:nvPicPr>
                    <p:blipFill>
                      <a:blip r:embed="rId42"/>
                      <a:stretch>
                        <a:fillRect/>
                      </a:stretch>
                    </p:blipFill>
                    <p:spPr>
                      <a:xfrm>
                        <a:off x="6732588" y="2997200"/>
                        <a:ext cx="1727200" cy="920750"/>
                      </a:xfrm>
                      <a:prstGeom prst="rect">
                        <a:avLst/>
                      </a:prstGeom>
                      <a:solidFill>
                        <a:srgbClr val="66FFFF"/>
                      </a:solidFill>
                      <a:ln>
                        <a:solidFill>
                          <a:srgbClr val="FF3300"/>
                        </a:solid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16"/>
                                        </p:tgtEl>
                                        <p:attrNameLst>
                                          <p:attrName>style.visibility</p:attrName>
                                        </p:attrNameLst>
                                      </p:cBhvr>
                                      <p:to>
                                        <p:strVal val="visible"/>
                                      </p:to>
                                    </p:set>
                                    <p:animEffect transition="in" filter="wipe(left)">
                                      <p:cBhvr>
                                        <p:cTn id="7" dur="500"/>
                                        <p:tgtEl>
                                          <p:spTgt spid="47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7110"/>
                                        </p:tgtEl>
                                        <p:attrNameLst>
                                          <p:attrName>style.visibility</p:attrName>
                                        </p:attrNameLst>
                                      </p:cBhvr>
                                      <p:to>
                                        <p:strVal val="visible"/>
                                      </p:to>
                                    </p:set>
                                    <p:animEffect transition="in" filter="wipe(left)">
                                      <p:cBhvr>
                                        <p:cTn id="37" dur="500"/>
                                        <p:tgtEl>
                                          <p:spTgt spid="47110"/>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nodeType="clickEffect">
                                  <p:stCondLst>
                                    <p:cond delay="0"/>
                                  </p:stCondLst>
                                  <p:childTnLst>
                                    <p:set>
                                      <p:cBhvr>
                                        <p:cTn id="41" dur="1" fill="hold">
                                          <p:stCondLst>
                                            <p:cond delay="0"/>
                                          </p:stCondLst>
                                        </p:cTn>
                                        <p:tgtEl>
                                          <p:spTgt spid="47174"/>
                                        </p:tgtEl>
                                        <p:attrNameLst>
                                          <p:attrName>style.visibility</p:attrName>
                                        </p:attrNameLst>
                                      </p:cBhvr>
                                      <p:to>
                                        <p:strVal val="visible"/>
                                      </p:to>
                                    </p:set>
                                    <p:anim calcmode="lin" valueType="num">
                                      <p:cBhvr>
                                        <p:cTn id="42" dur="500" fill="hold"/>
                                        <p:tgtEl>
                                          <p:spTgt spid="47174"/>
                                        </p:tgtEl>
                                        <p:attrNameLst>
                                          <p:attrName>ppt_x</p:attrName>
                                        </p:attrNameLst>
                                      </p:cBhvr>
                                      <p:tavLst>
                                        <p:tav tm="0">
                                          <p:val>
                                            <p:strVal val="#ppt_x-#ppt_w/2"/>
                                          </p:val>
                                        </p:tav>
                                        <p:tav tm="100000">
                                          <p:val>
                                            <p:strVal val="#ppt_x"/>
                                          </p:val>
                                        </p:tav>
                                      </p:tavLst>
                                    </p:anim>
                                    <p:anim calcmode="lin" valueType="num">
                                      <p:cBhvr>
                                        <p:cTn id="43" dur="500" fill="hold"/>
                                        <p:tgtEl>
                                          <p:spTgt spid="47174"/>
                                        </p:tgtEl>
                                        <p:attrNameLst>
                                          <p:attrName>ppt_y</p:attrName>
                                        </p:attrNameLst>
                                      </p:cBhvr>
                                      <p:tavLst>
                                        <p:tav tm="0">
                                          <p:val>
                                            <p:strVal val="#ppt_y"/>
                                          </p:val>
                                        </p:tav>
                                        <p:tav tm="100000">
                                          <p:val>
                                            <p:strVal val="#ppt_y"/>
                                          </p:val>
                                        </p:tav>
                                      </p:tavLst>
                                    </p:anim>
                                    <p:anim calcmode="lin" valueType="num">
                                      <p:cBhvr>
                                        <p:cTn id="44" dur="500" fill="hold"/>
                                        <p:tgtEl>
                                          <p:spTgt spid="47174"/>
                                        </p:tgtEl>
                                        <p:attrNameLst>
                                          <p:attrName>ppt_w</p:attrName>
                                        </p:attrNameLst>
                                      </p:cBhvr>
                                      <p:tavLst>
                                        <p:tav tm="0">
                                          <p:val>
                                            <p:fltVal val="0.000000"/>
                                          </p:val>
                                        </p:tav>
                                        <p:tav tm="100000">
                                          <p:val>
                                            <p:strVal val="#ppt_w"/>
                                          </p:val>
                                        </p:tav>
                                      </p:tavLst>
                                    </p:anim>
                                    <p:anim calcmode="lin" valueType="num">
                                      <p:cBhvr>
                                        <p:cTn id="45" dur="500" fill="hold"/>
                                        <p:tgtEl>
                                          <p:spTgt spid="4717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8131" name="Object 3"/>
          <p:cNvGraphicFramePr/>
          <p:nvPr/>
        </p:nvGraphicFramePr>
        <p:xfrm>
          <a:off x="900113" y="3500438"/>
          <a:ext cx="5838825" cy="792162"/>
        </p:xfrm>
        <a:graphic>
          <a:graphicData uri="http://schemas.openxmlformats.org/presentationml/2006/ole">
            <mc:AlternateContent xmlns:mc="http://schemas.openxmlformats.org/markup-compatibility/2006">
              <mc:Choice xmlns:v="urn:schemas-microsoft-com:vml" Requires="v">
                <p:oleObj spid="_x0000_s3149" name="" r:id="rId1" imgW="2614930" imgH="393700" progId="Equation.3">
                  <p:embed/>
                </p:oleObj>
              </mc:Choice>
              <mc:Fallback>
                <p:oleObj name="" r:id="rId1" imgW="2614930" imgH="393700" progId="Equation.3">
                  <p:embed/>
                  <p:pic>
                    <p:nvPicPr>
                      <p:cNvPr id="0" name="图片 3148"/>
                      <p:cNvPicPr/>
                      <p:nvPr/>
                    </p:nvPicPr>
                    <p:blipFill>
                      <a:blip r:embed="rId2"/>
                      <a:stretch>
                        <a:fillRect/>
                      </a:stretch>
                    </p:blipFill>
                    <p:spPr>
                      <a:xfrm>
                        <a:off x="900113" y="3500438"/>
                        <a:ext cx="5838825" cy="79216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2771" name="Object 4"/>
          <p:cNvGraphicFramePr/>
          <p:nvPr/>
        </p:nvGraphicFramePr>
        <p:xfrm>
          <a:off x="885825" y="1443038"/>
          <a:ext cx="1905000" cy="874712"/>
        </p:xfrm>
        <a:graphic>
          <a:graphicData uri="http://schemas.openxmlformats.org/presentationml/2006/ole">
            <mc:AlternateContent xmlns:mc="http://schemas.openxmlformats.org/markup-compatibility/2006">
              <mc:Choice xmlns:v="urn:schemas-microsoft-com:vml" Requires="v">
                <p:oleObj spid="_x0000_s3152" name="" r:id="rId3" imgW="787400" imgH="419100" progId="Equation.3">
                  <p:embed/>
                </p:oleObj>
              </mc:Choice>
              <mc:Fallback>
                <p:oleObj name="" r:id="rId3" imgW="787400" imgH="419100" progId="Equation.3">
                  <p:embed/>
                  <p:pic>
                    <p:nvPicPr>
                      <p:cNvPr id="0" name="图片 3151"/>
                      <p:cNvPicPr/>
                      <p:nvPr/>
                    </p:nvPicPr>
                    <p:blipFill>
                      <a:blip r:embed="rId4"/>
                      <a:stretch>
                        <a:fillRect/>
                      </a:stretch>
                    </p:blipFill>
                    <p:spPr>
                      <a:xfrm>
                        <a:off x="885825" y="1443038"/>
                        <a:ext cx="1905000" cy="87471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48133" name="AutoShape 5"/>
          <p:cNvSpPr/>
          <p:nvPr/>
        </p:nvSpPr>
        <p:spPr>
          <a:xfrm>
            <a:off x="6981825" y="4262438"/>
            <a:ext cx="1377950" cy="711200"/>
          </a:xfrm>
          <a:prstGeom prst="borderCallout1">
            <a:avLst>
              <a:gd name="adj1" fmla="val 16069"/>
              <a:gd name="adj2" fmla="val -5528"/>
              <a:gd name="adj3" fmla="val -41069"/>
              <a:gd name="adj4" fmla="val -75000"/>
            </a:avLst>
          </a:prstGeom>
          <a:solidFill>
            <a:srgbClr val="FFFFCC"/>
          </a:solidFill>
          <a:ln w="9525" cap="flat" cmpd="sng">
            <a:solidFill>
              <a:srgbClr val="FF3300"/>
            </a:solidFill>
            <a:prstDash val="solid"/>
            <a:miter/>
            <a:headEnd type="none" w="med" len="med"/>
            <a:tailEnd type="none" w="med" len="med"/>
          </a:ln>
        </p:spPr>
        <p:txBody>
          <a:bodyPr anchor="t">
            <a:spAutoFit/>
          </a:bodyPr>
          <a:p>
            <a:pPr algn="ctr"/>
            <a:r>
              <a:rPr lang="zh-CN" altLang="en-US" sz="2000" b="1" dirty="0">
                <a:solidFill>
                  <a:srgbClr val="000000"/>
                </a:solidFill>
                <a:latin typeface="Times New Roman" panose="02020603050405020304" pitchFamily="18" charset="0"/>
                <a:ea typeface="宋体" panose="02010600030101010101" pitchFamily="2" charset="-122"/>
              </a:rPr>
              <a:t>净输入量忽略不计</a:t>
            </a:r>
            <a:endParaRPr lang="zh-CN" altLang="en-US" sz="2400" b="1" dirty="0">
              <a:solidFill>
                <a:srgbClr val="000000"/>
              </a:solidFill>
              <a:latin typeface="Times New Roman" panose="02020603050405020304" pitchFamily="18" charset="0"/>
              <a:ea typeface="宋体" panose="02010600030101010101" pitchFamily="2" charset="-122"/>
            </a:endParaRPr>
          </a:p>
        </p:txBody>
      </p:sp>
      <p:graphicFrame>
        <p:nvGraphicFramePr>
          <p:cNvPr id="48134" name="Object 6"/>
          <p:cNvGraphicFramePr/>
          <p:nvPr/>
        </p:nvGraphicFramePr>
        <p:xfrm>
          <a:off x="809625" y="4491038"/>
          <a:ext cx="6019800" cy="1033462"/>
        </p:xfrm>
        <a:graphic>
          <a:graphicData uri="http://schemas.openxmlformats.org/presentationml/2006/ole">
            <mc:AlternateContent xmlns:mc="http://schemas.openxmlformats.org/markup-compatibility/2006">
              <mc:Choice xmlns:v="urn:schemas-microsoft-com:vml" Requires="v">
                <p:oleObj spid="_x0000_s3157" name="" r:id="rId5" imgW="2805430" imgH="482600" progId="Equation.3">
                  <p:embed/>
                </p:oleObj>
              </mc:Choice>
              <mc:Fallback>
                <p:oleObj name="" r:id="rId5" imgW="2805430" imgH="482600" progId="Equation.3">
                  <p:embed/>
                  <p:pic>
                    <p:nvPicPr>
                      <p:cNvPr id="0" name="图片 3156"/>
                      <p:cNvPicPr/>
                      <p:nvPr/>
                    </p:nvPicPr>
                    <p:blipFill>
                      <a:blip r:embed="rId6"/>
                      <a:stretch>
                        <a:fillRect/>
                      </a:stretch>
                    </p:blipFill>
                    <p:spPr>
                      <a:xfrm>
                        <a:off x="809625" y="4491038"/>
                        <a:ext cx="6019800" cy="1033462"/>
                      </a:xfrm>
                      <a:prstGeom prst="rect">
                        <a:avLst/>
                      </a:prstGeom>
                      <a:noFill/>
                      <a:ln w="38100">
                        <a:noFill/>
                        <a:miter/>
                      </a:ln>
                    </p:spPr>
                  </p:pic>
                </p:oleObj>
              </mc:Fallback>
            </mc:AlternateContent>
          </a:graphicData>
        </a:graphic>
      </p:graphicFrame>
      <p:graphicFrame>
        <p:nvGraphicFramePr>
          <p:cNvPr id="48135" name="Object 7"/>
          <p:cNvGraphicFramePr/>
          <p:nvPr/>
        </p:nvGraphicFramePr>
        <p:xfrm>
          <a:off x="885825" y="2433638"/>
          <a:ext cx="3200400" cy="906462"/>
        </p:xfrm>
        <a:graphic>
          <a:graphicData uri="http://schemas.openxmlformats.org/presentationml/2006/ole">
            <mc:AlternateContent xmlns:mc="http://schemas.openxmlformats.org/markup-compatibility/2006">
              <mc:Choice xmlns:v="urn:schemas-microsoft-com:vml" Requires="v">
                <p:oleObj spid="_x0000_s3158" name="" r:id="rId7" imgW="1612900" imgH="457200" progId="Equation.3">
                  <p:embed/>
                </p:oleObj>
              </mc:Choice>
              <mc:Fallback>
                <p:oleObj name="" r:id="rId7" imgW="1612900" imgH="457200" progId="Equation.3">
                  <p:embed/>
                  <p:pic>
                    <p:nvPicPr>
                      <p:cNvPr id="0" name="图片 3157"/>
                      <p:cNvPicPr/>
                      <p:nvPr/>
                    </p:nvPicPr>
                    <p:blipFill>
                      <a:blip r:embed="rId8"/>
                      <a:stretch>
                        <a:fillRect/>
                      </a:stretch>
                    </p:blipFill>
                    <p:spPr>
                      <a:xfrm>
                        <a:off x="885825" y="2433638"/>
                        <a:ext cx="3200400" cy="906462"/>
                      </a:xfrm>
                      <a:prstGeom prst="rect">
                        <a:avLst/>
                      </a:prstGeom>
                      <a:noFill/>
                      <a:ln w="38100">
                        <a:noFill/>
                        <a:miter/>
                      </a:ln>
                    </p:spPr>
                  </p:pic>
                </p:oleObj>
              </mc:Fallback>
            </mc:AlternateContent>
          </a:graphicData>
        </a:graphic>
      </p:graphicFrame>
      <p:graphicFrame>
        <p:nvGraphicFramePr>
          <p:cNvPr id="48136" name="Object 8"/>
          <p:cNvGraphicFramePr/>
          <p:nvPr/>
        </p:nvGraphicFramePr>
        <p:xfrm>
          <a:off x="914400" y="5562600"/>
          <a:ext cx="5638800" cy="490538"/>
        </p:xfrm>
        <a:graphic>
          <a:graphicData uri="http://schemas.openxmlformats.org/presentationml/2006/ole">
            <mc:AlternateContent xmlns:mc="http://schemas.openxmlformats.org/markup-compatibility/2006">
              <mc:Choice xmlns:v="urn:schemas-microsoft-com:vml" Requires="v">
                <p:oleObj spid="_x0000_s3159" name="" r:id="rId9" imgW="2590800" imgH="228600" progId="Equation.3">
                  <p:embed/>
                </p:oleObj>
              </mc:Choice>
              <mc:Fallback>
                <p:oleObj name="" r:id="rId9" imgW="2590800" imgH="228600" progId="Equation.3">
                  <p:embed/>
                  <p:pic>
                    <p:nvPicPr>
                      <p:cNvPr id="0" name="图片 3158"/>
                      <p:cNvPicPr/>
                      <p:nvPr/>
                    </p:nvPicPr>
                    <p:blipFill>
                      <a:blip r:embed="rId10"/>
                      <a:stretch>
                        <a:fillRect/>
                      </a:stretch>
                    </p:blipFill>
                    <p:spPr>
                      <a:xfrm>
                        <a:off x="914400" y="5562600"/>
                        <a:ext cx="5638800" cy="4905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2776" name="Object 9"/>
          <p:cNvGraphicFramePr/>
          <p:nvPr/>
        </p:nvGraphicFramePr>
        <p:xfrm>
          <a:off x="4848225" y="1595438"/>
          <a:ext cx="3124200" cy="1709737"/>
        </p:xfrm>
        <a:graphic>
          <a:graphicData uri="http://schemas.openxmlformats.org/presentationml/2006/ole">
            <mc:AlternateContent xmlns:mc="http://schemas.openxmlformats.org/markup-compatibility/2006">
              <mc:Choice xmlns:v="urn:schemas-microsoft-com:vml" Requires="v">
                <p:oleObj spid="_x0000_s3160" name="" r:id="rId11" imgW="10315575" imgH="5648325" progId="MSPhotoEd.3">
                  <p:embed/>
                </p:oleObj>
              </mc:Choice>
              <mc:Fallback>
                <p:oleObj name="" r:id="rId11" imgW="10315575" imgH="5648325" progId="MSPhotoEd.3">
                  <p:embed/>
                  <p:pic>
                    <p:nvPicPr>
                      <p:cNvPr id="0" name="图片 3159"/>
                      <p:cNvPicPr/>
                      <p:nvPr/>
                    </p:nvPicPr>
                    <p:blipFill>
                      <a:blip r:embed="rId12"/>
                      <a:stretch>
                        <a:fillRect/>
                      </a:stretch>
                    </p:blipFill>
                    <p:spPr>
                      <a:xfrm>
                        <a:off x="4848225" y="1595438"/>
                        <a:ext cx="3124200" cy="1709737"/>
                      </a:xfrm>
                      <a:prstGeom prst="rect">
                        <a:avLst/>
                      </a:prstGeom>
                      <a:noFill/>
                      <a:ln w="38100">
                        <a:noFill/>
                        <a:miter/>
                      </a:ln>
                    </p:spPr>
                  </p:pic>
                </p:oleObj>
              </mc:Fallback>
            </mc:AlternateContent>
          </a:graphicData>
        </a:graphic>
      </p:graphicFrame>
      <p:grpSp>
        <p:nvGrpSpPr>
          <p:cNvPr id="2" name="Group 14"/>
          <p:cNvGrpSpPr/>
          <p:nvPr/>
        </p:nvGrpSpPr>
        <p:grpSpPr>
          <a:xfrm>
            <a:off x="2095500" y="1416050"/>
            <a:ext cx="2438400" cy="990600"/>
            <a:chOff x="3600" y="1296"/>
            <a:chExt cx="1536" cy="624"/>
          </a:xfrm>
        </p:grpSpPr>
        <p:sp>
          <p:nvSpPr>
            <p:cNvPr id="32778" name="AutoShape 15"/>
            <p:cNvSpPr/>
            <p:nvPr/>
          </p:nvSpPr>
          <p:spPr>
            <a:xfrm>
              <a:off x="4320" y="1296"/>
              <a:ext cx="816" cy="528"/>
            </a:xfrm>
            <a:prstGeom prst="borderCallout2">
              <a:avLst>
                <a:gd name="adj1" fmla="val 13634"/>
                <a:gd name="adj2" fmla="val -5884"/>
                <a:gd name="adj3" fmla="val 13634"/>
                <a:gd name="adj4" fmla="val -22181"/>
                <a:gd name="adj5" fmla="val 69130"/>
                <a:gd name="adj6" fmla="val -40319"/>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solidFill>
                    <a:srgbClr val="000000"/>
                  </a:solidFill>
                  <a:latin typeface="Times New Roman" panose="02020603050405020304" pitchFamily="18" charset="0"/>
                  <a:ea typeface="宋体" panose="02010600030101010101" pitchFamily="2" charset="-122"/>
                </a:rPr>
                <a:t>环路放大倍数</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32779" name="Oval 16"/>
            <p:cNvSpPr/>
            <p:nvPr/>
          </p:nvSpPr>
          <p:spPr>
            <a:xfrm>
              <a:off x="3600" y="1584"/>
              <a:ext cx="384" cy="336"/>
            </a:xfrm>
            <a:prstGeom prst="ellipse">
              <a:avLst/>
            </a:prstGeom>
            <a:noFill/>
            <a:ln w="28575" cap="flat" cmpd="sng">
              <a:solidFill>
                <a:srgbClr val="FF00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sp>
        <p:nvSpPr>
          <p:cNvPr id="31745" name="Rectangle 2"/>
          <p:cNvSpPr>
            <a:spLocks noGrp="1"/>
          </p:cNvSpPr>
          <p:nvPr/>
        </p:nvSpPr>
        <p:spPr>
          <a:xfrm>
            <a:off x="115888" y="593725"/>
            <a:ext cx="8243887" cy="576263"/>
          </a:xfrm>
          <a:prstGeom prst="rect">
            <a:avLst/>
          </a:prstGeom>
          <a:noFill/>
          <a:ln w="9525">
            <a:noFill/>
          </a:ln>
        </p:spPr>
        <p:txBody>
          <a:bodyPr wrap="square" lIns="91440" tIns="45720" rIns="91440" bIns="45720"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r>
              <a:rPr lang="zh-CN" altLang="en-US" sz="3200" kern="0" dirty="0">
                <a:solidFill>
                  <a:schemeClr val="tx1"/>
                </a:solidFill>
                <a:ea typeface="华文行楷" panose="02010800040101010101" pitchFamily="2" charset="-122"/>
              </a:rPr>
              <a:t>三、负反馈放大电路放大倍数的一般表达式</a:t>
            </a:r>
            <a:endParaRPr lang="zh-CN" altLang="en-US" sz="3200" kern="0" dirty="0">
              <a:solidFill>
                <a:schemeClr val="tx1"/>
              </a:solidFill>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wipe(left)">
                                      <p:cBhvr>
                                        <p:cTn id="12" dur="500"/>
                                        <p:tgtEl>
                                          <p:spTgt spid="48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131"/>
                                        </p:tgtEl>
                                        <p:attrNameLst>
                                          <p:attrName>style.visibility</p:attrName>
                                        </p:attrNameLst>
                                      </p:cBhvr>
                                      <p:to>
                                        <p:strVal val="visible"/>
                                      </p:to>
                                    </p:set>
                                    <p:animEffect transition="in" filter="wipe(left)">
                                      <p:cBhvr>
                                        <p:cTn id="17" dur="500"/>
                                        <p:tgtEl>
                                          <p:spTgt spid="481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3"/>
                                        </p:tgtEl>
                                        <p:attrNameLst>
                                          <p:attrName>style.visibility</p:attrName>
                                        </p:attrNameLst>
                                      </p:cBhvr>
                                      <p:to>
                                        <p:strVal val="visible"/>
                                      </p:to>
                                    </p:set>
                                    <p:animEffect transition="in" filter="wipe(left)">
                                      <p:cBhvr>
                                        <p:cTn id="22" dur="500"/>
                                        <p:tgtEl>
                                          <p:spTgt spid="481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134"/>
                                        </p:tgtEl>
                                        <p:attrNameLst>
                                          <p:attrName>style.visibility</p:attrName>
                                        </p:attrNameLst>
                                      </p:cBhvr>
                                      <p:to>
                                        <p:strVal val="visible"/>
                                      </p:to>
                                    </p:set>
                                    <p:animEffect transition="in" filter="wipe(left)">
                                      <p:cBhvr>
                                        <p:cTn id="27" dur="500"/>
                                        <p:tgtEl>
                                          <p:spTgt spid="481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136"/>
                                        </p:tgtEl>
                                        <p:attrNameLst>
                                          <p:attrName>style.visibility</p:attrName>
                                        </p:attrNameLst>
                                      </p:cBhvr>
                                      <p:to>
                                        <p:strVal val="visible"/>
                                      </p:to>
                                    </p:set>
                                    <p:animEffect transition="in" filter="wipe(left)">
                                      <p:cBhvr>
                                        <p:cTn id="32" dur="500"/>
                                        <p:tgtEl>
                                          <p:spTgt spid="48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2"/>
          <p:cNvSpPr>
            <a:spLocks noGrp="1"/>
          </p:cNvSpPr>
          <p:nvPr>
            <p:ph type="ctrTitle"/>
          </p:nvPr>
        </p:nvSpPr>
        <p:spPr>
          <a:xfrm>
            <a:off x="971550" y="1700213"/>
            <a:ext cx="7056438" cy="1143000"/>
          </a:xfrm>
        </p:spPr>
        <p:txBody>
          <a:bodyPr wrap="square" lIns="91440" tIns="45720" rIns="91440" bIns="45720" anchor="ctr"/>
          <a:p>
            <a:pPr eaLnBrk="1" hangingPunct="1"/>
            <a:r>
              <a:rPr lang="en-US" altLang="zh-CN" sz="4000" b="1" dirty="0">
                <a:latin typeface="华文行楷" panose="02010800040101010101" pitchFamily="2" charset="-122"/>
                <a:ea typeface="华文行楷" panose="02010800040101010101" pitchFamily="2" charset="-122"/>
              </a:rPr>
              <a:t>§5.4</a:t>
            </a:r>
            <a:r>
              <a:rPr lang="en-US" altLang="zh-CN"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深度负反馈放大电路放大倍数的分析</a:t>
            </a:r>
            <a:endParaRPr lang="zh-CN" altLang="en-US" sz="4000" dirty="0">
              <a:latin typeface="华文行楷" panose="02010800040101010101" pitchFamily="2" charset="-122"/>
              <a:ea typeface="华文行楷" panose="02010800040101010101" pitchFamily="2" charset="-122"/>
            </a:endParaRPr>
          </a:p>
        </p:txBody>
      </p:sp>
      <p:sp>
        <p:nvSpPr>
          <p:cNvPr id="27650" name="Text Box 9">
            <a:hlinkClick r:id="rId1" action="ppaction://hlinksldjump"/>
          </p:cNvPr>
          <p:cNvSpPr txBox="1"/>
          <p:nvPr/>
        </p:nvSpPr>
        <p:spPr>
          <a:xfrm>
            <a:off x="1116330" y="3068955"/>
            <a:ext cx="6659245" cy="521970"/>
          </a:xfrm>
          <a:prstGeom prst="rect">
            <a:avLst/>
          </a:prstGeom>
          <a:noFill/>
          <a:ln w="9525">
            <a:noFill/>
          </a:ln>
        </p:spPr>
        <p:txBody>
          <a:bodyPr wrap="square"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一、深度负反馈的实质</a:t>
            </a:r>
            <a:endParaRPr lang="zh-CN" altLang="en-US" sz="2800" b="1" dirty="0">
              <a:latin typeface="Times New Roman" panose="02020603050405020304" pitchFamily="18" charset="0"/>
              <a:ea typeface="华文楷体" panose="02010600040101010101" pitchFamily="2" charset="-122"/>
            </a:endParaRPr>
          </a:p>
        </p:txBody>
      </p:sp>
      <p:sp>
        <p:nvSpPr>
          <p:cNvPr id="27651" name="Text Box 10">
            <a:hlinkClick r:id="rId2" action="ppaction://hlinksldjump"/>
          </p:cNvPr>
          <p:cNvSpPr txBox="1"/>
          <p:nvPr/>
        </p:nvSpPr>
        <p:spPr>
          <a:xfrm>
            <a:off x="1116013" y="3644900"/>
            <a:ext cx="7275512" cy="521970"/>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二、反馈网络的分析</a:t>
            </a:r>
            <a:endParaRPr lang="zh-CN" altLang="en-US" sz="2800" b="1" dirty="0">
              <a:latin typeface="Times New Roman" panose="02020603050405020304" pitchFamily="18" charset="0"/>
              <a:ea typeface="华文楷体" panose="02010600040101010101" pitchFamily="2" charset="-122"/>
            </a:endParaRPr>
          </a:p>
        </p:txBody>
      </p:sp>
      <p:sp>
        <p:nvSpPr>
          <p:cNvPr id="27652" name="Text Box 11">
            <a:hlinkClick r:id="rId2" action="ppaction://hlinksldjump"/>
          </p:cNvPr>
          <p:cNvSpPr txBox="1"/>
          <p:nvPr/>
        </p:nvSpPr>
        <p:spPr>
          <a:xfrm>
            <a:off x="1116330" y="4221480"/>
            <a:ext cx="7414260" cy="521970"/>
          </a:xfrm>
          <a:prstGeom prst="rect">
            <a:avLst/>
          </a:prstGeom>
          <a:noFill/>
          <a:ln w="9525">
            <a:noFill/>
          </a:ln>
        </p:spPr>
        <p:txBody>
          <a:bodyPr wrap="square"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三、</a:t>
            </a:r>
            <a:r>
              <a:rPr lang="zh-CN" altLang="en-US" sz="2800" b="1" dirty="0">
                <a:latin typeface="Times New Roman" panose="02020603050405020304" pitchFamily="18" charset="0"/>
                <a:ea typeface="华文楷体" panose="02010600040101010101" pitchFamily="2" charset="-122"/>
                <a:sym typeface="+mn-ea"/>
              </a:rPr>
              <a:t>放大倍数的一般表达式</a:t>
            </a:r>
            <a:r>
              <a:rPr lang="zh-CN" altLang="en-US" sz="2800" b="1" dirty="0">
                <a:latin typeface="Times New Roman" panose="02020603050405020304" pitchFamily="18" charset="0"/>
                <a:ea typeface="华文楷体" panose="02010600040101010101" pitchFamily="2" charset="-122"/>
              </a:rPr>
              <a:t> </a:t>
            </a:r>
            <a:endParaRPr lang="zh-CN" altLang="en-US" sz="2800" b="1" dirty="0">
              <a:latin typeface="Times New Roman" panose="02020603050405020304" pitchFamily="18" charset="0"/>
              <a:ea typeface="华文楷体" panose="0201060004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a:xfrm>
            <a:off x="323850" y="836613"/>
            <a:ext cx="4953000" cy="425450"/>
          </a:xfrm>
        </p:spPr>
        <p:txBody>
          <a:bodyPr wrap="square" lIns="91440" tIns="45720" rIns="91440" bIns="45720" anchor="ctr"/>
          <a:p>
            <a:pPr algn="l" eaLnBrk="1" hangingPunct="1"/>
            <a:r>
              <a:rPr lang="zh-CN" altLang="en-US" sz="3200" dirty="0">
                <a:solidFill>
                  <a:srgbClr val="000000"/>
                </a:solidFill>
                <a:ea typeface="华文行楷" panose="02010800040101010101" pitchFamily="2" charset="-122"/>
              </a:rPr>
              <a:t>一、深度负反馈的实质</a:t>
            </a:r>
            <a:endParaRPr lang="zh-CN" altLang="en-US" sz="3200" dirty="0">
              <a:solidFill>
                <a:srgbClr val="000000"/>
              </a:solidFill>
              <a:ea typeface="华文行楷" panose="02010800040101010101" pitchFamily="2" charset="-122"/>
            </a:endParaRPr>
          </a:p>
        </p:txBody>
      </p:sp>
      <p:graphicFrame>
        <p:nvGraphicFramePr>
          <p:cNvPr id="48131" name="Object 3"/>
          <p:cNvGraphicFramePr/>
          <p:nvPr/>
        </p:nvGraphicFramePr>
        <p:xfrm>
          <a:off x="900113" y="3500438"/>
          <a:ext cx="5838825" cy="792162"/>
        </p:xfrm>
        <a:graphic>
          <a:graphicData uri="http://schemas.openxmlformats.org/presentationml/2006/ole">
            <mc:AlternateContent xmlns:mc="http://schemas.openxmlformats.org/markup-compatibility/2006">
              <mc:Choice xmlns:v="urn:schemas-microsoft-com:vml" Requires="v">
                <p:oleObj spid="_x0000_s3149" name="" r:id="rId1" imgW="2614930" imgH="393700" progId="Equation.3">
                  <p:embed/>
                </p:oleObj>
              </mc:Choice>
              <mc:Fallback>
                <p:oleObj name="" r:id="rId1" imgW="2614930" imgH="393700" progId="Equation.3">
                  <p:embed/>
                  <p:pic>
                    <p:nvPicPr>
                      <p:cNvPr id="0" name="图片 3148"/>
                      <p:cNvPicPr/>
                      <p:nvPr/>
                    </p:nvPicPr>
                    <p:blipFill>
                      <a:blip r:embed="rId2"/>
                      <a:stretch>
                        <a:fillRect/>
                      </a:stretch>
                    </p:blipFill>
                    <p:spPr>
                      <a:xfrm>
                        <a:off x="900113" y="3500438"/>
                        <a:ext cx="5838825" cy="79216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2771" name="Object 4"/>
          <p:cNvGraphicFramePr/>
          <p:nvPr/>
        </p:nvGraphicFramePr>
        <p:xfrm>
          <a:off x="885825" y="1443038"/>
          <a:ext cx="1905000" cy="874712"/>
        </p:xfrm>
        <a:graphic>
          <a:graphicData uri="http://schemas.openxmlformats.org/presentationml/2006/ole">
            <mc:AlternateContent xmlns:mc="http://schemas.openxmlformats.org/markup-compatibility/2006">
              <mc:Choice xmlns:v="urn:schemas-microsoft-com:vml" Requires="v">
                <p:oleObj spid="_x0000_s3152" name="" r:id="rId3" imgW="787400" imgH="419100" progId="Equation.3">
                  <p:embed/>
                </p:oleObj>
              </mc:Choice>
              <mc:Fallback>
                <p:oleObj name="" r:id="rId3" imgW="787400" imgH="419100" progId="Equation.3">
                  <p:embed/>
                  <p:pic>
                    <p:nvPicPr>
                      <p:cNvPr id="0" name="图片 3151"/>
                      <p:cNvPicPr/>
                      <p:nvPr/>
                    </p:nvPicPr>
                    <p:blipFill>
                      <a:blip r:embed="rId4"/>
                      <a:stretch>
                        <a:fillRect/>
                      </a:stretch>
                    </p:blipFill>
                    <p:spPr>
                      <a:xfrm>
                        <a:off x="885825" y="1443038"/>
                        <a:ext cx="1905000" cy="87471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48133" name="AutoShape 5"/>
          <p:cNvSpPr/>
          <p:nvPr/>
        </p:nvSpPr>
        <p:spPr>
          <a:xfrm>
            <a:off x="6981825" y="4262438"/>
            <a:ext cx="1377950" cy="711200"/>
          </a:xfrm>
          <a:prstGeom prst="borderCallout1">
            <a:avLst>
              <a:gd name="adj1" fmla="val 16069"/>
              <a:gd name="adj2" fmla="val -5528"/>
              <a:gd name="adj3" fmla="val -41069"/>
              <a:gd name="adj4" fmla="val -75000"/>
            </a:avLst>
          </a:prstGeom>
          <a:solidFill>
            <a:srgbClr val="FFFFCC"/>
          </a:solidFill>
          <a:ln w="9525" cap="flat" cmpd="sng">
            <a:solidFill>
              <a:srgbClr val="FF3300"/>
            </a:solidFill>
            <a:prstDash val="solid"/>
            <a:miter/>
            <a:headEnd type="none" w="med" len="med"/>
            <a:tailEnd type="none" w="med" len="med"/>
          </a:ln>
        </p:spPr>
        <p:txBody>
          <a:bodyPr anchor="t">
            <a:spAutoFit/>
          </a:bodyPr>
          <a:p>
            <a:pPr algn="ctr"/>
            <a:r>
              <a:rPr lang="zh-CN" altLang="en-US" sz="2000" b="1" dirty="0">
                <a:solidFill>
                  <a:srgbClr val="000000"/>
                </a:solidFill>
                <a:latin typeface="Times New Roman" panose="02020603050405020304" pitchFamily="18" charset="0"/>
                <a:ea typeface="宋体" panose="02010600030101010101" pitchFamily="2" charset="-122"/>
              </a:rPr>
              <a:t>净输入量忽略不计</a:t>
            </a:r>
            <a:endParaRPr lang="zh-CN" altLang="en-US" sz="2400" b="1" dirty="0">
              <a:solidFill>
                <a:srgbClr val="000000"/>
              </a:solidFill>
              <a:latin typeface="Times New Roman" panose="02020603050405020304" pitchFamily="18" charset="0"/>
              <a:ea typeface="宋体" panose="02010600030101010101" pitchFamily="2" charset="-122"/>
            </a:endParaRPr>
          </a:p>
        </p:txBody>
      </p:sp>
      <p:graphicFrame>
        <p:nvGraphicFramePr>
          <p:cNvPr id="48134" name="Object 6"/>
          <p:cNvGraphicFramePr/>
          <p:nvPr/>
        </p:nvGraphicFramePr>
        <p:xfrm>
          <a:off x="809625" y="4491038"/>
          <a:ext cx="6019800" cy="1033462"/>
        </p:xfrm>
        <a:graphic>
          <a:graphicData uri="http://schemas.openxmlformats.org/presentationml/2006/ole">
            <mc:AlternateContent xmlns:mc="http://schemas.openxmlformats.org/markup-compatibility/2006">
              <mc:Choice xmlns:v="urn:schemas-microsoft-com:vml" Requires="v">
                <p:oleObj spid="_x0000_s3157" name="" r:id="rId5" imgW="2805430" imgH="482600" progId="Equation.3">
                  <p:embed/>
                </p:oleObj>
              </mc:Choice>
              <mc:Fallback>
                <p:oleObj name="" r:id="rId5" imgW="2805430" imgH="482600" progId="Equation.3">
                  <p:embed/>
                  <p:pic>
                    <p:nvPicPr>
                      <p:cNvPr id="0" name="图片 3156"/>
                      <p:cNvPicPr/>
                      <p:nvPr/>
                    </p:nvPicPr>
                    <p:blipFill>
                      <a:blip r:embed="rId6"/>
                      <a:stretch>
                        <a:fillRect/>
                      </a:stretch>
                    </p:blipFill>
                    <p:spPr>
                      <a:xfrm>
                        <a:off x="809625" y="4491038"/>
                        <a:ext cx="6019800" cy="1033462"/>
                      </a:xfrm>
                      <a:prstGeom prst="rect">
                        <a:avLst/>
                      </a:prstGeom>
                      <a:noFill/>
                      <a:ln w="38100">
                        <a:noFill/>
                        <a:miter/>
                      </a:ln>
                    </p:spPr>
                  </p:pic>
                </p:oleObj>
              </mc:Fallback>
            </mc:AlternateContent>
          </a:graphicData>
        </a:graphic>
      </p:graphicFrame>
      <p:graphicFrame>
        <p:nvGraphicFramePr>
          <p:cNvPr id="48135" name="Object 7"/>
          <p:cNvGraphicFramePr/>
          <p:nvPr/>
        </p:nvGraphicFramePr>
        <p:xfrm>
          <a:off x="885825" y="2433638"/>
          <a:ext cx="3200400" cy="906462"/>
        </p:xfrm>
        <a:graphic>
          <a:graphicData uri="http://schemas.openxmlformats.org/presentationml/2006/ole">
            <mc:AlternateContent xmlns:mc="http://schemas.openxmlformats.org/markup-compatibility/2006">
              <mc:Choice xmlns:v="urn:schemas-microsoft-com:vml" Requires="v">
                <p:oleObj spid="_x0000_s3158" name="" r:id="rId7" imgW="1612900" imgH="457200" progId="Equation.3">
                  <p:embed/>
                </p:oleObj>
              </mc:Choice>
              <mc:Fallback>
                <p:oleObj name="" r:id="rId7" imgW="1612900" imgH="457200" progId="Equation.3">
                  <p:embed/>
                  <p:pic>
                    <p:nvPicPr>
                      <p:cNvPr id="0" name="图片 3157"/>
                      <p:cNvPicPr/>
                      <p:nvPr/>
                    </p:nvPicPr>
                    <p:blipFill>
                      <a:blip r:embed="rId8"/>
                      <a:stretch>
                        <a:fillRect/>
                      </a:stretch>
                    </p:blipFill>
                    <p:spPr>
                      <a:xfrm>
                        <a:off x="885825" y="2433638"/>
                        <a:ext cx="3200400" cy="906462"/>
                      </a:xfrm>
                      <a:prstGeom prst="rect">
                        <a:avLst/>
                      </a:prstGeom>
                      <a:noFill/>
                      <a:ln w="38100">
                        <a:noFill/>
                        <a:miter/>
                      </a:ln>
                    </p:spPr>
                  </p:pic>
                </p:oleObj>
              </mc:Fallback>
            </mc:AlternateContent>
          </a:graphicData>
        </a:graphic>
      </p:graphicFrame>
      <p:graphicFrame>
        <p:nvGraphicFramePr>
          <p:cNvPr id="48136" name="Object 8"/>
          <p:cNvGraphicFramePr/>
          <p:nvPr/>
        </p:nvGraphicFramePr>
        <p:xfrm>
          <a:off x="914400" y="5562600"/>
          <a:ext cx="5638800" cy="490538"/>
        </p:xfrm>
        <a:graphic>
          <a:graphicData uri="http://schemas.openxmlformats.org/presentationml/2006/ole">
            <mc:AlternateContent xmlns:mc="http://schemas.openxmlformats.org/markup-compatibility/2006">
              <mc:Choice xmlns:v="urn:schemas-microsoft-com:vml" Requires="v">
                <p:oleObj spid="_x0000_s3159" name="" r:id="rId9" imgW="2590800" imgH="228600" progId="Equation.3">
                  <p:embed/>
                </p:oleObj>
              </mc:Choice>
              <mc:Fallback>
                <p:oleObj name="" r:id="rId9" imgW="2590800" imgH="228600" progId="Equation.3">
                  <p:embed/>
                  <p:pic>
                    <p:nvPicPr>
                      <p:cNvPr id="0" name="图片 3158"/>
                      <p:cNvPicPr/>
                      <p:nvPr/>
                    </p:nvPicPr>
                    <p:blipFill>
                      <a:blip r:embed="rId10"/>
                      <a:stretch>
                        <a:fillRect/>
                      </a:stretch>
                    </p:blipFill>
                    <p:spPr>
                      <a:xfrm>
                        <a:off x="914400" y="5562600"/>
                        <a:ext cx="5638800" cy="4905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32776" name="Object 9"/>
          <p:cNvGraphicFramePr/>
          <p:nvPr/>
        </p:nvGraphicFramePr>
        <p:xfrm>
          <a:off x="4848225" y="1595438"/>
          <a:ext cx="3124200" cy="1709737"/>
        </p:xfrm>
        <a:graphic>
          <a:graphicData uri="http://schemas.openxmlformats.org/presentationml/2006/ole">
            <mc:AlternateContent xmlns:mc="http://schemas.openxmlformats.org/markup-compatibility/2006">
              <mc:Choice xmlns:v="urn:schemas-microsoft-com:vml" Requires="v">
                <p:oleObj spid="_x0000_s3160" name="" r:id="rId11" imgW="10315575" imgH="5648325" progId="MSPhotoEd.3">
                  <p:embed/>
                </p:oleObj>
              </mc:Choice>
              <mc:Fallback>
                <p:oleObj name="" r:id="rId11" imgW="10315575" imgH="5648325" progId="MSPhotoEd.3">
                  <p:embed/>
                  <p:pic>
                    <p:nvPicPr>
                      <p:cNvPr id="0" name="图片 3159"/>
                      <p:cNvPicPr/>
                      <p:nvPr/>
                    </p:nvPicPr>
                    <p:blipFill>
                      <a:blip r:embed="rId12"/>
                      <a:stretch>
                        <a:fillRect/>
                      </a:stretch>
                    </p:blipFill>
                    <p:spPr>
                      <a:xfrm>
                        <a:off x="4848225" y="1595438"/>
                        <a:ext cx="3124200" cy="1709737"/>
                      </a:xfrm>
                      <a:prstGeom prst="rect">
                        <a:avLst/>
                      </a:prstGeom>
                      <a:noFill/>
                      <a:ln w="38100">
                        <a:noFill/>
                        <a:miter/>
                      </a:ln>
                    </p:spPr>
                  </p:pic>
                </p:oleObj>
              </mc:Fallback>
            </mc:AlternateContent>
          </a:graphicData>
        </a:graphic>
      </p:graphicFrame>
      <p:grpSp>
        <p:nvGrpSpPr>
          <p:cNvPr id="2" name="Group 14"/>
          <p:cNvGrpSpPr/>
          <p:nvPr/>
        </p:nvGrpSpPr>
        <p:grpSpPr>
          <a:xfrm>
            <a:off x="2095500" y="1416050"/>
            <a:ext cx="2438400" cy="990600"/>
            <a:chOff x="3600" y="1296"/>
            <a:chExt cx="1536" cy="624"/>
          </a:xfrm>
        </p:grpSpPr>
        <p:sp>
          <p:nvSpPr>
            <p:cNvPr id="32778" name="AutoShape 15"/>
            <p:cNvSpPr/>
            <p:nvPr/>
          </p:nvSpPr>
          <p:spPr>
            <a:xfrm>
              <a:off x="4320" y="1296"/>
              <a:ext cx="816" cy="528"/>
            </a:xfrm>
            <a:prstGeom prst="borderCallout2">
              <a:avLst>
                <a:gd name="adj1" fmla="val 13634"/>
                <a:gd name="adj2" fmla="val -5884"/>
                <a:gd name="adj3" fmla="val 13634"/>
                <a:gd name="adj4" fmla="val -22181"/>
                <a:gd name="adj5" fmla="val 69130"/>
                <a:gd name="adj6" fmla="val -40319"/>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solidFill>
                    <a:srgbClr val="000000"/>
                  </a:solidFill>
                  <a:latin typeface="Times New Roman" panose="02020603050405020304" pitchFamily="18" charset="0"/>
                  <a:ea typeface="宋体" panose="02010600030101010101" pitchFamily="2" charset="-122"/>
                </a:rPr>
                <a:t>环路放大倍数</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32779" name="Oval 16"/>
            <p:cNvSpPr/>
            <p:nvPr/>
          </p:nvSpPr>
          <p:spPr>
            <a:xfrm>
              <a:off x="3600" y="1584"/>
              <a:ext cx="384" cy="336"/>
            </a:xfrm>
            <a:prstGeom prst="ellipse">
              <a:avLst/>
            </a:prstGeom>
            <a:noFill/>
            <a:ln w="28575" cap="flat" cmpd="sng">
              <a:solidFill>
                <a:srgbClr val="FF00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wipe(left)">
                                      <p:cBhvr>
                                        <p:cTn id="12" dur="500"/>
                                        <p:tgtEl>
                                          <p:spTgt spid="48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131"/>
                                        </p:tgtEl>
                                        <p:attrNameLst>
                                          <p:attrName>style.visibility</p:attrName>
                                        </p:attrNameLst>
                                      </p:cBhvr>
                                      <p:to>
                                        <p:strVal val="visible"/>
                                      </p:to>
                                    </p:set>
                                    <p:animEffect transition="in" filter="wipe(left)">
                                      <p:cBhvr>
                                        <p:cTn id="17" dur="500"/>
                                        <p:tgtEl>
                                          <p:spTgt spid="481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3"/>
                                        </p:tgtEl>
                                        <p:attrNameLst>
                                          <p:attrName>style.visibility</p:attrName>
                                        </p:attrNameLst>
                                      </p:cBhvr>
                                      <p:to>
                                        <p:strVal val="visible"/>
                                      </p:to>
                                    </p:set>
                                    <p:animEffect transition="in" filter="wipe(left)">
                                      <p:cBhvr>
                                        <p:cTn id="22" dur="500"/>
                                        <p:tgtEl>
                                          <p:spTgt spid="481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134"/>
                                        </p:tgtEl>
                                        <p:attrNameLst>
                                          <p:attrName>style.visibility</p:attrName>
                                        </p:attrNameLst>
                                      </p:cBhvr>
                                      <p:to>
                                        <p:strVal val="visible"/>
                                      </p:to>
                                    </p:set>
                                    <p:animEffect transition="in" filter="wipe(left)">
                                      <p:cBhvr>
                                        <p:cTn id="27" dur="500"/>
                                        <p:tgtEl>
                                          <p:spTgt spid="481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136"/>
                                        </p:tgtEl>
                                        <p:attrNameLst>
                                          <p:attrName>style.visibility</p:attrName>
                                        </p:attrNameLst>
                                      </p:cBhvr>
                                      <p:to>
                                        <p:strVal val="visible"/>
                                      </p:to>
                                    </p:set>
                                    <p:animEffect transition="in" filter="wipe(left)">
                                      <p:cBhvr>
                                        <p:cTn id="32" dur="500"/>
                                        <p:tgtEl>
                                          <p:spTgt spid="48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3" descr="Dz060302"/>
          <p:cNvPicPr>
            <a:picLocks noChangeAspect="1"/>
          </p:cNvPicPr>
          <p:nvPr/>
        </p:nvPicPr>
        <p:blipFill>
          <a:blip r:embed="rId1"/>
          <a:srcRect l="2469" t="3275" r="51852" b="57436"/>
          <a:stretch>
            <a:fillRect/>
          </a:stretch>
        </p:blipFill>
        <p:spPr>
          <a:xfrm>
            <a:off x="727075" y="1198245"/>
            <a:ext cx="2855595" cy="1851660"/>
          </a:xfrm>
          <a:prstGeom prst="rect">
            <a:avLst/>
          </a:prstGeom>
          <a:noFill/>
          <a:ln w="9525">
            <a:noFill/>
          </a:ln>
        </p:spPr>
      </p:pic>
      <p:pic>
        <p:nvPicPr>
          <p:cNvPr id="28676" name="Picture 4" descr="Dz060302"/>
          <p:cNvPicPr>
            <a:picLocks noChangeAspect="1"/>
          </p:cNvPicPr>
          <p:nvPr/>
        </p:nvPicPr>
        <p:blipFill>
          <a:blip r:embed="rId2"/>
          <a:srcRect l="51852" b="57436"/>
          <a:stretch>
            <a:fillRect/>
          </a:stretch>
        </p:blipFill>
        <p:spPr>
          <a:xfrm>
            <a:off x="3851275" y="1054100"/>
            <a:ext cx="2895600" cy="1930400"/>
          </a:xfrm>
          <a:prstGeom prst="rect">
            <a:avLst/>
          </a:prstGeom>
          <a:noFill/>
          <a:ln w="9525">
            <a:noFill/>
          </a:ln>
        </p:spPr>
      </p:pic>
      <p:pic>
        <p:nvPicPr>
          <p:cNvPr id="28677" name="Picture 5" descr="Dz060302"/>
          <p:cNvPicPr>
            <a:picLocks noChangeAspect="1"/>
          </p:cNvPicPr>
          <p:nvPr/>
        </p:nvPicPr>
        <p:blipFill>
          <a:blip r:embed="rId3"/>
          <a:srcRect t="49113" r="51852" b="6685"/>
          <a:stretch>
            <a:fillRect/>
          </a:stretch>
        </p:blipFill>
        <p:spPr>
          <a:xfrm>
            <a:off x="727075" y="4008120"/>
            <a:ext cx="2743200" cy="1900238"/>
          </a:xfrm>
          <a:prstGeom prst="rect">
            <a:avLst/>
          </a:prstGeom>
          <a:noFill/>
          <a:ln w="9525">
            <a:noFill/>
          </a:ln>
        </p:spPr>
      </p:pic>
      <p:pic>
        <p:nvPicPr>
          <p:cNvPr id="28679" name="Picture 7" descr="Dz060302"/>
          <p:cNvPicPr>
            <a:picLocks noChangeAspect="1"/>
          </p:cNvPicPr>
          <p:nvPr/>
        </p:nvPicPr>
        <p:blipFill>
          <a:blip r:embed="rId4"/>
          <a:srcRect l="49382" t="49113" r="2469" b="8322"/>
          <a:stretch>
            <a:fillRect/>
          </a:stretch>
        </p:blipFill>
        <p:spPr>
          <a:xfrm>
            <a:off x="3670935" y="3997325"/>
            <a:ext cx="2766695" cy="1844675"/>
          </a:xfrm>
          <a:prstGeom prst="rect">
            <a:avLst/>
          </a:prstGeom>
          <a:noFill/>
          <a:ln w="9525">
            <a:noFill/>
          </a:ln>
        </p:spPr>
      </p:pic>
      <p:sp>
        <p:nvSpPr>
          <p:cNvPr id="28683" name="Text Box 11"/>
          <p:cNvSpPr txBox="1"/>
          <p:nvPr/>
        </p:nvSpPr>
        <p:spPr>
          <a:xfrm>
            <a:off x="6815455" y="1899285"/>
            <a:ext cx="2183130" cy="3230245"/>
          </a:xfrm>
          <a:prstGeom prst="rect">
            <a:avLst/>
          </a:prstGeom>
          <a:noFill/>
          <a:ln w="9525">
            <a:noFill/>
          </a:ln>
        </p:spPr>
        <p:txBody>
          <a:bodyPr wrap="square" anchor="t">
            <a:spAutoFit/>
          </a:bodyPr>
          <a:p>
            <a:pPr algn="just" eaLnBrk="0" hangingPunct="0"/>
            <a:r>
              <a:rPr lang="en-US" altLang="zh-CN" sz="2800" dirty="0">
                <a:latin typeface="Times New Roman" panose="02020603050405020304" pitchFamily="18" charset="0"/>
                <a:ea typeface="华文新魏" panose="02010800040101010101" pitchFamily="2" charset="-122"/>
              </a:rPr>
              <a:t>   </a:t>
            </a:r>
            <a:r>
              <a:rPr lang="zh-CN" altLang="en-US" sz="2200" b="1" dirty="0">
                <a:latin typeface="宋体" panose="02010600030101010101" pitchFamily="2" charset="-122"/>
                <a:ea typeface="宋体" panose="02010600030101010101" pitchFamily="2" charset="-122"/>
              </a:rPr>
              <a:t>反馈电路网络连接放大电路的输出回路与输入回路，且影响着反馈量。</a:t>
            </a:r>
            <a:endParaRPr lang="zh-CN" altLang="en-US" sz="2200" b="1" dirty="0">
              <a:latin typeface="宋体" panose="02010600030101010101" pitchFamily="2" charset="-122"/>
              <a:ea typeface="宋体" panose="02010600030101010101" pitchFamily="2" charset="-122"/>
            </a:endParaRPr>
          </a:p>
          <a:p>
            <a:pPr algn="just" eaLnBrk="0" hangingPunct="0"/>
            <a:r>
              <a:rPr lang="zh-CN" altLang="en-US" sz="2200" b="1" dirty="0">
                <a:latin typeface="宋体" panose="02010600030101010101" pitchFamily="2" charset="-122"/>
                <a:ea typeface="宋体" panose="02010600030101010101" pitchFamily="2" charset="-122"/>
              </a:rPr>
              <a:t>  找出负反馈放大电路的反馈网络，便可依定义求出反馈系数。</a:t>
            </a:r>
            <a:endParaRPr lang="zh-CN" altLang="en-US" sz="2200" b="1" dirty="0">
              <a:latin typeface="宋体" panose="02010600030101010101" pitchFamily="2" charset="-122"/>
              <a:ea typeface="宋体" panose="02010600030101010101" pitchFamily="2" charset="-122"/>
            </a:endParaRPr>
          </a:p>
        </p:txBody>
      </p:sp>
      <p:sp>
        <p:nvSpPr>
          <p:cNvPr id="34817" name="Rectangle 2"/>
          <p:cNvSpPr>
            <a:spLocks noGrp="1"/>
          </p:cNvSpPr>
          <p:nvPr/>
        </p:nvSpPr>
        <p:spPr>
          <a:xfrm>
            <a:off x="323850" y="693103"/>
            <a:ext cx="8820150" cy="504825"/>
          </a:xfrm>
          <a:prstGeom prst="rect">
            <a:avLst/>
          </a:prstGeom>
          <a:noFill/>
          <a:ln w="9525">
            <a:noFill/>
          </a:ln>
        </p:spPr>
        <p:txBody>
          <a:bodyPr wrap="square" lIns="91440" tIns="45720" rIns="91440" bIns="45720"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eaLnBrk="1" hangingPunct="1">
              <a:lnSpc>
                <a:spcPct val="80000"/>
              </a:lnSpc>
            </a:pPr>
            <a:r>
              <a:rPr lang="zh-CN" altLang="en-US" sz="3200" dirty="0">
                <a:ea typeface="华文行楷" panose="02010800040101010101" pitchFamily="2" charset="-122"/>
              </a:rPr>
              <a:t>二、反馈网络的分析</a:t>
            </a:r>
            <a:endParaRPr lang="zh-CN" altLang="en-US" sz="3200" dirty="0">
              <a:ea typeface="华文行楷" panose="02010800040101010101" pitchFamily="2" charset="-122"/>
            </a:endParaRPr>
          </a:p>
        </p:txBody>
      </p:sp>
      <p:graphicFrame>
        <p:nvGraphicFramePr>
          <p:cNvPr id="50181" name="Object 5"/>
          <p:cNvGraphicFramePr/>
          <p:nvPr/>
        </p:nvGraphicFramePr>
        <p:xfrm>
          <a:off x="1404620" y="3162935"/>
          <a:ext cx="1149985" cy="762635"/>
        </p:xfrm>
        <a:graphic>
          <a:graphicData uri="http://schemas.openxmlformats.org/presentationml/2006/ole">
            <mc:AlternateContent xmlns:mc="http://schemas.openxmlformats.org/markup-compatibility/2006">
              <mc:Choice xmlns:v="urn:schemas-microsoft-com:vml" Requires="v">
                <p:oleObj spid="_x0000_s3162" name="" r:id="rId5" imgW="596900" imgH="457200" progId="Equation.3">
                  <p:embed/>
                </p:oleObj>
              </mc:Choice>
              <mc:Fallback>
                <p:oleObj name="" r:id="rId5" imgW="596900" imgH="457200" progId="Equation.3">
                  <p:embed/>
                  <p:pic>
                    <p:nvPicPr>
                      <p:cNvPr id="0" name="图片 3161"/>
                      <p:cNvPicPr/>
                      <p:nvPr/>
                    </p:nvPicPr>
                    <p:blipFill>
                      <a:blip r:embed="rId6"/>
                      <a:stretch>
                        <a:fillRect/>
                      </a:stretch>
                    </p:blipFill>
                    <p:spPr>
                      <a:xfrm>
                        <a:off x="1404620" y="3162935"/>
                        <a:ext cx="1149985" cy="76263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51205" name="Object 5"/>
          <p:cNvGraphicFramePr>
            <a:graphicFrameLocks noChangeAspect="1"/>
          </p:cNvGraphicFramePr>
          <p:nvPr/>
        </p:nvGraphicFramePr>
        <p:xfrm>
          <a:off x="1348105" y="5911215"/>
          <a:ext cx="1215177" cy="763206"/>
        </p:xfrm>
        <a:graphic>
          <a:graphicData uri="http://schemas.openxmlformats.org/presentationml/2006/ole">
            <mc:AlternateContent xmlns:mc="http://schemas.openxmlformats.org/markup-compatibility/2006">
              <mc:Choice xmlns:v="urn:schemas-microsoft-com:vml" Requires="v">
                <p:oleObj spid="_x0000_s3163" name="" r:id="rId7" imgW="609600" imgH="457200" progId="Equation.3">
                  <p:embed/>
                </p:oleObj>
              </mc:Choice>
              <mc:Fallback>
                <p:oleObj name="" r:id="rId7" imgW="609600" imgH="457200" progId="Equation.3">
                  <p:embed/>
                  <p:pic>
                    <p:nvPicPr>
                      <p:cNvPr id="0" name="图片 3162"/>
                      <p:cNvPicPr/>
                      <p:nvPr/>
                    </p:nvPicPr>
                    <p:blipFill>
                      <a:blip r:embed="rId8"/>
                      <a:stretch>
                        <a:fillRect/>
                      </a:stretch>
                    </p:blipFill>
                    <p:spPr>
                      <a:xfrm>
                        <a:off x="1348105" y="5911215"/>
                        <a:ext cx="1215177" cy="763206"/>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36870" name="Object 7"/>
          <p:cNvGraphicFramePr/>
          <p:nvPr/>
        </p:nvGraphicFramePr>
        <p:xfrm>
          <a:off x="4450715" y="3162300"/>
          <a:ext cx="1062990" cy="763206"/>
        </p:xfrm>
        <a:graphic>
          <a:graphicData uri="http://schemas.openxmlformats.org/presentationml/2006/ole">
            <mc:AlternateContent xmlns:mc="http://schemas.openxmlformats.org/markup-compatibility/2006">
              <mc:Choice xmlns:v="urn:schemas-microsoft-com:vml" Requires="v">
                <p:oleObj spid="_x0000_s3179" name="" r:id="rId9" imgW="571500" imgH="457200" progId="Equation.3">
                  <p:embed/>
                </p:oleObj>
              </mc:Choice>
              <mc:Fallback>
                <p:oleObj name="" r:id="rId9" imgW="571500" imgH="457200" progId="Equation.3">
                  <p:embed/>
                  <p:pic>
                    <p:nvPicPr>
                      <p:cNvPr id="0" name="图片 3178"/>
                      <p:cNvPicPr/>
                      <p:nvPr/>
                    </p:nvPicPr>
                    <p:blipFill>
                      <a:blip r:embed="rId10"/>
                      <a:stretch>
                        <a:fillRect/>
                      </a:stretch>
                    </p:blipFill>
                    <p:spPr>
                      <a:xfrm>
                        <a:off x="4450715" y="3162300"/>
                        <a:ext cx="1062990" cy="763206"/>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53253" name="Object 5"/>
          <p:cNvGraphicFramePr>
            <a:graphicFrameLocks noChangeAspect="1"/>
          </p:cNvGraphicFramePr>
          <p:nvPr/>
        </p:nvGraphicFramePr>
        <p:xfrm>
          <a:off x="4525963" y="5917248"/>
          <a:ext cx="1056311" cy="763206"/>
        </p:xfrm>
        <a:graphic>
          <a:graphicData uri="http://schemas.openxmlformats.org/presentationml/2006/ole">
            <mc:AlternateContent xmlns:mc="http://schemas.openxmlformats.org/markup-compatibility/2006">
              <mc:Choice xmlns:v="urn:schemas-microsoft-com:vml" Requires="v">
                <p:oleObj spid="_x0000_s3185" name="" r:id="rId11" imgW="571500" imgH="457200" progId="Equation.3">
                  <p:embed/>
                </p:oleObj>
              </mc:Choice>
              <mc:Fallback>
                <p:oleObj name="" r:id="rId11" imgW="571500" imgH="457200" progId="Equation.3">
                  <p:embed/>
                  <p:pic>
                    <p:nvPicPr>
                      <p:cNvPr id="0" name="图片 3184"/>
                      <p:cNvPicPr/>
                      <p:nvPr/>
                    </p:nvPicPr>
                    <p:blipFill>
                      <a:blip r:embed="rId12"/>
                      <a:stretch>
                        <a:fillRect/>
                      </a:stretch>
                    </p:blipFill>
                    <p:spPr>
                      <a:xfrm>
                        <a:off x="4525963" y="5917248"/>
                        <a:ext cx="1056311" cy="763206"/>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wipe(left)">
                                      <p:cBhvr>
                                        <p:cTn id="7" dur="500"/>
                                        <p:tgtEl>
                                          <p:spTgt spid="286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677"/>
                                        </p:tgtEl>
                                        <p:attrNameLst>
                                          <p:attrName>style.visibility</p:attrName>
                                        </p:attrNameLst>
                                      </p:cBhvr>
                                      <p:to>
                                        <p:strVal val="visible"/>
                                      </p:to>
                                    </p:set>
                                    <p:animEffect transition="in" filter="wipe(left)">
                                      <p:cBhvr>
                                        <p:cTn id="12" dur="500"/>
                                        <p:tgtEl>
                                          <p:spTgt spid="286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679"/>
                                        </p:tgtEl>
                                        <p:attrNameLst>
                                          <p:attrName>style.visibility</p:attrName>
                                        </p:attrNameLst>
                                      </p:cBhvr>
                                      <p:to>
                                        <p:strVal val="visible"/>
                                      </p:to>
                                    </p:set>
                                    <p:animEffect transition="in" filter="wipe(left)">
                                      <p:cBhvr>
                                        <p:cTn id="17" dur="500"/>
                                        <p:tgtEl>
                                          <p:spTgt spid="286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683">
                                            <p:txEl>
                                              <p:charRg st="0" end="24"/>
                                            </p:txEl>
                                          </p:spTgt>
                                        </p:tgtEl>
                                        <p:attrNameLst>
                                          <p:attrName>style.visibility</p:attrName>
                                        </p:attrNameLst>
                                      </p:cBhvr>
                                      <p:to>
                                        <p:strVal val="visible"/>
                                      </p:to>
                                    </p:set>
                                    <p:animEffect transition="in" filter="wipe(left)">
                                      <p:cBhvr>
                                        <p:cTn id="22" dur="500"/>
                                        <p:tgtEl>
                                          <p:spTgt spid="28683">
                                            <p:txEl>
                                              <p:charRg st="0" end="2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683">
                                            <p:txEl>
                                              <p:charRg st="1" end="1"/>
                                            </p:txEl>
                                          </p:spTgt>
                                        </p:tgtEl>
                                        <p:attrNameLst>
                                          <p:attrName>style.visibility</p:attrName>
                                        </p:attrNameLst>
                                      </p:cBhvr>
                                      <p:to>
                                        <p:strVal val="visible"/>
                                      </p:to>
                                    </p:set>
                                    <p:animEffect transition="in" filter="wipe(left)">
                                      <p:cBhvr>
                                        <p:cTn id="27" dur="500"/>
                                        <p:tgtEl>
                                          <p:spTgt spid="28683">
                                            <p:txEl>
                                              <p:char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0181"/>
                                        </p:tgtEl>
                                        <p:attrNameLst>
                                          <p:attrName>style.visibility</p:attrName>
                                        </p:attrNameLst>
                                      </p:cBhvr>
                                      <p:to>
                                        <p:strVal val="visible"/>
                                      </p:to>
                                    </p:set>
                                    <p:animEffect transition="in" filter="wipe(left)">
                                      <p:cBhvr>
                                        <p:cTn id="32" dur="500"/>
                                        <p:tgtEl>
                                          <p:spTgt spid="501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1205"/>
                                        </p:tgtEl>
                                        <p:attrNameLst>
                                          <p:attrName>style.visibility</p:attrName>
                                        </p:attrNameLst>
                                      </p:cBhvr>
                                      <p:to>
                                        <p:strVal val="visible"/>
                                      </p:to>
                                    </p:set>
                                    <p:animEffect transition="in" filter="wipe(left)">
                                      <p:cBhvr>
                                        <p:cTn id="37" dur="500"/>
                                        <p:tgtEl>
                                          <p:spTgt spid="5120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3253"/>
                                        </p:tgtEl>
                                        <p:attrNameLst>
                                          <p:attrName>style.visibility</p:attrName>
                                        </p:attrNameLst>
                                      </p:cBhvr>
                                      <p:to>
                                        <p:strVal val="visible"/>
                                      </p:to>
                                    </p:set>
                                    <p:animEffect transition="in" filter="wipe(left)">
                                      <p:cBhvr>
                                        <p:cTn id="42" dur="500"/>
                                        <p:tgtEl>
                                          <p:spTgt spid="5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2"/>
          <p:cNvSpPr>
            <a:spLocks noGrp="1"/>
          </p:cNvSpPr>
          <p:nvPr>
            <p:ph type="title"/>
          </p:nvPr>
        </p:nvSpPr>
        <p:spPr>
          <a:xfrm>
            <a:off x="755650" y="1844675"/>
            <a:ext cx="7772400" cy="914400"/>
          </a:xfrm>
        </p:spPr>
        <p:txBody>
          <a:bodyPr wrap="square" lIns="91440" tIns="45720" rIns="91440" bIns="45720" anchor="ctr"/>
          <a:p>
            <a:pPr eaLnBrk="1" hangingPunct="1"/>
            <a:r>
              <a:rPr lang="en-US" altLang="zh-CN" sz="4000" b="1" dirty="0">
                <a:latin typeface="华文行楷" panose="02010800040101010101" pitchFamily="2" charset="-122"/>
                <a:ea typeface="华文行楷" panose="02010800040101010101" pitchFamily="2" charset="-122"/>
              </a:rPr>
              <a:t>§5.1</a:t>
            </a:r>
            <a:r>
              <a:rPr lang="en-US" altLang="zh-CN"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反馈的概念及判断</a:t>
            </a:r>
            <a:endParaRPr lang="zh-CN" altLang="en-US" sz="4000" dirty="0">
              <a:latin typeface="华文行楷" panose="02010800040101010101" pitchFamily="2" charset="-122"/>
              <a:ea typeface="华文行楷" panose="02010800040101010101" pitchFamily="2" charset="-122"/>
            </a:endParaRPr>
          </a:p>
        </p:txBody>
      </p:sp>
      <p:sp>
        <p:nvSpPr>
          <p:cNvPr id="5122" name="Text Box 9">
            <a:hlinkClick r:id="rId1" action="ppaction://hlinksldjump"/>
          </p:cNvPr>
          <p:cNvSpPr txBox="1"/>
          <p:nvPr/>
        </p:nvSpPr>
        <p:spPr>
          <a:xfrm>
            <a:off x="2339975" y="2997200"/>
            <a:ext cx="3744913" cy="519113"/>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一、反馈的基本概念</a:t>
            </a:r>
            <a:endParaRPr lang="zh-CN" altLang="en-US" sz="2800" b="1" dirty="0">
              <a:latin typeface="Times New Roman" panose="02020603050405020304" pitchFamily="18" charset="0"/>
              <a:ea typeface="华文楷体" panose="02010600040101010101" pitchFamily="2" charset="-122"/>
            </a:endParaRPr>
          </a:p>
        </p:txBody>
      </p:sp>
      <p:sp>
        <p:nvSpPr>
          <p:cNvPr id="5124" name="Text Box 11">
            <a:hlinkClick r:id="rId2" action="ppaction://hlinksldjump"/>
          </p:cNvPr>
          <p:cNvSpPr txBox="1"/>
          <p:nvPr/>
        </p:nvSpPr>
        <p:spPr>
          <a:xfrm>
            <a:off x="2339975" y="3647758"/>
            <a:ext cx="3095625" cy="521970"/>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二、反馈的判断</a:t>
            </a:r>
            <a:endParaRPr lang="zh-CN" altLang="en-US" sz="2800" b="1" dirty="0">
              <a:latin typeface="Times New Roman" panose="02020603050405020304" pitchFamily="18" charset="0"/>
              <a:ea typeface="华文楷体"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p:cNvSpPr>
          <p:nvPr>
            <p:ph type="title"/>
          </p:nvPr>
        </p:nvSpPr>
        <p:spPr>
          <a:xfrm>
            <a:off x="323850" y="836613"/>
            <a:ext cx="8820150" cy="504825"/>
          </a:xfrm>
        </p:spPr>
        <p:txBody>
          <a:bodyPr wrap="square" lIns="91440" tIns="45720" rIns="91440" bIns="45720" anchor="ctr"/>
          <a:p>
            <a:pPr algn="l" eaLnBrk="1" hangingPunct="1">
              <a:lnSpc>
                <a:spcPct val="80000"/>
              </a:lnSpc>
            </a:pPr>
            <a:r>
              <a:rPr lang="zh-CN" altLang="en-US" sz="3200" dirty="0">
                <a:ea typeface="华文行楷" panose="02010800040101010101" pitchFamily="2" charset="-122"/>
              </a:rPr>
              <a:t>三、基于反馈系数的放大倍数的估算方法</a:t>
            </a:r>
            <a:endParaRPr lang="zh-CN" altLang="en-US" sz="3200" dirty="0">
              <a:ea typeface="华文行楷" panose="02010800040101010101" pitchFamily="2" charset="-122"/>
            </a:endParaRPr>
          </a:p>
        </p:txBody>
      </p:sp>
      <p:sp>
        <p:nvSpPr>
          <p:cNvPr id="34818" name="Text Box 3"/>
          <p:cNvSpPr>
            <a:spLocks noGrp="1"/>
          </p:cNvSpPr>
          <p:nvPr>
            <p:ph type="body" sz="half" idx="1"/>
          </p:nvPr>
        </p:nvSpPr>
        <p:spPr>
          <a:xfrm>
            <a:off x="684213" y="1412875"/>
            <a:ext cx="4608512" cy="503238"/>
          </a:xfrm>
        </p:spPr>
        <p:txBody>
          <a:bodyPr wrap="square" lIns="91440" tIns="45720" rIns="91440" bIns="45720" anchor="t"/>
          <a:p>
            <a:pPr eaLnBrk="1" hangingPunct="1">
              <a:lnSpc>
                <a:spcPct val="90000"/>
              </a:lnSpc>
              <a:spcBef>
                <a:spcPct val="50000"/>
              </a:spcBef>
              <a:buNone/>
            </a:pPr>
            <a:r>
              <a:rPr lang="en-US" altLang="zh-CN" dirty="0">
                <a:solidFill>
                  <a:srgbClr val="000000"/>
                </a:solidFill>
                <a:latin typeface="华文行楷" panose="02010800040101010101" pitchFamily="2" charset="-122"/>
                <a:ea typeface="华文行楷" panose="02010800040101010101" pitchFamily="2" charset="-122"/>
              </a:rPr>
              <a:t>1. </a:t>
            </a:r>
            <a:r>
              <a:rPr lang="zh-CN" altLang="en-US" dirty="0">
                <a:solidFill>
                  <a:srgbClr val="000000"/>
                </a:solidFill>
                <a:latin typeface="华文行楷" panose="02010800040101010101" pitchFamily="2" charset="-122"/>
                <a:ea typeface="华文行楷" panose="02010800040101010101" pitchFamily="2" charset="-122"/>
              </a:rPr>
              <a:t>电压串联负反馈电路</a:t>
            </a:r>
            <a:endParaRPr lang="zh-CN" altLang="en-US" dirty="0">
              <a:solidFill>
                <a:srgbClr val="000000"/>
              </a:solidFill>
              <a:latin typeface="华文行楷" panose="02010800040101010101" pitchFamily="2" charset="-122"/>
              <a:ea typeface="华文行楷" panose="02010800040101010101" pitchFamily="2" charset="-122"/>
            </a:endParaRPr>
          </a:p>
        </p:txBody>
      </p:sp>
      <p:graphicFrame>
        <p:nvGraphicFramePr>
          <p:cNvPr id="50180" name="Object 4"/>
          <p:cNvGraphicFramePr>
            <a:graphicFrameLocks noGrp="1"/>
          </p:cNvGraphicFramePr>
          <p:nvPr>
            <p:ph sz="quarter" idx="2"/>
          </p:nvPr>
        </p:nvGraphicFramePr>
        <p:xfrm>
          <a:off x="1476375" y="5157788"/>
          <a:ext cx="2808288" cy="944562"/>
        </p:xfrm>
        <a:graphic>
          <a:graphicData uri="http://schemas.openxmlformats.org/presentationml/2006/ole">
            <mc:AlternateContent xmlns:mc="http://schemas.openxmlformats.org/markup-compatibility/2006">
              <mc:Choice xmlns:v="urn:schemas-microsoft-com:vml" Requires="v">
                <p:oleObj spid="_x0000_s3161" name="" r:id="rId1" imgW="1358900" imgH="457200" progId="Equation.3">
                  <p:embed/>
                </p:oleObj>
              </mc:Choice>
              <mc:Fallback>
                <p:oleObj name="" r:id="rId1" imgW="1358900" imgH="457200" progId="Equation.3">
                  <p:embed/>
                  <p:pic>
                    <p:nvPicPr>
                      <p:cNvPr id="0" name="图片 3160"/>
                      <p:cNvPicPr/>
                      <p:nvPr/>
                    </p:nvPicPr>
                    <p:blipFill>
                      <a:blip r:embed="rId2"/>
                      <a:stretch>
                        <a:fillRect/>
                      </a:stretch>
                    </p:blipFill>
                    <p:spPr>
                      <a:xfrm>
                        <a:off x="1476375" y="5157788"/>
                        <a:ext cx="2808288" cy="944562"/>
                      </a:xfrm>
                      <a:prstGeom prst="rect">
                        <a:avLst/>
                      </a:prstGeom>
                      <a:solidFill>
                        <a:srgbClr val="66FFFF"/>
                      </a:solidFill>
                      <a:ln>
                        <a:solidFill>
                          <a:srgbClr val="FF0000"/>
                        </a:solidFill>
                        <a:miter/>
                      </a:ln>
                    </p:spPr>
                  </p:pic>
                </p:oleObj>
              </mc:Fallback>
            </mc:AlternateContent>
          </a:graphicData>
        </a:graphic>
      </p:graphicFrame>
      <p:graphicFrame>
        <p:nvGraphicFramePr>
          <p:cNvPr id="50181" name="Object 5"/>
          <p:cNvGraphicFramePr/>
          <p:nvPr/>
        </p:nvGraphicFramePr>
        <p:xfrm>
          <a:off x="1476375" y="4076700"/>
          <a:ext cx="1295400" cy="896938"/>
        </p:xfrm>
        <a:graphic>
          <a:graphicData uri="http://schemas.openxmlformats.org/presentationml/2006/ole">
            <mc:AlternateContent xmlns:mc="http://schemas.openxmlformats.org/markup-compatibility/2006">
              <mc:Choice xmlns:v="urn:schemas-microsoft-com:vml" Requires="v">
                <p:oleObj spid="_x0000_s3162" name="" r:id="rId3" imgW="596900" imgH="457200" progId="Equation.3">
                  <p:embed/>
                </p:oleObj>
              </mc:Choice>
              <mc:Fallback>
                <p:oleObj name="" r:id="rId3" imgW="596900" imgH="457200" progId="Equation.3">
                  <p:embed/>
                  <p:pic>
                    <p:nvPicPr>
                      <p:cNvPr id="0" name="图片 3161"/>
                      <p:cNvPicPr/>
                      <p:nvPr/>
                    </p:nvPicPr>
                    <p:blipFill>
                      <a:blip r:embed="rId4"/>
                      <a:stretch>
                        <a:fillRect/>
                      </a:stretch>
                    </p:blipFill>
                    <p:spPr>
                      <a:xfrm>
                        <a:off x="1476375" y="4076700"/>
                        <a:ext cx="1295400" cy="896938"/>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34821" name="Object 6"/>
          <p:cNvGraphicFramePr/>
          <p:nvPr/>
        </p:nvGraphicFramePr>
        <p:xfrm>
          <a:off x="1066800" y="1905000"/>
          <a:ext cx="3200400" cy="2084388"/>
        </p:xfrm>
        <a:graphic>
          <a:graphicData uri="http://schemas.openxmlformats.org/presentationml/2006/ole">
            <mc:AlternateContent xmlns:mc="http://schemas.openxmlformats.org/markup-compatibility/2006">
              <mc:Choice xmlns:v="urn:schemas-microsoft-com:vml" Requires="v">
                <p:oleObj spid="_x0000_s3167" name="" r:id="rId5" imgW="22031325" imgH="16611600" progId="MSPhotoEd.3">
                  <p:embed/>
                </p:oleObj>
              </mc:Choice>
              <mc:Fallback>
                <p:oleObj name="" r:id="rId5" imgW="22031325" imgH="16611600" progId="MSPhotoEd.3">
                  <p:embed/>
                  <p:pic>
                    <p:nvPicPr>
                      <p:cNvPr id="0" name="图片 3166"/>
                      <p:cNvPicPr/>
                      <p:nvPr/>
                    </p:nvPicPr>
                    <p:blipFill>
                      <a:blip r:embed="rId6"/>
                      <a:srcRect r="50928" b="57616"/>
                      <a:stretch>
                        <a:fillRect/>
                      </a:stretch>
                    </p:blipFill>
                    <p:spPr>
                      <a:xfrm>
                        <a:off x="1066800" y="1905000"/>
                        <a:ext cx="3200400" cy="2084388"/>
                      </a:xfrm>
                      <a:prstGeom prst="rect">
                        <a:avLst/>
                      </a:prstGeom>
                      <a:noFill/>
                      <a:ln w="38100">
                        <a:noFill/>
                        <a:miter/>
                      </a:ln>
                    </p:spPr>
                  </p:pic>
                </p:oleObj>
              </mc:Fallback>
            </mc:AlternateContent>
          </a:graphicData>
        </a:graphic>
      </p:graphicFrame>
      <p:graphicFrame>
        <p:nvGraphicFramePr>
          <p:cNvPr id="50183" name="Object 7"/>
          <p:cNvGraphicFramePr/>
          <p:nvPr/>
        </p:nvGraphicFramePr>
        <p:xfrm>
          <a:off x="5105400" y="1905000"/>
          <a:ext cx="2743200" cy="1998663"/>
        </p:xfrm>
        <a:graphic>
          <a:graphicData uri="http://schemas.openxmlformats.org/presentationml/2006/ole">
            <mc:AlternateContent xmlns:mc="http://schemas.openxmlformats.org/markup-compatibility/2006">
              <mc:Choice xmlns:v="urn:schemas-microsoft-com:vml" Requires="v">
                <p:oleObj spid="_x0000_s3168" name="" r:id="rId7" imgW="9058275" imgH="6600825" progId="MSPhotoEd.3">
                  <p:embed/>
                </p:oleObj>
              </mc:Choice>
              <mc:Fallback>
                <p:oleObj name="" r:id="rId7" imgW="9058275" imgH="6600825" progId="MSPhotoEd.3">
                  <p:embed/>
                  <p:pic>
                    <p:nvPicPr>
                      <p:cNvPr id="0" name="图片 3167"/>
                      <p:cNvPicPr/>
                      <p:nvPr/>
                    </p:nvPicPr>
                    <p:blipFill>
                      <a:blip r:embed="rId8"/>
                      <a:stretch>
                        <a:fillRect/>
                      </a:stretch>
                    </p:blipFill>
                    <p:spPr>
                      <a:xfrm>
                        <a:off x="5105400" y="1905000"/>
                        <a:ext cx="2743200" cy="1998663"/>
                      </a:xfrm>
                      <a:prstGeom prst="rect">
                        <a:avLst/>
                      </a:prstGeom>
                      <a:noFill/>
                      <a:ln w="38100">
                        <a:noFill/>
                        <a:miter/>
                      </a:ln>
                    </p:spPr>
                  </p:pic>
                </p:oleObj>
              </mc:Fallback>
            </mc:AlternateContent>
          </a:graphicData>
        </a:graphic>
      </p:graphicFrame>
      <p:graphicFrame>
        <p:nvGraphicFramePr>
          <p:cNvPr id="34823" name="Object 8"/>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3165" name="" r:id="rId9" imgW="114300" imgH="215265" progId="Equation.3">
                  <p:embed/>
                </p:oleObj>
              </mc:Choice>
              <mc:Fallback>
                <p:oleObj name="" r:id="rId9" imgW="114300" imgH="215265" progId="Equation.3">
                  <p:embed/>
                  <p:pic>
                    <p:nvPicPr>
                      <p:cNvPr id="0" name="图片 3164"/>
                      <p:cNvPicPr/>
                      <p:nvPr/>
                    </p:nvPicPr>
                    <p:blipFill>
                      <a:blip r:embed="rId10"/>
                      <a:stretch>
                        <a:fillRect/>
                      </a:stretch>
                    </p:blipFill>
                    <p:spPr>
                      <a:xfrm>
                        <a:off x="4514850" y="3321050"/>
                        <a:ext cx="112713" cy="214313"/>
                      </a:xfrm>
                      <a:prstGeom prst="rect">
                        <a:avLst/>
                      </a:prstGeom>
                      <a:noFill/>
                      <a:ln w="38100">
                        <a:noFill/>
                        <a:miter/>
                      </a:ln>
                    </p:spPr>
                  </p:pic>
                </p:oleObj>
              </mc:Fallback>
            </mc:AlternateContent>
          </a:graphicData>
        </a:graphic>
      </p:graphicFrame>
      <p:graphicFrame>
        <p:nvGraphicFramePr>
          <p:cNvPr id="50185" name="Object 9"/>
          <p:cNvGraphicFramePr/>
          <p:nvPr/>
        </p:nvGraphicFramePr>
        <p:xfrm>
          <a:off x="5364163" y="4127500"/>
          <a:ext cx="2663825" cy="912813"/>
        </p:xfrm>
        <a:graphic>
          <a:graphicData uri="http://schemas.openxmlformats.org/presentationml/2006/ole">
            <mc:AlternateContent xmlns:mc="http://schemas.openxmlformats.org/markup-compatibility/2006">
              <mc:Choice xmlns:v="urn:schemas-microsoft-com:vml" Requires="v">
                <p:oleObj spid="_x0000_s3170" name="" r:id="rId11" imgW="1206500" imgH="457200" progId="Equation.3">
                  <p:embed/>
                </p:oleObj>
              </mc:Choice>
              <mc:Fallback>
                <p:oleObj name="" r:id="rId11" imgW="1206500" imgH="457200" progId="Equation.3">
                  <p:embed/>
                  <p:pic>
                    <p:nvPicPr>
                      <p:cNvPr id="0" name="图片 3169"/>
                      <p:cNvPicPr/>
                      <p:nvPr/>
                    </p:nvPicPr>
                    <p:blipFill>
                      <a:blip r:embed="rId12"/>
                      <a:stretch>
                        <a:fillRect/>
                      </a:stretch>
                    </p:blipFill>
                    <p:spPr>
                      <a:xfrm>
                        <a:off x="5364163" y="4127500"/>
                        <a:ext cx="2663825" cy="912813"/>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50189" name="Object 13"/>
          <p:cNvGraphicFramePr>
            <a:graphicFrameLocks noGrp="1"/>
          </p:cNvGraphicFramePr>
          <p:nvPr>
            <p:ph sz="quarter" idx="3"/>
          </p:nvPr>
        </p:nvGraphicFramePr>
        <p:xfrm>
          <a:off x="5364163" y="5157788"/>
          <a:ext cx="2349500" cy="858837"/>
        </p:xfrm>
        <a:graphic>
          <a:graphicData uri="http://schemas.openxmlformats.org/presentationml/2006/ole">
            <mc:AlternateContent xmlns:mc="http://schemas.openxmlformats.org/markup-compatibility/2006">
              <mc:Choice xmlns:v="urn:schemas-microsoft-com:vml" Requires="v">
                <p:oleObj spid="_x0000_s3169" name="" r:id="rId13" imgW="1180465" imgH="431800" progId="Equation.3">
                  <p:embed/>
                </p:oleObj>
              </mc:Choice>
              <mc:Fallback>
                <p:oleObj name="" r:id="rId13" imgW="1180465" imgH="431800" progId="Equation.3">
                  <p:embed/>
                  <p:pic>
                    <p:nvPicPr>
                      <p:cNvPr id="0" name="图片 3168"/>
                      <p:cNvPicPr/>
                      <p:nvPr/>
                    </p:nvPicPr>
                    <p:blipFill>
                      <a:blip r:embed="rId14"/>
                      <a:stretch>
                        <a:fillRect/>
                      </a:stretch>
                    </p:blipFill>
                    <p:spPr>
                      <a:xfrm>
                        <a:off x="5364163" y="5157788"/>
                        <a:ext cx="2349500" cy="858837"/>
                      </a:xfrm>
                      <a:prstGeom prst="rect">
                        <a:avLst/>
                      </a:prstGeom>
                      <a:noFill/>
                      <a:ln w="19050">
                        <a:solidFill>
                          <a:srgbClr val="FF0000"/>
                        </a:solid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wipe(left)">
                                      <p:cBhvr>
                                        <p:cTn id="7" dur="500"/>
                                        <p:tgtEl>
                                          <p:spTgt spid="50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wipe(left)">
                                      <p:cBhvr>
                                        <p:cTn id="12" dur="500"/>
                                        <p:tgtEl>
                                          <p:spTgt spid="501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183"/>
                                        </p:tgtEl>
                                        <p:attrNameLst>
                                          <p:attrName>style.visibility</p:attrName>
                                        </p:attrNameLst>
                                      </p:cBhvr>
                                      <p:to>
                                        <p:strVal val="visible"/>
                                      </p:to>
                                    </p:set>
                                    <p:animEffect transition="in" filter="wipe(left)">
                                      <p:cBhvr>
                                        <p:cTn id="17" dur="500"/>
                                        <p:tgtEl>
                                          <p:spTgt spid="501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185"/>
                                        </p:tgtEl>
                                        <p:attrNameLst>
                                          <p:attrName>style.visibility</p:attrName>
                                        </p:attrNameLst>
                                      </p:cBhvr>
                                      <p:to>
                                        <p:strVal val="visible"/>
                                      </p:to>
                                    </p:set>
                                    <p:animEffect transition="in" filter="wipe(left)">
                                      <p:cBhvr>
                                        <p:cTn id="22" dur="500"/>
                                        <p:tgtEl>
                                          <p:spTgt spid="501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189"/>
                                        </p:tgtEl>
                                        <p:attrNameLst>
                                          <p:attrName>style.visibility</p:attrName>
                                        </p:attrNameLst>
                                      </p:cBhvr>
                                      <p:to>
                                        <p:strVal val="visible"/>
                                      </p:to>
                                    </p:set>
                                    <p:animEffect transition="in" filter="wipe(left)">
                                      <p:cBhvr>
                                        <p:cTn id="27" dur="500"/>
                                        <p:tgtEl>
                                          <p:spTgt spid="50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p:nvPr>
        </p:nvSpPr>
        <p:spPr>
          <a:xfrm>
            <a:off x="323850" y="981075"/>
            <a:ext cx="7772400" cy="434975"/>
          </a:xfrm>
        </p:spPr>
        <p:txBody>
          <a:bodyPr wrap="square" lIns="91440" tIns="45720" rIns="91440" bIns="45720" anchor="ctr"/>
          <a:p>
            <a:pPr algn="l" eaLnBrk="1" hangingPunct="1"/>
            <a:r>
              <a:rPr lang="en-US" altLang="zh-CN" sz="3200" dirty="0">
                <a:solidFill>
                  <a:srgbClr val="000000"/>
                </a:solidFill>
                <a:latin typeface="华文行楷" panose="02010800040101010101" pitchFamily="2" charset="-122"/>
                <a:ea typeface="华文行楷" panose="02010800040101010101" pitchFamily="2" charset="-122"/>
              </a:rPr>
              <a:t>2. </a:t>
            </a:r>
            <a:r>
              <a:rPr lang="zh-CN" altLang="en-US" sz="3200" dirty="0">
                <a:solidFill>
                  <a:srgbClr val="000000"/>
                </a:solidFill>
                <a:latin typeface="华文行楷" panose="02010800040101010101" pitchFamily="2" charset="-122"/>
                <a:ea typeface="华文行楷" panose="02010800040101010101" pitchFamily="2" charset="-122"/>
              </a:rPr>
              <a:t>电流串联负反馈电路</a:t>
            </a:r>
            <a:endParaRPr lang="zh-CN" altLang="en-US" sz="3200" dirty="0">
              <a:solidFill>
                <a:srgbClr val="000000"/>
              </a:solidFill>
              <a:latin typeface="华文行楷" panose="02010800040101010101" pitchFamily="2" charset="-122"/>
              <a:ea typeface="华文行楷" panose="02010800040101010101" pitchFamily="2" charset="-122"/>
            </a:endParaRPr>
          </a:p>
        </p:txBody>
      </p:sp>
      <p:graphicFrame>
        <p:nvGraphicFramePr>
          <p:cNvPr id="53251" name="Object 3"/>
          <p:cNvGraphicFramePr>
            <a:graphicFrameLocks noGrp="1"/>
          </p:cNvGraphicFramePr>
          <p:nvPr>
            <p:ph sz="half" idx="1"/>
          </p:nvPr>
        </p:nvGraphicFramePr>
        <p:xfrm>
          <a:off x="1042988" y="4941888"/>
          <a:ext cx="3313112" cy="877887"/>
        </p:xfrm>
        <a:graphic>
          <a:graphicData uri="http://schemas.openxmlformats.org/presentationml/2006/ole">
            <mc:AlternateContent xmlns:mc="http://schemas.openxmlformats.org/markup-compatibility/2006">
              <mc:Choice xmlns:v="urn:schemas-microsoft-com:vml" Requires="v">
                <p:oleObj spid="_x0000_s3180" name="" r:id="rId1" imgW="1727200" imgH="457200" progId="Equation.3">
                  <p:embed/>
                </p:oleObj>
              </mc:Choice>
              <mc:Fallback>
                <p:oleObj name="" r:id="rId1" imgW="1727200" imgH="457200" progId="Equation.3">
                  <p:embed/>
                  <p:pic>
                    <p:nvPicPr>
                      <p:cNvPr id="0" name="图片 3179"/>
                      <p:cNvPicPr/>
                      <p:nvPr/>
                    </p:nvPicPr>
                    <p:blipFill>
                      <a:blip r:embed="rId2"/>
                      <a:stretch>
                        <a:fillRect/>
                      </a:stretch>
                    </p:blipFill>
                    <p:spPr>
                      <a:xfrm>
                        <a:off x="1042988" y="4941888"/>
                        <a:ext cx="3313112" cy="877887"/>
                      </a:xfrm>
                      <a:prstGeom prst="rect">
                        <a:avLst/>
                      </a:prstGeom>
                      <a:solidFill>
                        <a:srgbClr val="66FFFF"/>
                      </a:solidFill>
                      <a:ln>
                        <a:solidFill>
                          <a:srgbClr val="FF0000"/>
                        </a:solidFill>
                        <a:miter/>
                      </a:ln>
                    </p:spPr>
                  </p:pic>
                </p:oleObj>
              </mc:Fallback>
            </mc:AlternateContent>
          </a:graphicData>
        </a:graphic>
      </p:graphicFrame>
      <p:graphicFrame>
        <p:nvGraphicFramePr>
          <p:cNvPr id="37891" name="Object 4"/>
          <p:cNvGraphicFramePr/>
          <p:nvPr/>
        </p:nvGraphicFramePr>
        <p:xfrm>
          <a:off x="827088" y="1484313"/>
          <a:ext cx="3581400" cy="2297112"/>
        </p:xfrm>
        <a:graphic>
          <a:graphicData uri="http://schemas.openxmlformats.org/presentationml/2006/ole">
            <mc:AlternateContent xmlns:mc="http://schemas.openxmlformats.org/markup-compatibility/2006">
              <mc:Choice xmlns:v="urn:schemas-microsoft-com:vml" Requires="v">
                <p:oleObj spid="_x0000_s3181" name="" r:id="rId3" imgW="22031325" imgH="16611600" progId="MSPhotoEd.3">
                  <p:embed/>
                </p:oleObj>
              </mc:Choice>
              <mc:Fallback>
                <p:oleObj name="" r:id="rId3" imgW="22031325" imgH="16611600" progId="MSPhotoEd.3">
                  <p:embed/>
                  <p:pic>
                    <p:nvPicPr>
                      <p:cNvPr id="0" name="图片 3180"/>
                      <p:cNvPicPr/>
                      <p:nvPr/>
                    </p:nvPicPr>
                    <p:blipFill>
                      <a:blip r:embed="rId4"/>
                      <a:srcRect l="50015" b="57500"/>
                      <a:stretch>
                        <a:fillRect/>
                      </a:stretch>
                    </p:blipFill>
                    <p:spPr>
                      <a:xfrm>
                        <a:off x="827088" y="1484313"/>
                        <a:ext cx="3581400" cy="2297112"/>
                      </a:xfrm>
                      <a:prstGeom prst="rect">
                        <a:avLst/>
                      </a:prstGeom>
                      <a:noFill/>
                      <a:ln w="38100">
                        <a:noFill/>
                        <a:miter/>
                      </a:ln>
                    </p:spPr>
                  </p:pic>
                </p:oleObj>
              </mc:Fallback>
            </mc:AlternateContent>
          </a:graphicData>
        </a:graphic>
      </p:graphicFrame>
      <p:graphicFrame>
        <p:nvGraphicFramePr>
          <p:cNvPr id="53253" name="Object 5"/>
          <p:cNvGraphicFramePr/>
          <p:nvPr/>
        </p:nvGraphicFramePr>
        <p:xfrm>
          <a:off x="1042988" y="4005263"/>
          <a:ext cx="1184275" cy="855662"/>
        </p:xfrm>
        <a:graphic>
          <a:graphicData uri="http://schemas.openxmlformats.org/presentationml/2006/ole">
            <mc:AlternateContent xmlns:mc="http://schemas.openxmlformats.org/markup-compatibility/2006">
              <mc:Choice xmlns:v="urn:schemas-microsoft-com:vml" Requires="v">
                <p:oleObj spid="_x0000_s3185" name="" r:id="rId5" imgW="571500" imgH="457200" progId="Equation.3">
                  <p:embed/>
                </p:oleObj>
              </mc:Choice>
              <mc:Fallback>
                <p:oleObj name="" r:id="rId5" imgW="571500" imgH="457200" progId="Equation.3">
                  <p:embed/>
                  <p:pic>
                    <p:nvPicPr>
                      <p:cNvPr id="0" name="图片 3184"/>
                      <p:cNvPicPr/>
                      <p:nvPr/>
                    </p:nvPicPr>
                    <p:blipFill>
                      <a:blip r:embed="rId6"/>
                      <a:stretch>
                        <a:fillRect/>
                      </a:stretch>
                    </p:blipFill>
                    <p:spPr>
                      <a:xfrm>
                        <a:off x="1042988" y="4005263"/>
                        <a:ext cx="1184275" cy="855662"/>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53254" name="Object 6"/>
          <p:cNvGraphicFramePr/>
          <p:nvPr/>
        </p:nvGraphicFramePr>
        <p:xfrm>
          <a:off x="5029200" y="1676400"/>
          <a:ext cx="2819400" cy="2222500"/>
        </p:xfrm>
        <a:graphic>
          <a:graphicData uri="http://schemas.openxmlformats.org/presentationml/2006/ole">
            <mc:AlternateContent xmlns:mc="http://schemas.openxmlformats.org/markup-compatibility/2006">
              <mc:Choice xmlns:v="urn:schemas-microsoft-com:vml" Requires="v">
                <p:oleObj spid="_x0000_s3184" name="" r:id="rId7" imgW="17916525" imgH="7591425" progId="MSPhotoEd.3">
                  <p:embed/>
                </p:oleObj>
              </mc:Choice>
              <mc:Fallback>
                <p:oleObj name="" r:id="rId7" imgW="17916525" imgH="7591425" progId="MSPhotoEd.3">
                  <p:embed/>
                  <p:pic>
                    <p:nvPicPr>
                      <p:cNvPr id="0" name="图片 3183"/>
                      <p:cNvPicPr/>
                      <p:nvPr/>
                    </p:nvPicPr>
                    <p:blipFill>
                      <a:blip r:embed="rId8"/>
                      <a:srcRect l="52499" b="11617"/>
                      <a:stretch>
                        <a:fillRect/>
                      </a:stretch>
                    </p:blipFill>
                    <p:spPr>
                      <a:xfrm>
                        <a:off x="5029200" y="1676400"/>
                        <a:ext cx="2819400" cy="2222500"/>
                      </a:xfrm>
                      <a:prstGeom prst="rect">
                        <a:avLst/>
                      </a:prstGeom>
                      <a:noFill/>
                      <a:ln w="38100">
                        <a:noFill/>
                        <a:miter/>
                      </a:ln>
                    </p:spPr>
                  </p:pic>
                </p:oleObj>
              </mc:Fallback>
            </mc:AlternateContent>
          </a:graphicData>
        </a:graphic>
      </p:graphicFrame>
      <p:graphicFrame>
        <p:nvGraphicFramePr>
          <p:cNvPr id="53255" name="Object 7"/>
          <p:cNvGraphicFramePr/>
          <p:nvPr/>
        </p:nvGraphicFramePr>
        <p:xfrm>
          <a:off x="5580063" y="3973513"/>
          <a:ext cx="1655762" cy="889000"/>
        </p:xfrm>
        <a:graphic>
          <a:graphicData uri="http://schemas.openxmlformats.org/presentationml/2006/ole">
            <mc:AlternateContent xmlns:mc="http://schemas.openxmlformats.org/markup-compatibility/2006">
              <mc:Choice xmlns:v="urn:schemas-microsoft-com:vml" Requires="v">
                <p:oleObj spid="_x0000_s3186" name="" r:id="rId9" imgW="850265" imgH="457200" progId="Equation.3">
                  <p:embed/>
                </p:oleObj>
              </mc:Choice>
              <mc:Fallback>
                <p:oleObj name="" r:id="rId9" imgW="850265" imgH="457200" progId="Equation.3">
                  <p:embed/>
                  <p:pic>
                    <p:nvPicPr>
                      <p:cNvPr id="0" name="图片 3185"/>
                      <p:cNvPicPr/>
                      <p:nvPr/>
                    </p:nvPicPr>
                    <p:blipFill>
                      <a:blip r:embed="rId10"/>
                      <a:stretch>
                        <a:fillRect/>
                      </a:stretch>
                    </p:blipFill>
                    <p:spPr>
                      <a:xfrm>
                        <a:off x="5580063" y="3973513"/>
                        <a:ext cx="1655762" cy="889000"/>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53256" name="Object 8"/>
          <p:cNvGraphicFramePr/>
          <p:nvPr/>
        </p:nvGraphicFramePr>
        <p:xfrm>
          <a:off x="5003800" y="1557338"/>
          <a:ext cx="304800" cy="304800"/>
        </p:xfrm>
        <a:graphic>
          <a:graphicData uri="http://schemas.openxmlformats.org/presentationml/2006/ole">
            <mc:AlternateContent xmlns:mc="http://schemas.openxmlformats.org/markup-compatibility/2006">
              <mc:Choice xmlns:v="urn:schemas-microsoft-com:vml" Requires="v">
                <p:oleObj spid="_x0000_s3187" name="" r:id="rId11" imgW="139700" imgH="139700" progId="Equation.3">
                  <p:embed/>
                </p:oleObj>
              </mc:Choice>
              <mc:Fallback>
                <p:oleObj name="" r:id="rId11" imgW="139700" imgH="139700" progId="Equation.3">
                  <p:embed/>
                  <p:pic>
                    <p:nvPicPr>
                      <p:cNvPr id="0" name="图片 3186"/>
                      <p:cNvPicPr/>
                      <p:nvPr/>
                    </p:nvPicPr>
                    <p:blipFill>
                      <a:blip r:embed="rId12"/>
                      <a:stretch>
                        <a:fillRect/>
                      </a:stretch>
                    </p:blipFill>
                    <p:spPr>
                      <a:xfrm>
                        <a:off x="5003800" y="1557338"/>
                        <a:ext cx="304800" cy="304800"/>
                      </a:xfrm>
                      <a:prstGeom prst="rect">
                        <a:avLst/>
                      </a:prstGeom>
                      <a:solidFill>
                        <a:srgbClr val="66FFFF"/>
                      </a:solidFill>
                      <a:ln w="38100">
                        <a:noFill/>
                        <a:miter/>
                      </a:ln>
                    </p:spPr>
                  </p:pic>
                </p:oleObj>
              </mc:Fallback>
            </mc:AlternateContent>
          </a:graphicData>
        </a:graphic>
      </p:graphicFrame>
      <p:graphicFrame>
        <p:nvGraphicFramePr>
          <p:cNvPr id="53257" name="Object 9"/>
          <p:cNvGraphicFramePr/>
          <p:nvPr/>
        </p:nvGraphicFramePr>
        <p:xfrm>
          <a:off x="7678738" y="1709738"/>
          <a:ext cx="304800" cy="304800"/>
        </p:xfrm>
        <a:graphic>
          <a:graphicData uri="http://schemas.openxmlformats.org/presentationml/2006/ole">
            <mc:AlternateContent xmlns:mc="http://schemas.openxmlformats.org/markup-compatibility/2006">
              <mc:Choice xmlns:v="urn:schemas-microsoft-com:vml" Requires="v">
                <p:oleObj spid="_x0000_s3188" name="" r:id="rId13" imgW="139700" imgH="139700" progId="Equation.3">
                  <p:embed/>
                </p:oleObj>
              </mc:Choice>
              <mc:Fallback>
                <p:oleObj name="" r:id="rId13" imgW="139700" imgH="139700" progId="Equation.3">
                  <p:embed/>
                  <p:pic>
                    <p:nvPicPr>
                      <p:cNvPr id="0" name="图片 3187"/>
                      <p:cNvPicPr/>
                      <p:nvPr/>
                    </p:nvPicPr>
                    <p:blipFill>
                      <a:blip r:embed="rId12"/>
                      <a:stretch>
                        <a:fillRect/>
                      </a:stretch>
                    </p:blipFill>
                    <p:spPr>
                      <a:xfrm>
                        <a:off x="7678738" y="1709738"/>
                        <a:ext cx="304800" cy="304800"/>
                      </a:xfrm>
                      <a:prstGeom prst="rect">
                        <a:avLst/>
                      </a:prstGeom>
                      <a:solidFill>
                        <a:srgbClr val="66FFFF"/>
                      </a:solidFill>
                      <a:ln w="38100">
                        <a:noFill/>
                        <a:miter/>
                      </a:ln>
                    </p:spPr>
                  </p:pic>
                </p:oleObj>
              </mc:Fallback>
            </mc:AlternateContent>
          </a:graphicData>
        </a:graphic>
      </p:graphicFrame>
      <p:grpSp>
        <p:nvGrpSpPr>
          <p:cNvPr id="2" name="Group 10"/>
          <p:cNvGrpSpPr/>
          <p:nvPr/>
        </p:nvGrpSpPr>
        <p:grpSpPr>
          <a:xfrm>
            <a:off x="4859338" y="2852738"/>
            <a:ext cx="685800" cy="923925"/>
            <a:chOff x="2555" y="2069"/>
            <a:chExt cx="432" cy="582"/>
          </a:xfrm>
        </p:grpSpPr>
        <p:graphicFrame>
          <p:nvGraphicFramePr>
            <p:cNvPr id="37898" name="Object 11"/>
            <p:cNvGraphicFramePr/>
            <p:nvPr/>
          </p:nvGraphicFramePr>
          <p:xfrm>
            <a:off x="2795" y="2069"/>
            <a:ext cx="192" cy="192"/>
          </p:xfrm>
          <a:graphic>
            <a:graphicData uri="http://schemas.openxmlformats.org/presentationml/2006/ole">
              <mc:AlternateContent xmlns:mc="http://schemas.openxmlformats.org/markup-compatibility/2006">
                <mc:Choice xmlns:v="urn:schemas-microsoft-com:vml" Requires="v">
                  <p:oleObj spid="_x0000_s3189" name="" r:id="rId14" imgW="139700" imgH="139700" progId="Equation.3">
                    <p:embed/>
                  </p:oleObj>
                </mc:Choice>
                <mc:Fallback>
                  <p:oleObj name="" r:id="rId14" imgW="139700" imgH="139700" progId="Equation.3">
                    <p:embed/>
                    <p:pic>
                      <p:nvPicPr>
                        <p:cNvPr id="0" name="图片 3188"/>
                        <p:cNvPicPr/>
                        <p:nvPr/>
                      </p:nvPicPr>
                      <p:blipFill>
                        <a:blip r:embed="rId12"/>
                        <a:stretch>
                          <a:fillRect/>
                        </a:stretch>
                      </p:blipFill>
                      <p:spPr>
                        <a:xfrm>
                          <a:off x="2795" y="2069"/>
                          <a:ext cx="192" cy="192"/>
                        </a:xfrm>
                        <a:prstGeom prst="rect">
                          <a:avLst/>
                        </a:prstGeom>
                        <a:solidFill>
                          <a:srgbClr val="66FFFF"/>
                        </a:solidFill>
                        <a:ln w="38100">
                          <a:noFill/>
                          <a:miter/>
                        </a:ln>
                      </p:spPr>
                    </p:pic>
                  </p:oleObj>
                </mc:Fallback>
              </mc:AlternateContent>
            </a:graphicData>
          </a:graphic>
        </p:graphicFrame>
        <p:graphicFrame>
          <p:nvGraphicFramePr>
            <p:cNvPr id="37899" name="Object 12"/>
            <p:cNvGraphicFramePr/>
            <p:nvPr/>
          </p:nvGraphicFramePr>
          <p:xfrm>
            <a:off x="2795" y="2549"/>
            <a:ext cx="172" cy="102"/>
          </p:xfrm>
          <a:graphic>
            <a:graphicData uri="http://schemas.openxmlformats.org/presentationml/2006/ole">
              <mc:AlternateContent xmlns:mc="http://schemas.openxmlformats.org/markup-compatibility/2006">
                <mc:Choice xmlns:v="urn:schemas-microsoft-com:vml" Requires="v">
                  <p:oleObj spid="_x0000_s3190" name="" r:id="rId15" imgW="126365" imgH="76200" progId="Equation.3">
                    <p:embed/>
                  </p:oleObj>
                </mc:Choice>
                <mc:Fallback>
                  <p:oleObj name="" r:id="rId15" imgW="126365" imgH="76200" progId="Equation.3">
                    <p:embed/>
                    <p:pic>
                      <p:nvPicPr>
                        <p:cNvPr id="0" name="图片 3189"/>
                        <p:cNvPicPr/>
                        <p:nvPr/>
                      </p:nvPicPr>
                      <p:blipFill>
                        <a:blip r:embed="rId16"/>
                        <a:stretch>
                          <a:fillRect/>
                        </a:stretch>
                      </p:blipFill>
                      <p:spPr>
                        <a:xfrm>
                          <a:off x="2795" y="2549"/>
                          <a:ext cx="172" cy="102"/>
                        </a:xfrm>
                        <a:prstGeom prst="rect">
                          <a:avLst/>
                        </a:prstGeom>
                        <a:solidFill>
                          <a:srgbClr val="66FFFF"/>
                        </a:solidFill>
                        <a:ln w="38100">
                          <a:noFill/>
                          <a:miter/>
                        </a:ln>
                      </p:spPr>
                    </p:pic>
                  </p:oleObj>
                </mc:Fallback>
              </mc:AlternateContent>
            </a:graphicData>
          </a:graphic>
        </p:graphicFrame>
        <p:graphicFrame>
          <p:nvGraphicFramePr>
            <p:cNvPr id="37900" name="Object 13"/>
            <p:cNvGraphicFramePr/>
            <p:nvPr/>
          </p:nvGraphicFramePr>
          <p:xfrm>
            <a:off x="2555" y="2261"/>
            <a:ext cx="197" cy="240"/>
          </p:xfrm>
          <a:graphic>
            <a:graphicData uri="http://schemas.openxmlformats.org/presentationml/2006/ole">
              <mc:AlternateContent xmlns:mc="http://schemas.openxmlformats.org/markup-compatibility/2006">
                <mc:Choice xmlns:v="urn:schemas-microsoft-com:vml" Requires="v">
                  <p:oleObj spid="_x0000_s3191" name="" r:id="rId17" imgW="177800" imgH="215265" progId="Equation.3">
                    <p:embed/>
                  </p:oleObj>
                </mc:Choice>
                <mc:Fallback>
                  <p:oleObj name="" r:id="rId17" imgW="177800" imgH="215265" progId="Equation.3">
                    <p:embed/>
                    <p:pic>
                      <p:nvPicPr>
                        <p:cNvPr id="0" name="图片 3190"/>
                        <p:cNvPicPr/>
                        <p:nvPr/>
                      </p:nvPicPr>
                      <p:blipFill>
                        <a:blip r:embed="rId18"/>
                        <a:stretch>
                          <a:fillRect/>
                        </a:stretch>
                      </p:blipFill>
                      <p:spPr>
                        <a:xfrm>
                          <a:off x="2555" y="2261"/>
                          <a:ext cx="197" cy="240"/>
                        </a:xfrm>
                        <a:prstGeom prst="rect">
                          <a:avLst/>
                        </a:prstGeom>
                        <a:solidFill>
                          <a:srgbClr val="00FFFF"/>
                        </a:solidFill>
                        <a:ln w="38100">
                          <a:noFill/>
                          <a:miter/>
                        </a:ln>
                      </p:spPr>
                    </p:pic>
                  </p:oleObj>
                </mc:Fallback>
              </mc:AlternateContent>
            </a:graphicData>
          </a:graphic>
        </p:graphicFrame>
      </p:grpSp>
      <p:grpSp>
        <p:nvGrpSpPr>
          <p:cNvPr id="3" name="Group 14"/>
          <p:cNvGrpSpPr/>
          <p:nvPr/>
        </p:nvGrpSpPr>
        <p:grpSpPr>
          <a:xfrm>
            <a:off x="5795963" y="2349500"/>
            <a:ext cx="1744662" cy="1219200"/>
            <a:chOff x="3696" y="1584"/>
            <a:chExt cx="1008" cy="768"/>
          </a:xfrm>
        </p:grpSpPr>
        <p:sp>
          <p:nvSpPr>
            <p:cNvPr id="37902" name="Line 15"/>
            <p:cNvSpPr/>
            <p:nvPr/>
          </p:nvSpPr>
          <p:spPr>
            <a:xfrm>
              <a:off x="4704" y="1584"/>
              <a:ext cx="0" cy="336"/>
            </a:xfrm>
            <a:prstGeom prst="line">
              <a:avLst/>
            </a:prstGeom>
            <a:ln w="28575" cap="flat" cmpd="sng">
              <a:solidFill>
                <a:srgbClr val="FF3300"/>
              </a:solidFill>
              <a:prstDash val="dash"/>
              <a:round/>
              <a:headEnd type="none" w="med" len="med"/>
              <a:tailEnd type="none" w="med" len="med"/>
            </a:ln>
          </p:spPr>
        </p:sp>
        <p:sp>
          <p:nvSpPr>
            <p:cNvPr id="37903" name="Line 16"/>
            <p:cNvSpPr/>
            <p:nvPr/>
          </p:nvSpPr>
          <p:spPr>
            <a:xfrm flipH="1">
              <a:off x="3696" y="1920"/>
              <a:ext cx="1008" cy="0"/>
            </a:xfrm>
            <a:prstGeom prst="line">
              <a:avLst/>
            </a:prstGeom>
            <a:ln w="28575" cap="flat" cmpd="sng">
              <a:solidFill>
                <a:srgbClr val="FF3300"/>
              </a:solidFill>
              <a:prstDash val="dash"/>
              <a:round/>
              <a:headEnd type="none" w="med" len="med"/>
              <a:tailEnd type="none" w="med" len="med"/>
            </a:ln>
          </p:spPr>
        </p:sp>
        <p:sp>
          <p:nvSpPr>
            <p:cNvPr id="37904" name="Line 17"/>
            <p:cNvSpPr/>
            <p:nvPr/>
          </p:nvSpPr>
          <p:spPr>
            <a:xfrm>
              <a:off x="3696" y="1920"/>
              <a:ext cx="0" cy="432"/>
            </a:xfrm>
            <a:prstGeom prst="line">
              <a:avLst/>
            </a:prstGeom>
            <a:ln w="28575" cap="flat" cmpd="sng">
              <a:solidFill>
                <a:srgbClr val="FF3300"/>
              </a:solidFill>
              <a:prstDash val="dash"/>
              <a:round/>
              <a:headEnd type="none" w="med" len="med"/>
              <a:tailEnd type="triangle" w="med" len="med"/>
            </a:ln>
          </p:spPr>
        </p:sp>
      </p:grpSp>
      <p:graphicFrame>
        <p:nvGraphicFramePr>
          <p:cNvPr id="53266" name="Object 18"/>
          <p:cNvGraphicFramePr>
            <a:graphicFrameLocks noGrp="1"/>
          </p:cNvGraphicFramePr>
          <p:nvPr>
            <p:ph sz="half" idx="2"/>
          </p:nvPr>
        </p:nvGraphicFramePr>
        <p:xfrm>
          <a:off x="5580063" y="5013325"/>
          <a:ext cx="2305050" cy="842963"/>
        </p:xfrm>
        <a:graphic>
          <a:graphicData uri="http://schemas.openxmlformats.org/presentationml/2006/ole">
            <mc:AlternateContent xmlns:mc="http://schemas.openxmlformats.org/markup-compatibility/2006">
              <mc:Choice xmlns:v="urn:schemas-microsoft-com:vml" Requires="v">
                <p:oleObj spid="_x0000_s3192" name="" r:id="rId19" imgW="1180465" imgH="431800" progId="Equation.3">
                  <p:embed/>
                </p:oleObj>
              </mc:Choice>
              <mc:Fallback>
                <p:oleObj name="" r:id="rId19" imgW="1180465" imgH="431800" progId="Equation.3">
                  <p:embed/>
                  <p:pic>
                    <p:nvPicPr>
                      <p:cNvPr id="0" name="图片 3191"/>
                      <p:cNvPicPr/>
                      <p:nvPr/>
                    </p:nvPicPr>
                    <p:blipFill>
                      <a:blip r:embed="rId20"/>
                      <a:stretch>
                        <a:fillRect/>
                      </a:stretch>
                    </p:blipFill>
                    <p:spPr>
                      <a:xfrm>
                        <a:off x="5580063" y="5013325"/>
                        <a:ext cx="2305050" cy="842963"/>
                      </a:xfrm>
                      <a:prstGeom prst="rect">
                        <a:avLst/>
                      </a:prstGeom>
                      <a:noFill/>
                      <a:ln w="19050">
                        <a:solidFill>
                          <a:srgbClr val="FF0000"/>
                        </a:solid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wipe(left)">
                                      <p:cBhvr>
                                        <p:cTn id="7" dur="500"/>
                                        <p:tgtEl>
                                          <p:spTgt spid="53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wipe(left)">
                                      <p:cBhvr>
                                        <p:cTn id="12" dur="500"/>
                                        <p:tgtEl>
                                          <p:spTgt spid="532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254"/>
                                        </p:tgtEl>
                                        <p:attrNameLst>
                                          <p:attrName>style.visibility</p:attrName>
                                        </p:attrNameLst>
                                      </p:cBhvr>
                                      <p:to>
                                        <p:strVal val="visible"/>
                                      </p:to>
                                    </p:set>
                                    <p:animEffect transition="in" filter="wipe(left)">
                                      <p:cBhvr>
                                        <p:cTn id="17" dur="500"/>
                                        <p:tgtEl>
                                          <p:spTgt spid="5325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532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5325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7" presetClass="entr" presetSubtype="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
                                          </p:val>
                                        </p:tav>
                                        <p:tav tm="100000">
                                          <p:val>
                                            <p:strVal val="#ppt_x"/>
                                          </p:val>
                                        </p:tav>
                                      </p:tavLst>
                                    </p:anim>
                                    <p:anim calcmode="lin" valueType="num">
                                      <p:cBhvr>
                                        <p:cTn id="31" dur="500" fill="hold"/>
                                        <p:tgtEl>
                                          <p:spTgt spid="3"/>
                                        </p:tgtEl>
                                        <p:attrNameLst>
                                          <p:attrName>ppt_y</p:attrName>
                                        </p:attrNameLst>
                                      </p:cBhvr>
                                      <p:tavLst>
                                        <p:tav tm="0">
                                          <p:val>
                                            <p:strVal val="#ppt_y-#ppt_h/2"/>
                                          </p:val>
                                        </p:tav>
                                        <p:tav tm="100000">
                                          <p:val>
                                            <p:strVal val="#ppt_y"/>
                                          </p:val>
                                        </p:tav>
                                      </p:tavLst>
                                    </p:anim>
                                    <p:anim calcmode="lin" valueType="num">
                                      <p:cBhvr>
                                        <p:cTn id="32" dur="500" fill="hold"/>
                                        <p:tgtEl>
                                          <p:spTgt spid="3"/>
                                        </p:tgtEl>
                                        <p:attrNameLst>
                                          <p:attrName>ppt_w</p:attrName>
                                        </p:attrNameLst>
                                      </p:cBhvr>
                                      <p:tavLst>
                                        <p:tav tm="0">
                                          <p:val>
                                            <p:strVal val="#ppt_w"/>
                                          </p:val>
                                        </p:tav>
                                        <p:tav tm="100000">
                                          <p:val>
                                            <p:strVal val="#ppt_w"/>
                                          </p:val>
                                        </p:tav>
                                      </p:tavLst>
                                    </p:anim>
                                    <p:anim calcmode="lin" valueType="num">
                                      <p:cBhvr>
                                        <p:cTn id="33"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3255"/>
                                        </p:tgtEl>
                                        <p:attrNameLst>
                                          <p:attrName>style.visibility</p:attrName>
                                        </p:attrNameLst>
                                      </p:cBhvr>
                                      <p:to>
                                        <p:strVal val="visible"/>
                                      </p:to>
                                    </p:set>
                                    <p:animEffect transition="in" filter="wipe(left)">
                                      <p:cBhvr>
                                        <p:cTn id="43" dur="500"/>
                                        <p:tgtEl>
                                          <p:spTgt spid="5325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3266"/>
                                        </p:tgtEl>
                                        <p:attrNameLst>
                                          <p:attrName>style.visibility</p:attrName>
                                        </p:attrNameLst>
                                      </p:cBhvr>
                                      <p:to>
                                        <p:strVal val="visible"/>
                                      </p:to>
                                    </p:set>
                                    <p:animEffect transition="in" filter="wipe(left)">
                                      <p:cBhvr>
                                        <p:cTn id="48" dur="500"/>
                                        <p:tgtEl>
                                          <p:spTgt spid="53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type="title"/>
          </p:nvPr>
        </p:nvSpPr>
        <p:spPr>
          <a:xfrm>
            <a:off x="323850" y="908050"/>
            <a:ext cx="4895850" cy="579438"/>
          </a:xfrm>
        </p:spPr>
        <p:txBody>
          <a:bodyPr wrap="square" lIns="91440" tIns="45720" rIns="91440" bIns="45720" anchor="ctr"/>
          <a:p>
            <a:pPr algn="l" eaLnBrk="1" hangingPunct="1"/>
            <a:r>
              <a:rPr lang="en-US" altLang="zh-CN" sz="3200" dirty="0">
                <a:solidFill>
                  <a:srgbClr val="000000"/>
                </a:solidFill>
                <a:latin typeface="华文行楷" panose="02010800040101010101" pitchFamily="2" charset="-122"/>
                <a:ea typeface="华文行楷" panose="02010800040101010101" pitchFamily="2" charset="-122"/>
              </a:rPr>
              <a:t>3. </a:t>
            </a:r>
            <a:r>
              <a:rPr lang="zh-CN" altLang="en-US" sz="3200" dirty="0">
                <a:solidFill>
                  <a:srgbClr val="000000"/>
                </a:solidFill>
                <a:latin typeface="华文行楷" panose="02010800040101010101" pitchFamily="2" charset="-122"/>
                <a:ea typeface="华文行楷" panose="02010800040101010101" pitchFamily="2" charset="-122"/>
              </a:rPr>
              <a:t>电压并联负反馈电路</a:t>
            </a:r>
            <a:endParaRPr lang="zh-CN" altLang="en-US" sz="3200" dirty="0">
              <a:solidFill>
                <a:srgbClr val="000000"/>
              </a:solidFill>
              <a:latin typeface="华文行楷" panose="02010800040101010101" pitchFamily="2" charset="-122"/>
              <a:ea typeface="华文行楷" panose="02010800040101010101" pitchFamily="2" charset="-122"/>
            </a:endParaRPr>
          </a:p>
        </p:txBody>
      </p:sp>
      <p:graphicFrame>
        <p:nvGraphicFramePr>
          <p:cNvPr id="35842" name="Object 3"/>
          <p:cNvGraphicFramePr>
            <a:graphicFrameLocks noGrp="1"/>
          </p:cNvGraphicFramePr>
          <p:nvPr>
            <p:ph type="body"/>
          </p:nvPr>
        </p:nvGraphicFramePr>
        <p:xfrm>
          <a:off x="1201738" y="1741488"/>
          <a:ext cx="3124200" cy="2033587"/>
        </p:xfrm>
        <a:graphic>
          <a:graphicData uri="http://schemas.openxmlformats.org/presentationml/2006/ole">
            <mc:AlternateContent xmlns:mc="http://schemas.openxmlformats.org/markup-compatibility/2006">
              <mc:Choice xmlns:v="urn:schemas-microsoft-com:vml" Requires="v">
                <p:oleObj spid="_x0000_s3171" name="" r:id="rId1" imgW="22031325" imgH="16611600" progId="MSPhotoEd.3">
                  <p:embed/>
                </p:oleObj>
              </mc:Choice>
              <mc:Fallback>
                <p:oleObj name="" r:id="rId1" imgW="22031325" imgH="16611600" progId="MSPhotoEd.3">
                  <p:embed/>
                  <p:pic>
                    <p:nvPicPr>
                      <p:cNvPr id="0" name="图片 3170"/>
                      <p:cNvPicPr/>
                      <p:nvPr/>
                    </p:nvPicPr>
                    <p:blipFill>
                      <a:blip r:embed="rId2"/>
                      <a:srcRect t="49953" r="50928" b="7663"/>
                      <a:stretch>
                        <a:fillRect/>
                      </a:stretch>
                    </p:blipFill>
                    <p:spPr>
                      <a:xfrm>
                        <a:off x="1201738" y="1741488"/>
                        <a:ext cx="3124200" cy="2033587"/>
                      </a:xfrm>
                      <a:prstGeom prst="rect">
                        <a:avLst/>
                      </a:prstGeom>
                      <a:noFill/>
                      <a:ln w="38100">
                        <a:miter/>
                      </a:ln>
                    </p:spPr>
                  </p:pic>
                </p:oleObj>
              </mc:Fallback>
            </mc:AlternateContent>
          </a:graphicData>
        </a:graphic>
      </p:graphicFrame>
      <p:graphicFrame>
        <p:nvGraphicFramePr>
          <p:cNvPr id="51204" name="Object 4"/>
          <p:cNvGraphicFramePr/>
          <p:nvPr/>
        </p:nvGraphicFramePr>
        <p:xfrm>
          <a:off x="4514850" y="1741488"/>
          <a:ext cx="3276600" cy="1998662"/>
        </p:xfrm>
        <a:graphic>
          <a:graphicData uri="http://schemas.openxmlformats.org/presentationml/2006/ole">
            <mc:AlternateContent xmlns:mc="http://schemas.openxmlformats.org/markup-compatibility/2006">
              <mc:Choice xmlns:v="urn:schemas-microsoft-com:vml" Requires="v">
                <p:oleObj spid="_x0000_s3166" name="" r:id="rId3" imgW="20354925" imgH="7391400" progId="MSPhotoEd.3">
                  <p:embed/>
                </p:oleObj>
              </mc:Choice>
              <mc:Fallback>
                <p:oleObj name="" r:id="rId3" imgW="20354925" imgH="7391400" progId="MSPhotoEd.3">
                  <p:embed/>
                  <p:pic>
                    <p:nvPicPr>
                      <p:cNvPr id="0" name="图片 3165"/>
                      <p:cNvPicPr/>
                      <p:nvPr/>
                    </p:nvPicPr>
                    <p:blipFill>
                      <a:blip r:embed="rId4">
                        <a:clrChange>
                          <a:clrFrom>
                            <a:srgbClr val="FFFFFF"/>
                          </a:clrFrom>
                          <a:clrTo>
                            <a:srgbClr val="FFFFFF">
                              <a:alpha val="0"/>
                            </a:srgbClr>
                          </a:clrTo>
                        </a:clrChange>
                      </a:blip>
                      <a:srcRect l="51315" r="-2374" b="14204"/>
                      <a:stretch>
                        <a:fillRect/>
                      </a:stretch>
                    </p:blipFill>
                    <p:spPr>
                      <a:xfrm>
                        <a:off x="4514850" y="1741488"/>
                        <a:ext cx="3276600" cy="1998662"/>
                      </a:xfrm>
                      <a:prstGeom prst="rect">
                        <a:avLst/>
                      </a:prstGeom>
                      <a:solidFill>
                        <a:srgbClr val="FFFFFF"/>
                      </a:solidFill>
                      <a:ln w="38100">
                        <a:noFill/>
                        <a:miter/>
                      </a:ln>
                    </p:spPr>
                  </p:pic>
                </p:oleObj>
              </mc:Fallback>
            </mc:AlternateContent>
          </a:graphicData>
        </a:graphic>
      </p:graphicFrame>
      <p:graphicFrame>
        <p:nvGraphicFramePr>
          <p:cNvPr id="51205" name="Object 5"/>
          <p:cNvGraphicFramePr/>
          <p:nvPr/>
        </p:nvGraphicFramePr>
        <p:xfrm>
          <a:off x="1706563" y="3902075"/>
          <a:ext cx="1504950" cy="925513"/>
        </p:xfrm>
        <a:graphic>
          <a:graphicData uri="http://schemas.openxmlformats.org/presentationml/2006/ole">
            <mc:AlternateContent xmlns:mc="http://schemas.openxmlformats.org/markup-compatibility/2006">
              <mc:Choice xmlns:v="urn:schemas-microsoft-com:vml" Requires="v">
                <p:oleObj spid="_x0000_s3163" name="" r:id="rId5" imgW="609600" imgH="457200" progId="Equation.3">
                  <p:embed/>
                </p:oleObj>
              </mc:Choice>
              <mc:Fallback>
                <p:oleObj name="" r:id="rId5" imgW="609600" imgH="457200" progId="Equation.3">
                  <p:embed/>
                  <p:pic>
                    <p:nvPicPr>
                      <p:cNvPr id="0" name="图片 3162"/>
                      <p:cNvPicPr/>
                      <p:nvPr/>
                    </p:nvPicPr>
                    <p:blipFill>
                      <a:blip r:embed="rId6"/>
                      <a:stretch>
                        <a:fillRect/>
                      </a:stretch>
                    </p:blipFill>
                    <p:spPr>
                      <a:xfrm>
                        <a:off x="1706563" y="3902075"/>
                        <a:ext cx="1504950" cy="92551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pSp>
        <p:nvGrpSpPr>
          <p:cNvPr id="2" name="Group 6"/>
          <p:cNvGrpSpPr/>
          <p:nvPr/>
        </p:nvGrpSpPr>
        <p:grpSpPr>
          <a:xfrm>
            <a:off x="5048250" y="2392363"/>
            <a:ext cx="1295400" cy="1117600"/>
            <a:chOff x="3168" y="1466"/>
            <a:chExt cx="816" cy="704"/>
          </a:xfrm>
        </p:grpSpPr>
        <p:grpSp>
          <p:nvGrpSpPr>
            <p:cNvPr id="35846" name="Group 7"/>
            <p:cNvGrpSpPr/>
            <p:nvPr/>
          </p:nvGrpSpPr>
          <p:grpSpPr>
            <a:xfrm>
              <a:off x="3600" y="1466"/>
              <a:ext cx="192" cy="441"/>
              <a:chOff x="3648" y="1226"/>
              <a:chExt cx="192" cy="441"/>
            </a:xfrm>
          </p:grpSpPr>
          <p:sp>
            <p:nvSpPr>
              <p:cNvPr id="35847" name="Line 8"/>
              <p:cNvSpPr/>
              <p:nvPr/>
            </p:nvSpPr>
            <p:spPr>
              <a:xfrm flipV="1">
                <a:off x="3648" y="1235"/>
                <a:ext cx="0" cy="432"/>
              </a:xfrm>
              <a:prstGeom prst="line">
                <a:avLst/>
              </a:prstGeom>
              <a:ln w="28575" cap="flat" cmpd="sng">
                <a:solidFill>
                  <a:srgbClr val="FF0000"/>
                </a:solidFill>
                <a:prstDash val="solid"/>
                <a:round/>
                <a:headEnd type="none" w="med" len="med"/>
                <a:tailEnd type="none" w="med" len="med"/>
              </a:ln>
            </p:spPr>
          </p:sp>
          <p:sp>
            <p:nvSpPr>
              <p:cNvPr id="35848" name="Line 9"/>
              <p:cNvSpPr/>
              <p:nvPr/>
            </p:nvSpPr>
            <p:spPr>
              <a:xfrm>
                <a:off x="3648" y="1226"/>
                <a:ext cx="192" cy="0"/>
              </a:xfrm>
              <a:prstGeom prst="line">
                <a:avLst/>
              </a:prstGeom>
              <a:ln w="28575" cap="flat" cmpd="sng">
                <a:solidFill>
                  <a:srgbClr val="FF0000"/>
                </a:solidFill>
                <a:prstDash val="solid"/>
                <a:round/>
                <a:headEnd type="none" w="med" len="med"/>
                <a:tailEnd type="triangle" w="med" len="med"/>
              </a:ln>
            </p:spPr>
          </p:sp>
        </p:grpSp>
        <p:sp>
          <p:nvSpPr>
            <p:cNvPr id="35849" name="Text Box 10"/>
            <p:cNvSpPr txBox="1"/>
            <p:nvPr/>
          </p:nvSpPr>
          <p:spPr>
            <a:xfrm>
              <a:off x="3168" y="1920"/>
              <a:ext cx="816" cy="250"/>
            </a:xfrm>
            <a:prstGeom prst="rect">
              <a:avLst/>
            </a:prstGeom>
            <a:noFill/>
            <a:ln w="9525">
              <a:noFill/>
            </a:ln>
          </p:spPr>
          <p:txBody>
            <a:bodyPr anchor="t">
              <a:spAutoFit/>
            </a:bodyPr>
            <a:p>
              <a:pPr>
                <a:spcBef>
                  <a:spcPct val="50000"/>
                </a:spcBef>
              </a:pPr>
              <a:r>
                <a:rPr lang="en-US" altLang="zh-CN" sz="2000" b="1" i="1" dirty="0">
                  <a:solidFill>
                    <a:srgbClr val="FF0000"/>
                  </a:solidFill>
                  <a:latin typeface="Times New Roman" panose="02020603050405020304" pitchFamily="18" charset="0"/>
                  <a:ea typeface="宋体" panose="02010600030101010101" pitchFamily="2" charset="-122"/>
                </a:rPr>
                <a:t>R</a:t>
              </a:r>
              <a:r>
                <a:rPr lang="en-US" altLang="zh-CN" sz="2000" b="1" baseline="-25000" dirty="0">
                  <a:solidFill>
                    <a:srgbClr val="FF0000"/>
                  </a:solidFill>
                  <a:latin typeface="Times New Roman" panose="02020603050405020304" pitchFamily="18" charset="0"/>
                  <a:ea typeface="宋体" panose="02010600030101010101" pitchFamily="2" charset="-122"/>
                </a:rPr>
                <a:t>if</a:t>
              </a:r>
              <a:r>
                <a:rPr lang="zh-CN" altLang="en-US" sz="2000" b="1" dirty="0">
                  <a:solidFill>
                    <a:srgbClr val="FF0000"/>
                  </a:solidFill>
                  <a:latin typeface="Times New Roman" panose="02020603050405020304" pitchFamily="18" charset="0"/>
                  <a:ea typeface="宋体" panose="02010600030101010101" pitchFamily="2" charset="-122"/>
                </a:rPr>
                <a:t>很小</a:t>
              </a:r>
              <a:endParaRPr lang="zh-CN" altLang="en-US" sz="2000" b="1" dirty="0">
                <a:solidFill>
                  <a:srgbClr val="FF0000"/>
                </a:solidFill>
                <a:latin typeface="Times New Roman" panose="02020603050405020304" pitchFamily="18" charset="0"/>
                <a:ea typeface="宋体" panose="02010600030101010101" pitchFamily="2" charset="-122"/>
              </a:endParaRPr>
            </a:p>
          </p:txBody>
        </p:sp>
      </p:grpSp>
      <p:graphicFrame>
        <p:nvGraphicFramePr>
          <p:cNvPr id="51211" name="Object 11"/>
          <p:cNvGraphicFramePr/>
          <p:nvPr/>
        </p:nvGraphicFramePr>
        <p:xfrm>
          <a:off x="1619250" y="4941888"/>
          <a:ext cx="3668713" cy="925512"/>
        </p:xfrm>
        <a:graphic>
          <a:graphicData uri="http://schemas.openxmlformats.org/presentationml/2006/ole">
            <mc:AlternateContent xmlns:mc="http://schemas.openxmlformats.org/markup-compatibility/2006">
              <mc:Choice xmlns:v="urn:schemas-microsoft-com:vml" Requires="v">
                <p:oleObj spid="_x0000_s3172" name="" r:id="rId7" imgW="1485900" imgH="457200" progId="Equation.3">
                  <p:embed/>
                </p:oleObj>
              </mc:Choice>
              <mc:Fallback>
                <p:oleObj name="" r:id="rId7" imgW="1485900" imgH="457200" progId="Equation.3">
                  <p:embed/>
                  <p:pic>
                    <p:nvPicPr>
                      <p:cNvPr id="0" name="图片 3171"/>
                      <p:cNvPicPr/>
                      <p:nvPr/>
                    </p:nvPicPr>
                    <p:blipFill>
                      <a:blip r:embed="rId8"/>
                      <a:stretch>
                        <a:fillRect/>
                      </a:stretch>
                    </p:blipFill>
                    <p:spPr>
                      <a:xfrm>
                        <a:off x="1619250" y="4941888"/>
                        <a:ext cx="3668713" cy="925512"/>
                      </a:xfrm>
                      <a:prstGeom prst="rect">
                        <a:avLst/>
                      </a:prstGeom>
                      <a:solidFill>
                        <a:srgbClr val="CCFFFF"/>
                      </a:solidFill>
                      <a:ln w="38100">
                        <a:noFill/>
                        <a:miter/>
                      </a:ln>
                    </p:spPr>
                  </p:pic>
                </p:oleObj>
              </mc:Fallback>
            </mc:AlternateContent>
          </a:graphicData>
        </a:graphic>
      </p:graphicFrame>
      <p:graphicFrame>
        <p:nvGraphicFramePr>
          <p:cNvPr id="51212" name="Object 12"/>
          <p:cNvGraphicFramePr/>
          <p:nvPr/>
        </p:nvGraphicFramePr>
        <p:xfrm>
          <a:off x="5276850" y="4941888"/>
          <a:ext cx="2603500" cy="925512"/>
        </p:xfrm>
        <a:graphic>
          <a:graphicData uri="http://schemas.openxmlformats.org/presentationml/2006/ole">
            <mc:AlternateContent xmlns:mc="http://schemas.openxmlformats.org/markup-compatibility/2006">
              <mc:Choice xmlns:v="urn:schemas-microsoft-com:vml" Requires="v">
                <p:oleObj spid="_x0000_s3173" name="" r:id="rId9" imgW="1054100" imgH="457200" progId="Equation.3">
                  <p:embed/>
                </p:oleObj>
              </mc:Choice>
              <mc:Fallback>
                <p:oleObj name="" r:id="rId9" imgW="1054100" imgH="457200" progId="Equation.3">
                  <p:embed/>
                  <p:pic>
                    <p:nvPicPr>
                      <p:cNvPr id="0" name="图片 3172"/>
                      <p:cNvPicPr/>
                      <p:nvPr/>
                    </p:nvPicPr>
                    <p:blipFill>
                      <a:blip r:embed="rId10"/>
                      <a:stretch>
                        <a:fillRect/>
                      </a:stretch>
                    </p:blipFill>
                    <p:spPr>
                      <a:xfrm>
                        <a:off x="5276850" y="4941888"/>
                        <a:ext cx="2603500" cy="925512"/>
                      </a:xfrm>
                      <a:prstGeom prst="rect">
                        <a:avLst/>
                      </a:prstGeom>
                      <a:solidFill>
                        <a:srgbClr val="CCFFFF"/>
                      </a:solidFill>
                      <a:ln w="38100">
                        <a:noFill/>
                        <a:miter/>
                      </a:ln>
                    </p:spPr>
                  </p:pic>
                </p:oleObj>
              </mc:Fallback>
            </mc:AlternateContent>
          </a:graphicData>
        </a:graphic>
      </p:graphicFrame>
      <p:sp>
        <p:nvSpPr>
          <p:cNvPr id="51213" name="AutoShape 13"/>
          <p:cNvSpPr/>
          <p:nvPr/>
        </p:nvSpPr>
        <p:spPr>
          <a:xfrm>
            <a:off x="3829050" y="4332288"/>
            <a:ext cx="1447800" cy="461962"/>
          </a:xfrm>
          <a:prstGeom prst="borderCallout2">
            <a:avLst>
              <a:gd name="adj1" fmla="val 24741"/>
              <a:gd name="adj2" fmla="val -5264"/>
              <a:gd name="adj3" fmla="val 24741"/>
              <a:gd name="adj4" fmla="val -22588"/>
              <a:gd name="adj5" fmla="val 205843"/>
              <a:gd name="adj6" fmla="val -40569"/>
            </a:avLst>
          </a:prstGeom>
          <a:solidFill>
            <a:srgbClr val="FFFFCC"/>
          </a:solidFill>
          <a:ln w="9525"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为什么</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51214" name="AutoShape 14"/>
          <p:cNvSpPr/>
          <p:nvPr/>
        </p:nvSpPr>
        <p:spPr>
          <a:xfrm>
            <a:off x="5962650" y="4256088"/>
            <a:ext cx="1447800" cy="461962"/>
          </a:xfrm>
          <a:prstGeom prst="borderCallout2">
            <a:avLst>
              <a:gd name="adj1" fmla="val 24741"/>
              <a:gd name="adj2" fmla="val -5264"/>
              <a:gd name="adj3" fmla="val 24741"/>
              <a:gd name="adj4" fmla="val -21491"/>
              <a:gd name="adj5" fmla="val 205153"/>
              <a:gd name="adj6" fmla="val -38269"/>
            </a:avLst>
          </a:prstGeom>
          <a:solidFill>
            <a:srgbClr val="FFFFCC"/>
          </a:solidFill>
          <a:ln w="9525"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为什么</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wipe(left)">
                                      <p:cBhvr>
                                        <p:cTn id="7" dur="500"/>
                                        <p:tgtEl>
                                          <p:spTgt spid="512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04"/>
                                        </p:tgtEl>
                                        <p:attrNameLst>
                                          <p:attrName>style.visibility</p:attrName>
                                        </p:attrNameLst>
                                      </p:cBhvr>
                                      <p:to>
                                        <p:strVal val="visible"/>
                                      </p:to>
                                    </p:set>
                                    <p:animEffect transition="in" filter="wipe(left)">
                                      <p:cBhvr>
                                        <p:cTn id="12" dur="500"/>
                                        <p:tgtEl>
                                          <p:spTgt spid="512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11"/>
                                        </p:tgtEl>
                                        <p:attrNameLst>
                                          <p:attrName>style.visibility</p:attrName>
                                        </p:attrNameLst>
                                      </p:cBhvr>
                                      <p:to>
                                        <p:strVal val="visible"/>
                                      </p:to>
                                    </p:set>
                                    <p:animEffect transition="in" filter="wipe(left)">
                                      <p:cBhvr>
                                        <p:cTn id="17" dur="500"/>
                                        <p:tgtEl>
                                          <p:spTgt spid="512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12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1212"/>
                                        </p:tgtEl>
                                        <p:attrNameLst>
                                          <p:attrName>style.visibility</p:attrName>
                                        </p:attrNameLst>
                                      </p:cBhvr>
                                      <p:to>
                                        <p:strVal val="visible"/>
                                      </p:to>
                                    </p:set>
                                    <p:animEffect transition="in" filter="wipe(left)">
                                      <p:cBhvr>
                                        <p:cTn id="30" dur="500"/>
                                        <p:tgtEl>
                                          <p:spTgt spid="512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3" grpId="0" animBg="1"/>
      <p:bldP spid="512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2226" name="Object 2"/>
          <p:cNvGraphicFramePr/>
          <p:nvPr/>
        </p:nvGraphicFramePr>
        <p:xfrm>
          <a:off x="4859338" y="765175"/>
          <a:ext cx="3519487" cy="2243138"/>
        </p:xfrm>
        <a:graphic>
          <a:graphicData uri="http://schemas.openxmlformats.org/presentationml/2006/ole">
            <mc:AlternateContent xmlns:mc="http://schemas.openxmlformats.org/markup-compatibility/2006">
              <mc:Choice xmlns:v="urn:schemas-microsoft-com:vml" Requires="v">
                <p:oleObj spid="_x0000_s3164" name="" r:id="rId1" imgW="10658475" imgH="6791325" progId="MSPhotoEd.3">
                  <p:embed/>
                </p:oleObj>
              </mc:Choice>
              <mc:Fallback>
                <p:oleObj name="" r:id="rId1" imgW="10658475" imgH="6791325" progId="MSPhotoEd.3">
                  <p:embed/>
                  <p:pic>
                    <p:nvPicPr>
                      <p:cNvPr id="0" name="图片 3163"/>
                      <p:cNvPicPr/>
                      <p:nvPr/>
                    </p:nvPicPr>
                    <p:blipFill>
                      <a:blip r:embed="rId2"/>
                      <a:stretch>
                        <a:fillRect/>
                      </a:stretch>
                    </p:blipFill>
                    <p:spPr>
                      <a:xfrm>
                        <a:off x="4859338" y="765175"/>
                        <a:ext cx="3519487" cy="2243138"/>
                      </a:xfrm>
                      <a:prstGeom prst="rect">
                        <a:avLst/>
                      </a:prstGeom>
                      <a:noFill/>
                      <a:ln w="38100">
                        <a:noFill/>
                        <a:miter/>
                      </a:ln>
                    </p:spPr>
                  </p:pic>
                </p:oleObj>
              </mc:Fallback>
            </mc:AlternateContent>
          </a:graphicData>
        </a:graphic>
      </p:graphicFrame>
      <p:sp>
        <p:nvSpPr>
          <p:cNvPr id="36866" name="Rectangle 3"/>
          <p:cNvSpPr>
            <a:spLocks noGrp="1"/>
          </p:cNvSpPr>
          <p:nvPr>
            <p:ph type="title"/>
          </p:nvPr>
        </p:nvSpPr>
        <p:spPr>
          <a:xfrm>
            <a:off x="250825" y="836613"/>
            <a:ext cx="7772400" cy="795337"/>
          </a:xfrm>
        </p:spPr>
        <p:txBody>
          <a:bodyPr wrap="square" lIns="91440" tIns="45720" rIns="91440" bIns="45720" anchor="ctr"/>
          <a:p>
            <a:pPr algn="l" eaLnBrk="1" hangingPunct="1"/>
            <a:r>
              <a:rPr lang="en-US" altLang="zh-CN" sz="3200" dirty="0">
                <a:solidFill>
                  <a:srgbClr val="000000"/>
                </a:solidFill>
                <a:latin typeface="华文行楷" panose="02010800040101010101" pitchFamily="2" charset="-122"/>
                <a:ea typeface="华文行楷" panose="02010800040101010101" pitchFamily="2" charset="-122"/>
              </a:rPr>
              <a:t>3. </a:t>
            </a:r>
            <a:r>
              <a:rPr lang="zh-CN" altLang="en-US" sz="3200" dirty="0">
                <a:solidFill>
                  <a:srgbClr val="000000"/>
                </a:solidFill>
                <a:latin typeface="华文行楷" panose="02010800040101010101" pitchFamily="2" charset="-122"/>
                <a:ea typeface="华文行楷" panose="02010800040101010101" pitchFamily="2" charset="-122"/>
              </a:rPr>
              <a:t>电压并联负反馈电路</a:t>
            </a:r>
            <a:endParaRPr lang="zh-CN" altLang="en-US" sz="3200" dirty="0">
              <a:solidFill>
                <a:srgbClr val="000000"/>
              </a:solidFill>
              <a:latin typeface="华文行楷" panose="02010800040101010101" pitchFamily="2" charset="-122"/>
              <a:ea typeface="华文行楷" panose="02010800040101010101" pitchFamily="2" charset="-122"/>
            </a:endParaRPr>
          </a:p>
        </p:txBody>
      </p:sp>
      <p:graphicFrame>
        <p:nvGraphicFramePr>
          <p:cNvPr id="36867" name="Object 4"/>
          <p:cNvGraphicFramePr>
            <a:graphicFrameLocks noGrp="1"/>
          </p:cNvGraphicFramePr>
          <p:nvPr>
            <p:ph sz="half" idx="1"/>
          </p:nvPr>
        </p:nvGraphicFramePr>
        <p:xfrm>
          <a:off x="1692275" y="5018088"/>
          <a:ext cx="2447925" cy="908050"/>
        </p:xfrm>
        <a:graphic>
          <a:graphicData uri="http://schemas.openxmlformats.org/presentationml/2006/ole">
            <mc:AlternateContent xmlns:mc="http://schemas.openxmlformats.org/markup-compatibility/2006">
              <mc:Choice xmlns:v="urn:schemas-microsoft-com:vml" Requires="v">
                <p:oleObj spid="_x0000_s3177" name="" r:id="rId3" imgW="1231265" imgH="457200" progId="Equation.3">
                  <p:embed/>
                </p:oleObj>
              </mc:Choice>
              <mc:Fallback>
                <p:oleObj name="" r:id="rId3" imgW="1231265" imgH="457200" progId="Equation.3">
                  <p:embed/>
                  <p:pic>
                    <p:nvPicPr>
                      <p:cNvPr id="0" name="图片 3176"/>
                      <p:cNvPicPr/>
                      <p:nvPr/>
                    </p:nvPicPr>
                    <p:blipFill>
                      <a:blip r:embed="rId4"/>
                      <a:stretch>
                        <a:fillRect/>
                      </a:stretch>
                    </p:blipFill>
                    <p:spPr>
                      <a:xfrm>
                        <a:off x="1692275" y="5018088"/>
                        <a:ext cx="2447925" cy="908050"/>
                      </a:xfrm>
                      <a:prstGeom prst="rect">
                        <a:avLst/>
                      </a:prstGeom>
                      <a:solidFill>
                        <a:srgbClr val="66FFFF"/>
                      </a:solidFill>
                      <a:ln>
                        <a:solidFill>
                          <a:srgbClr val="FF0000"/>
                        </a:solidFill>
                        <a:miter/>
                      </a:ln>
                    </p:spPr>
                  </p:pic>
                </p:oleObj>
              </mc:Fallback>
            </mc:AlternateContent>
          </a:graphicData>
        </a:graphic>
      </p:graphicFrame>
      <p:graphicFrame>
        <p:nvGraphicFramePr>
          <p:cNvPr id="52229" name="Object 5"/>
          <p:cNvGraphicFramePr>
            <a:graphicFrameLocks noGrp="1"/>
          </p:cNvGraphicFramePr>
          <p:nvPr>
            <p:ph sz="quarter" idx="2"/>
          </p:nvPr>
        </p:nvGraphicFramePr>
        <p:xfrm>
          <a:off x="5508625" y="5157788"/>
          <a:ext cx="2735263" cy="895350"/>
        </p:xfrm>
        <a:graphic>
          <a:graphicData uri="http://schemas.openxmlformats.org/presentationml/2006/ole">
            <mc:AlternateContent xmlns:mc="http://schemas.openxmlformats.org/markup-compatibility/2006">
              <mc:Choice xmlns:v="urn:schemas-microsoft-com:vml" Requires="v">
                <p:oleObj spid="_x0000_s3176" name="" r:id="rId5" imgW="1320165" imgH="431800" progId="Equation.3">
                  <p:embed/>
                </p:oleObj>
              </mc:Choice>
              <mc:Fallback>
                <p:oleObj name="" r:id="rId5" imgW="1320165" imgH="431800" progId="Equation.3">
                  <p:embed/>
                  <p:pic>
                    <p:nvPicPr>
                      <p:cNvPr id="0" name="图片 3175"/>
                      <p:cNvPicPr/>
                      <p:nvPr/>
                    </p:nvPicPr>
                    <p:blipFill>
                      <a:blip r:embed="rId6"/>
                      <a:stretch>
                        <a:fillRect/>
                      </a:stretch>
                    </p:blipFill>
                    <p:spPr>
                      <a:xfrm>
                        <a:off x="5508625" y="5157788"/>
                        <a:ext cx="2735263" cy="895350"/>
                      </a:xfrm>
                      <a:prstGeom prst="rect">
                        <a:avLst/>
                      </a:prstGeom>
                      <a:noFill/>
                      <a:ln w="19050">
                        <a:solidFill>
                          <a:srgbClr val="FF0000"/>
                        </a:solidFill>
                        <a:miter/>
                      </a:ln>
                    </p:spPr>
                  </p:pic>
                </p:oleObj>
              </mc:Fallback>
            </mc:AlternateContent>
          </a:graphicData>
        </a:graphic>
      </p:graphicFrame>
      <p:graphicFrame>
        <p:nvGraphicFramePr>
          <p:cNvPr id="36869" name="Object 6"/>
          <p:cNvGraphicFramePr>
            <a:graphicFrameLocks noGrp="1"/>
          </p:cNvGraphicFramePr>
          <p:nvPr>
            <p:ph type="body"/>
          </p:nvPr>
        </p:nvGraphicFramePr>
        <p:xfrm>
          <a:off x="1187450" y="1628775"/>
          <a:ext cx="3124200" cy="2033588"/>
        </p:xfrm>
        <a:graphic>
          <a:graphicData uri="http://schemas.openxmlformats.org/presentationml/2006/ole">
            <mc:AlternateContent xmlns:mc="http://schemas.openxmlformats.org/markup-compatibility/2006">
              <mc:Choice xmlns:v="urn:schemas-microsoft-com:vml" Requires="v">
                <p:oleObj spid="_x0000_s3174" name="" r:id="rId7" imgW="22031325" imgH="16611600" progId="MSPhotoEd.3">
                  <p:embed/>
                </p:oleObj>
              </mc:Choice>
              <mc:Fallback>
                <p:oleObj name="" r:id="rId7" imgW="22031325" imgH="16611600" progId="MSPhotoEd.3">
                  <p:embed/>
                  <p:pic>
                    <p:nvPicPr>
                      <p:cNvPr id="0" name="图片 3173"/>
                      <p:cNvPicPr/>
                      <p:nvPr/>
                    </p:nvPicPr>
                    <p:blipFill>
                      <a:blip r:embed="rId8"/>
                      <a:srcRect t="49953" r="50928" b="7663"/>
                      <a:stretch>
                        <a:fillRect/>
                      </a:stretch>
                    </p:blipFill>
                    <p:spPr>
                      <a:xfrm>
                        <a:off x="1187450" y="1628775"/>
                        <a:ext cx="3124200" cy="2033588"/>
                      </a:xfrm>
                      <a:prstGeom prst="rect">
                        <a:avLst/>
                      </a:prstGeom>
                      <a:noFill/>
                      <a:ln w="38100">
                        <a:miter/>
                      </a:ln>
                    </p:spPr>
                  </p:pic>
                </p:oleObj>
              </mc:Fallback>
            </mc:AlternateContent>
          </a:graphicData>
        </a:graphic>
      </p:graphicFrame>
      <p:graphicFrame>
        <p:nvGraphicFramePr>
          <p:cNvPr id="36870" name="Object 7"/>
          <p:cNvGraphicFramePr/>
          <p:nvPr/>
        </p:nvGraphicFramePr>
        <p:xfrm>
          <a:off x="1692275" y="3933825"/>
          <a:ext cx="1439863" cy="944563"/>
        </p:xfrm>
        <a:graphic>
          <a:graphicData uri="http://schemas.openxmlformats.org/presentationml/2006/ole">
            <mc:AlternateContent xmlns:mc="http://schemas.openxmlformats.org/markup-compatibility/2006">
              <mc:Choice xmlns:v="urn:schemas-microsoft-com:vml" Requires="v">
                <p:oleObj spid="_x0000_s3179" name="" r:id="rId9" imgW="571500" imgH="457200" progId="Equation.3">
                  <p:embed/>
                </p:oleObj>
              </mc:Choice>
              <mc:Fallback>
                <p:oleObj name="" r:id="rId9" imgW="571500" imgH="457200" progId="Equation.3">
                  <p:embed/>
                  <p:pic>
                    <p:nvPicPr>
                      <p:cNvPr id="0" name="图片 3178"/>
                      <p:cNvPicPr/>
                      <p:nvPr/>
                    </p:nvPicPr>
                    <p:blipFill>
                      <a:blip r:embed="rId10"/>
                      <a:stretch>
                        <a:fillRect/>
                      </a:stretch>
                    </p:blipFill>
                    <p:spPr>
                      <a:xfrm>
                        <a:off x="1692275" y="3933825"/>
                        <a:ext cx="1439863" cy="94456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52232" name="Object 8"/>
          <p:cNvGraphicFramePr/>
          <p:nvPr/>
        </p:nvGraphicFramePr>
        <p:xfrm>
          <a:off x="5508625" y="4149725"/>
          <a:ext cx="1992313" cy="895350"/>
        </p:xfrm>
        <a:graphic>
          <a:graphicData uri="http://schemas.openxmlformats.org/presentationml/2006/ole">
            <mc:AlternateContent xmlns:mc="http://schemas.openxmlformats.org/markup-compatibility/2006">
              <mc:Choice xmlns:v="urn:schemas-microsoft-com:vml" Requires="v">
                <p:oleObj spid="_x0000_s3178" name="" r:id="rId11" imgW="1016000" imgH="457200" progId="Equation.3">
                  <p:embed/>
                </p:oleObj>
              </mc:Choice>
              <mc:Fallback>
                <p:oleObj name="" r:id="rId11" imgW="1016000" imgH="457200" progId="Equation.3">
                  <p:embed/>
                  <p:pic>
                    <p:nvPicPr>
                      <p:cNvPr id="0" name="图片 3177"/>
                      <p:cNvPicPr/>
                      <p:nvPr/>
                    </p:nvPicPr>
                    <p:blipFill>
                      <a:blip r:embed="rId12"/>
                      <a:stretch>
                        <a:fillRect/>
                      </a:stretch>
                    </p:blipFill>
                    <p:spPr>
                      <a:xfrm>
                        <a:off x="5508625" y="4149725"/>
                        <a:ext cx="1992313" cy="895350"/>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52233" name="Object 9"/>
          <p:cNvGraphicFramePr>
            <a:graphicFrameLocks noGrp="1"/>
          </p:cNvGraphicFramePr>
          <p:nvPr>
            <p:ph sz="quarter" idx="3"/>
          </p:nvPr>
        </p:nvGraphicFramePr>
        <p:xfrm>
          <a:off x="5508625" y="3141663"/>
          <a:ext cx="1657350" cy="866775"/>
        </p:xfrm>
        <a:graphic>
          <a:graphicData uri="http://schemas.openxmlformats.org/presentationml/2006/ole">
            <mc:AlternateContent xmlns:mc="http://schemas.openxmlformats.org/markup-compatibility/2006">
              <mc:Choice xmlns:v="urn:schemas-microsoft-com:vml" Requires="v">
                <p:oleObj spid="_x0000_s3175" name="" r:id="rId13" imgW="824865" imgH="431800" progId="Equation.3">
                  <p:embed/>
                </p:oleObj>
              </mc:Choice>
              <mc:Fallback>
                <p:oleObj name="" r:id="rId13" imgW="824865" imgH="431800" progId="Equation.3">
                  <p:embed/>
                  <p:pic>
                    <p:nvPicPr>
                      <p:cNvPr id="0" name="图片 3174"/>
                      <p:cNvPicPr/>
                      <p:nvPr/>
                    </p:nvPicPr>
                    <p:blipFill>
                      <a:blip r:embed="rId14"/>
                      <a:stretch>
                        <a:fillRect/>
                      </a:stretch>
                    </p:blipFill>
                    <p:spPr>
                      <a:xfrm>
                        <a:off x="5508625" y="3141663"/>
                        <a:ext cx="1657350" cy="866775"/>
                      </a:xfrm>
                      <a:prstGeom prst="rect">
                        <a:avLst/>
                      </a:prstGeom>
                      <a:noFill/>
                      <a:ln w="19050">
                        <a:solidFill>
                          <a:srgbClr val="FF0000"/>
                        </a:solidFill>
                        <a:miter/>
                      </a:ln>
                    </p:spPr>
                  </p:pic>
                </p:oleObj>
              </mc:Fallback>
            </mc:AlternateContent>
          </a:graphicData>
        </a:graphic>
      </p:graphicFrame>
      <p:sp>
        <p:nvSpPr>
          <p:cNvPr id="52234" name="AutoShape 10"/>
          <p:cNvSpPr/>
          <p:nvPr/>
        </p:nvSpPr>
        <p:spPr>
          <a:xfrm>
            <a:off x="7524750" y="3500438"/>
            <a:ext cx="1296988" cy="503237"/>
          </a:xfrm>
          <a:prstGeom prst="borderCallout1">
            <a:avLst>
              <a:gd name="adj1" fmla="val 22713"/>
              <a:gd name="adj2" fmla="val -5875"/>
              <a:gd name="adj3" fmla="val -7884"/>
              <a:gd name="adj4" fmla="val -81028"/>
            </a:avLst>
          </a:prstGeom>
          <a:solidFill>
            <a:srgbClr val="FFFFCC"/>
          </a:solidFill>
          <a:ln w="1270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令</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N</a:t>
            </a:r>
            <a:r>
              <a:rPr lang="en-US" altLang="zh-CN" sz="2400" b="1" dirty="0">
                <a:latin typeface="Times New Roman" panose="02020603050405020304" pitchFamily="18" charset="0"/>
                <a:ea typeface="宋体" panose="02010600030101010101" pitchFamily="2" charset="-122"/>
              </a:rPr>
              <a:t>=0</a:t>
            </a:r>
            <a:endParaRPr lang="en-US" altLang="zh-CN"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wipe(left)">
                                      <p:cBhvr>
                                        <p:cTn id="7" dur="500"/>
                                        <p:tgtEl>
                                          <p:spTgt spid="522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33"/>
                                        </p:tgtEl>
                                        <p:attrNameLst>
                                          <p:attrName>style.visibility</p:attrName>
                                        </p:attrNameLst>
                                      </p:cBhvr>
                                      <p:to>
                                        <p:strVal val="visible"/>
                                      </p:to>
                                    </p:set>
                                    <p:animEffect transition="in" filter="wipe(left)">
                                      <p:cBhvr>
                                        <p:cTn id="12" dur="500"/>
                                        <p:tgtEl>
                                          <p:spTgt spid="522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34"/>
                                        </p:tgtEl>
                                        <p:attrNameLst>
                                          <p:attrName>style.visibility</p:attrName>
                                        </p:attrNameLst>
                                      </p:cBhvr>
                                      <p:to>
                                        <p:strVal val="visible"/>
                                      </p:to>
                                    </p:set>
                                    <p:animEffect transition="in" filter="wipe(left)">
                                      <p:cBhvr>
                                        <p:cTn id="17" dur="500"/>
                                        <p:tgtEl>
                                          <p:spTgt spid="522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2232"/>
                                        </p:tgtEl>
                                        <p:attrNameLst>
                                          <p:attrName>style.visibility</p:attrName>
                                        </p:attrNameLst>
                                      </p:cBhvr>
                                      <p:to>
                                        <p:strVal val="visible"/>
                                      </p:to>
                                    </p:set>
                                    <p:animEffect transition="in" filter="wipe(left)">
                                      <p:cBhvr>
                                        <p:cTn id="22" dur="500"/>
                                        <p:tgtEl>
                                          <p:spTgt spid="522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229"/>
                                        </p:tgtEl>
                                        <p:attrNameLst>
                                          <p:attrName>style.visibility</p:attrName>
                                        </p:attrNameLst>
                                      </p:cBhvr>
                                      <p:to>
                                        <p:strVal val="visible"/>
                                      </p:to>
                                    </p:set>
                                    <p:animEffect transition="in" filter="wipe(left)">
                                      <p:cBhvr>
                                        <p:cTn id="27"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p:cNvSpPr>
          <p:nvPr>
            <p:ph type="title" sz="quarter"/>
          </p:nvPr>
        </p:nvSpPr>
        <p:spPr>
          <a:xfrm>
            <a:off x="323850" y="908050"/>
            <a:ext cx="4679950" cy="508000"/>
          </a:xfrm>
        </p:spPr>
        <p:txBody>
          <a:bodyPr wrap="square" lIns="91440" tIns="45720" rIns="91440" bIns="45720" anchor="ctr"/>
          <a:p>
            <a:pPr algn="l" eaLnBrk="1" hangingPunct="1"/>
            <a:r>
              <a:rPr lang="en-US" altLang="zh-CN" sz="3200" dirty="0">
                <a:solidFill>
                  <a:srgbClr val="000000"/>
                </a:solidFill>
                <a:latin typeface="华文行楷" panose="02010800040101010101" pitchFamily="2" charset="-122"/>
                <a:ea typeface="华文行楷" panose="02010800040101010101" pitchFamily="2" charset="-122"/>
              </a:rPr>
              <a:t>4. </a:t>
            </a:r>
            <a:r>
              <a:rPr lang="zh-CN" altLang="en-US" sz="3200" dirty="0">
                <a:solidFill>
                  <a:srgbClr val="000000"/>
                </a:solidFill>
                <a:latin typeface="华文行楷" panose="02010800040101010101" pitchFamily="2" charset="-122"/>
                <a:ea typeface="华文行楷" panose="02010800040101010101" pitchFamily="2" charset="-122"/>
              </a:rPr>
              <a:t>电流并联负反馈电路</a:t>
            </a:r>
            <a:endParaRPr lang="zh-CN" altLang="en-US" sz="3200" dirty="0">
              <a:solidFill>
                <a:srgbClr val="000000"/>
              </a:solidFill>
              <a:latin typeface="华文行楷" panose="02010800040101010101" pitchFamily="2" charset="-122"/>
              <a:ea typeface="华文行楷" panose="02010800040101010101" pitchFamily="2" charset="-122"/>
            </a:endParaRPr>
          </a:p>
        </p:txBody>
      </p:sp>
      <p:graphicFrame>
        <p:nvGraphicFramePr>
          <p:cNvPr id="54275" name="Object 3"/>
          <p:cNvGraphicFramePr>
            <a:graphicFrameLocks noGrp="1"/>
          </p:cNvGraphicFramePr>
          <p:nvPr>
            <p:ph sz="quarter" idx="2"/>
          </p:nvPr>
        </p:nvGraphicFramePr>
        <p:xfrm>
          <a:off x="5292725" y="5086350"/>
          <a:ext cx="3455988" cy="876300"/>
        </p:xfrm>
        <a:graphic>
          <a:graphicData uri="http://schemas.openxmlformats.org/presentationml/2006/ole">
            <mc:AlternateContent xmlns:mc="http://schemas.openxmlformats.org/markup-compatibility/2006">
              <mc:Choice xmlns:v="urn:schemas-microsoft-com:vml" Requires="v">
                <p:oleObj spid="_x0000_s3182" name="" r:id="rId1" imgW="1803400" imgH="457200" progId="Equation.3">
                  <p:embed/>
                </p:oleObj>
              </mc:Choice>
              <mc:Fallback>
                <p:oleObj name="" r:id="rId1" imgW="1803400" imgH="457200" progId="Equation.3">
                  <p:embed/>
                  <p:pic>
                    <p:nvPicPr>
                      <p:cNvPr id="0" name="图片 3181"/>
                      <p:cNvPicPr/>
                      <p:nvPr/>
                    </p:nvPicPr>
                    <p:blipFill>
                      <a:blip r:embed="rId2"/>
                      <a:stretch>
                        <a:fillRect/>
                      </a:stretch>
                    </p:blipFill>
                    <p:spPr>
                      <a:xfrm>
                        <a:off x="5292725" y="5086350"/>
                        <a:ext cx="3455988" cy="876300"/>
                      </a:xfrm>
                      <a:prstGeom prst="rect">
                        <a:avLst/>
                      </a:prstGeom>
                      <a:noFill/>
                      <a:ln w="19050">
                        <a:solidFill>
                          <a:srgbClr val="FF0000"/>
                        </a:solidFill>
                        <a:miter/>
                      </a:ln>
                    </p:spPr>
                  </p:pic>
                </p:oleObj>
              </mc:Fallback>
            </mc:AlternateContent>
          </a:graphicData>
        </a:graphic>
      </p:graphicFrame>
      <p:graphicFrame>
        <p:nvGraphicFramePr>
          <p:cNvPr id="54276" name="Object 4"/>
          <p:cNvGraphicFramePr/>
          <p:nvPr/>
        </p:nvGraphicFramePr>
        <p:xfrm>
          <a:off x="5292725" y="1557338"/>
          <a:ext cx="1555750" cy="508000"/>
        </p:xfrm>
        <a:graphic>
          <a:graphicData uri="http://schemas.openxmlformats.org/presentationml/2006/ole">
            <mc:AlternateContent xmlns:mc="http://schemas.openxmlformats.org/markup-compatibility/2006">
              <mc:Choice xmlns:v="urn:schemas-microsoft-com:vml" Requires="v">
                <p:oleObj spid="_x0000_s3183" name="" r:id="rId3" imgW="685800" imgH="241300" progId="Equation.3">
                  <p:embed/>
                </p:oleObj>
              </mc:Choice>
              <mc:Fallback>
                <p:oleObj name="" r:id="rId3" imgW="685800" imgH="241300" progId="Equation.3">
                  <p:embed/>
                  <p:pic>
                    <p:nvPicPr>
                      <p:cNvPr id="0" name="图片 3182"/>
                      <p:cNvPicPr/>
                      <p:nvPr/>
                    </p:nvPicPr>
                    <p:blipFill>
                      <a:blip r:embed="rId4"/>
                      <a:stretch>
                        <a:fillRect/>
                      </a:stretch>
                    </p:blipFill>
                    <p:spPr>
                      <a:xfrm>
                        <a:off x="5292725" y="1557338"/>
                        <a:ext cx="1555750" cy="50800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38916" name="Object 5"/>
          <p:cNvGraphicFramePr/>
          <p:nvPr/>
        </p:nvGraphicFramePr>
        <p:xfrm>
          <a:off x="611188" y="1630363"/>
          <a:ext cx="4114800" cy="2052637"/>
        </p:xfrm>
        <a:graphic>
          <a:graphicData uri="http://schemas.openxmlformats.org/presentationml/2006/ole">
            <mc:AlternateContent xmlns:mc="http://schemas.openxmlformats.org/markup-compatibility/2006">
              <mc:Choice xmlns:v="urn:schemas-microsoft-com:vml" Requires="v">
                <p:oleObj spid="_x0000_s3195" name="" r:id="rId5" imgW="13992225" imgH="6981825" progId="MSPhotoEd.3">
                  <p:embed/>
                </p:oleObj>
              </mc:Choice>
              <mc:Fallback>
                <p:oleObj name="" r:id="rId5" imgW="13992225" imgH="6981825" progId="MSPhotoEd.3">
                  <p:embed/>
                  <p:pic>
                    <p:nvPicPr>
                      <p:cNvPr id="0" name="图片 3194"/>
                      <p:cNvPicPr/>
                      <p:nvPr/>
                    </p:nvPicPr>
                    <p:blipFill>
                      <a:blip r:embed="rId6"/>
                      <a:stretch>
                        <a:fillRect/>
                      </a:stretch>
                    </p:blipFill>
                    <p:spPr>
                      <a:xfrm>
                        <a:off x="611188" y="1630363"/>
                        <a:ext cx="4114800" cy="2052637"/>
                      </a:xfrm>
                      <a:prstGeom prst="rect">
                        <a:avLst/>
                      </a:prstGeom>
                      <a:noFill/>
                      <a:ln w="38100">
                        <a:noFill/>
                        <a:miter/>
                      </a:ln>
                    </p:spPr>
                  </p:pic>
                </p:oleObj>
              </mc:Fallback>
            </mc:AlternateContent>
          </a:graphicData>
        </a:graphic>
      </p:graphicFrame>
      <p:graphicFrame>
        <p:nvGraphicFramePr>
          <p:cNvPr id="54278" name="Object 6"/>
          <p:cNvGraphicFramePr/>
          <p:nvPr/>
        </p:nvGraphicFramePr>
        <p:xfrm>
          <a:off x="684213" y="3933825"/>
          <a:ext cx="4038600" cy="2119313"/>
        </p:xfrm>
        <a:graphic>
          <a:graphicData uri="http://schemas.openxmlformats.org/presentationml/2006/ole">
            <mc:AlternateContent xmlns:mc="http://schemas.openxmlformats.org/markup-compatibility/2006">
              <mc:Choice xmlns:v="urn:schemas-microsoft-com:vml" Requires="v">
                <p:oleObj spid="_x0000_s3196" name="" r:id="rId7" imgW="13154025" imgH="6905625" progId="MSPhotoEd.3">
                  <p:embed/>
                </p:oleObj>
              </mc:Choice>
              <mc:Fallback>
                <p:oleObj name="" r:id="rId7" imgW="13154025" imgH="6905625" progId="MSPhotoEd.3">
                  <p:embed/>
                  <p:pic>
                    <p:nvPicPr>
                      <p:cNvPr id="0" name="图片 3195"/>
                      <p:cNvPicPr/>
                      <p:nvPr/>
                    </p:nvPicPr>
                    <p:blipFill>
                      <a:blip r:embed="rId8"/>
                      <a:stretch>
                        <a:fillRect/>
                      </a:stretch>
                    </p:blipFill>
                    <p:spPr>
                      <a:xfrm>
                        <a:off x="684213" y="3933825"/>
                        <a:ext cx="4038600" cy="2119313"/>
                      </a:xfrm>
                      <a:prstGeom prst="rect">
                        <a:avLst/>
                      </a:prstGeom>
                      <a:noFill/>
                      <a:ln w="38100">
                        <a:noFill/>
                        <a:miter/>
                      </a:ln>
                    </p:spPr>
                  </p:pic>
                </p:oleObj>
              </mc:Fallback>
            </mc:AlternateContent>
          </a:graphicData>
        </a:graphic>
      </p:graphicFrame>
      <p:graphicFrame>
        <p:nvGraphicFramePr>
          <p:cNvPr id="54279" name="Object 7"/>
          <p:cNvGraphicFramePr/>
          <p:nvPr/>
        </p:nvGraphicFramePr>
        <p:xfrm>
          <a:off x="5305584" y="4078446"/>
          <a:ext cx="2474595" cy="877570"/>
        </p:xfrm>
        <a:graphic>
          <a:graphicData uri="http://schemas.openxmlformats.org/presentationml/2006/ole">
            <mc:AlternateContent xmlns:mc="http://schemas.openxmlformats.org/markup-compatibility/2006">
              <mc:Choice xmlns:v="urn:schemas-microsoft-com:vml" Requires="v">
                <p:oleObj spid="_x0000_s3194" name="" r:id="rId9" imgW="1193800" imgH="457200" progId="Equation.DSMT4">
                  <p:embed/>
                </p:oleObj>
              </mc:Choice>
              <mc:Fallback>
                <p:oleObj name="" r:id="rId9" imgW="1193800" imgH="457200" progId="Equation.DSMT4">
                  <p:embed/>
                  <p:pic>
                    <p:nvPicPr>
                      <p:cNvPr id="0" name="图片 3193"/>
                      <p:cNvPicPr/>
                      <p:nvPr/>
                    </p:nvPicPr>
                    <p:blipFill>
                      <a:blip r:embed="rId10"/>
                      <a:stretch>
                        <a:fillRect/>
                      </a:stretch>
                    </p:blipFill>
                    <p:spPr>
                      <a:xfrm>
                        <a:off x="5305584" y="4078446"/>
                        <a:ext cx="2474595" cy="877570"/>
                      </a:xfrm>
                      <a:prstGeom prst="rect">
                        <a:avLst/>
                      </a:prstGeom>
                      <a:noFill/>
                      <a:ln w="19050" cap="flat" cmpd="sng">
                        <a:solidFill>
                          <a:srgbClr val="FF0000"/>
                        </a:solidFill>
                        <a:prstDash val="solid"/>
                        <a:miter/>
                        <a:headEnd type="none" w="med" len="med"/>
                        <a:tailEnd type="none" w="med" len="med"/>
                      </a:ln>
                    </p:spPr>
                  </p:pic>
                </p:oleObj>
              </mc:Fallback>
            </mc:AlternateContent>
          </a:graphicData>
        </a:graphic>
      </p:graphicFrame>
      <p:grpSp>
        <p:nvGrpSpPr>
          <p:cNvPr id="2" name="Group 8"/>
          <p:cNvGrpSpPr/>
          <p:nvPr/>
        </p:nvGrpSpPr>
        <p:grpSpPr>
          <a:xfrm>
            <a:off x="928688" y="4268788"/>
            <a:ext cx="3073400" cy="801687"/>
            <a:chOff x="449" y="2643"/>
            <a:chExt cx="1936" cy="505"/>
          </a:xfrm>
        </p:grpSpPr>
        <p:graphicFrame>
          <p:nvGraphicFramePr>
            <p:cNvPr id="38920" name="Object 9"/>
            <p:cNvGraphicFramePr/>
            <p:nvPr/>
          </p:nvGraphicFramePr>
          <p:xfrm>
            <a:off x="1342" y="2960"/>
            <a:ext cx="188" cy="188"/>
          </p:xfrm>
          <a:graphic>
            <a:graphicData uri="http://schemas.openxmlformats.org/presentationml/2006/ole">
              <mc:AlternateContent xmlns:mc="http://schemas.openxmlformats.org/markup-compatibility/2006">
                <mc:Choice xmlns:v="urn:schemas-microsoft-com:vml" Requires="v">
                  <p:oleObj spid="_x0000_s3197" name="" r:id="rId11" imgW="139700" imgH="139700" progId="Equation.3">
                    <p:embed/>
                  </p:oleObj>
                </mc:Choice>
                <mc:Fallback>
                  <p:oleObj name="" r:id="rId11" imgW="139700" imgH="139700" progId="Equation.3">
                    <p:embed/>
                    <p:pic>
                      <p:nvPicPr>
                        <p:cNvPr id="0" name="图片 3196"/>
                        <p:cNvPicPr/>
                        <p:nvPr/>
                      </p:nvPicPr>
                      <p:blipFill>
                        <a:blip r:embed="rId12"/>
                        <a:stretch>
                          <a:fillRect/>
                        </a:stretch>
                      </p:blipFill>
                      <p:spPr>
                        <a:xfrm>
                          <a:off x="1342" y="2960"/>
                          <a:ext cx="188" cy="188"/>
                        </a:xfrm>
                        <a:prstGeom prst="rect">
                          <a:avLst/>
                        </a:prstGeom>
                        <a:solidFill>
                          <a:srgbClr val="66FFFF"/>
                        </a:solidFill>
                        <a:ln w="38100">
                          <a:noFill/>
                          <a:miter/>
                        </a:ln>
                      </p:spPr>
                    </p:pic>
                  </p:oleObj>
                </mc:Fallback>
              </mc:AlternateContent>
            </a:graphicData>
          </a:graphic>
        </p:graphicFrame>
        <p:graphicFrame>
          <p:nvGraphicFramePr>
            <p:cNvPr id="38921" name="Object 10"/>
            <p:cNvGraphicFramePr/>
            <p:nvPr/>
          </p:nvGraphicFramePr>
          <p:xfrm>
            <a:off x="449" y="2670"/>
            <a:ext cx="192" cy="192"/>
          </p:xfrm>
          <a:graphic>
            <a:graphicData uri="http://schemas.openxmlformats.org/presentationml/2006/ole">
              <mc:AlternateContent xmlns:mc="http://schemas.openxmlformats.org/markup-compatibility/2006">
                <mc:Choice xmlns:v="urn:schemas-microsoft-com:vml" Requires="v">
                  <p:oleObj spid="_x0000_s3198" name="" r:id="rId13" imgW="139700" imgH="139700" progId="Equation.3">
                    <p:embed/>
                  </p:oleObj>
                </mc:Choice>
                <mc:Fallback>
                  <p:oleObj name="" r:id="rId13" imgW="139700" imgH="139700" progId="Equation.3">
                    <p:embed/>
                    <p:pic>
                      <p:nvPicPr>
                        <p:cNvPr id="0" name="图片 3197"/>
                        <p:cNvPicPr/>
                        <p:nvPr/>
                      </p:nvPicPr>
                      <p:blipFill>
                        <a:blip r:embed="rId12"/>
                        <a:stretch>
                          <a:fillRect/>
                        </a:stretch>
                      </p:blipFill>
                      <p:spPr>
                        <a:xfrm>
                          <a:off x="449" y="2670"/>
                          <a:ext cx="192" cy="192"/>
                        </a:xfrm>
                        <a:prstGeom prst="rect">
                          <a:avLst/>
                        </a:prstGeom>
                        <a:solidFill>
                          <a:srgbClr val="66FFFF"/>
                        </a:solidFill>
                        <a:ln w="38100">
                          <a:noFill/>
                          <a:miter/>
                        </a:ln>
                      </p:spPr>
                    </p:pic>
                  </p:oleObj>
                </mc:Fallback>
              </mc:AlternateContent>
            </a:graphicData>
          </a:graphic>
        </p:graphicFrame>
        <p:sp>
          <p:nvSpPr>
            <p:cNvPr id="38922" name="Line 11"/>
            <p:cNvSpPr/>
            <p:nvPr/>
          </p:nvSpPr>
          <p:spPr>
            <a:xfrm>
              <a:off x="752" y="3006"/>
              <a:ext cx="308" cy="0"/>
            </a:xfrm>
            <a:prstGeom prst="line">
              <a:avLst/>
            </a:prstGeom>
            <a:ln w="28575" cap="flat" cmpd="sng">
              <a:solidFill>
                <a:srgbClr val="FF0000"/>
              </a:solidFill>
              <a:prstDash val="solid"/>
              <a:round/>
              <a:headEnd type="none" w="med" len="med"/>
              <a:tailEnd type="stealth" w="med" len="med"/>
            </a:ln>
          </p:spPr>
        </p:sp>
        <p:graphicFrame>
          <p:nvGraphicFramePr>
            <p:cNvPr id="38923" name="Object 12"/>
            <p:cNvGraphicFramePr/>
            <p:nvPr/>
          </p:nvGraphicFramePr>
          <p:xfrm>
            <a:off x="2249" y="2643"/>
            <a:ext cx="136" cy="81"/>
          </p:xfrm>
          <a:graphic>
            <a:graphicData uri="http://schemas.openxmlformats.org/presentationml/2006/ole">
              <mc:AlternateContent xmlns:mc="http://schemas.openxmlformats.org/markup-compatibility/2006">
                <mc:Choice xmlns:v="urn:schemas-microsoft-com:vml" Requires="v">
                  <p:oleObj spid="_x0000_s3193" name="" r:id="rId14" imgW="126365" imgH="76200" progId="Equation.3">
                    <p:embed/>
                  </p:oleObj>
                </mc:Choice>
                <mc:Fallback>
                  <p:oleObj name="" r:id="rId14" imgW="126365" imgH="76200" progId="Equation.3">
                    <p:embed/>
                    <p:pic>
                      <p:nvPicPr>
                        <p:cNvPr id="0" name="图片 3192"/>
                        <p:cNvPicPr/>
                        <p:nvPr/>
                      </p:nvPicPr>
                      <p:blipFill>
                        <a:blip r:embed="rId15"/>
                        <a:stretch>
                          <a:fillRect/>
                        </a:stretch>
                      </p:blipFill>
                      <p:spPr>
                        <a:xfrm>
                          <a:off x="2249" y="2643"/>
                          <a:ext cx="136" cy="81"/>
                        </a:xfrm>
                        <a:prstGeom prst="rect">
                          <a:avLst/>
                        </a:prstGeom>
                        <a:solidFill>
                          <a:srgbClr val="66FFFF"/>
                        </a:solidFill>
                        <a:ln w="38100">
                          <a:noFill/>
                          <a:miter/>
                        </a:ln>
                      </p:spPr>
                    </p:pic>
                  </p:oleObj>
                </mc:Fallback>
              </mc:AlternateContent>
            </a:graphicData>
          </a:graphic>
        </p:graphicFrame>
        <p:sp>
          <p:nvSpPr>
            <p:cNvPr id="38924" name="Line 13"/>
            <p:cNvSpPr/>
            <p:nvPr/>
          </p:nvSpPr>
          <p:spPr>
            <a:xfrm>
              <a:off x="1388" y="2824"/>
              <a:ext cx="144" cy="0"/>
            </a:xfrm>
            <a:prstGeom prst="line">
              <a:avLst/>
            </a:prstGeom>
            <a:ln w="28575" cap="flat" cmpd="sng">
              <a:solidFill>
                <a:srgbClr val="FF0000"/>
              </a:solidFill>
              <a:prstDash val="solid"/>
              <a:round/>
              <a:headEnd type="none" w="med" len="med"/>
              <a:tailEnd type="triangle" w="med" len="med"/>
            </a:ln>
          </p:spPr>
        </p:sp>
        <p:sp>
          <p:nvSpPr>
            <p:cNvPr id="38925" name="Line 14"/>
            <p:cNvSpPr/>
            <p:nvPr/>
          </p:nvSpPr>
          <p:spPr>
            <a:xfrm flipV="1">
              <a:off x="2340" y="2824"/>
              <a:ext cx="0" cy="273"/>
            </a:xfrm>
            <a:prstGeom prst="line">
              <a:avLst/>
            </a:prstGeom>
            <a:ln w="28575" cap="flat" cmpd="sng">
              <a:solidFill>
                <a:srgbClr val="FF0000"/>
              </a:solidFill>
              <a:prstDash val="solid"/>
              <a:round/>
              <a:headEnd type="none" w="med" len="med"/>
              <a:tailEnd type="triangle" w="med" len="med"/>
            </a:ln>
          </p:spPr>
        </p:sp>
      </p:grpSp>
      <p:grpSp>
        <p:nvGrpSpPr>
          <p:cNvPr id="3" name="Group 15"/>
          <p:cNvGrpSpPr/>
          <p:nvPr/>
        </p:nvGrpSpPr>
        <p:grpSpPr>
          <a:xfrm>
            <a:off x="2490788" y="5348288"/>
            <a:ext cx="1727200" cy="433387"/>
            <a:chOff x="1433" y="3323"/>
            <a:chExt cx="1088" cy="273"/>
          </a:xfrm>
        </p:grpSpPr>
        <p:sp>
          <p:nvSpPr>
            <p:cNvPr id="38927" name="Line 16"/>
            <p:cNvSpPr/>
            <p:nvPr/>
          </p:nvSpPr>
          <p:spPr>
            <a:xfrm>
              <a:off x="1433" y="3323"/>
              <a:ext cx="336" cy="0"/>
            </a:xfrm>
            <a:prstGeom prst="line">
              <a:avLst/>
            </a:prstGeom>
            <a:ln w="28575" cap="flat" cmpd="sng">
              <a:solidFill>
                <a:srgbClr val="FF0000"/>
              </a:solidFill>
              <a:prstDash val="lgDash"/>
              <a:round/>
              <a:headEnd type="none" w="med" len="med"/>
              <a:tailEnd type="triangle" w="med" len="med"/>
            </a:ln>
          </p:spPr>
        </p:sp>
        <p:sp>
          <p:nvSpPr>
            <p:cNvPr id="38928" name="Line 17"/>
            <p:cNvSpPr/>
            <p:nvPr/>
          </p:nvSpPr>
          <p:spPr>
            <a:xfrm flipV="1">
              <a:off x="2521" y="3323"/>
              <a:ext cx="0" cy="273"/>
            </a:xfrm>
            <a:prstGeom prst="line">
              <a:avLst/>
            </a:prstGeom>
            <a:ln w="28575" cap="flat" cmpd="sng">
              <a:solidFill>
                <a:srgbClr val="FF0000"/>
              </a:solidFill>
              <a:prstDash val="solid"/>
              <a:round/>
              <a:headEnd type="none" w="med" len="med"/>
              <a:tailEnd type="triangle" w="med" len="med"/>
            </a:ln>
          </p:spPr>
        </p:sp>
      </p:grpSp>
      <p:graphicFrame>
        <p:nvGraphicFramePr>
          <p:cNvPr id="54290" name="Object 18"/>
          <p:cNvGraphicFramePr>
            <a:graphicFrameLocks noGrp="1"/>
          </p:cNvGraphicFramePr>
          <p:nvPr>
            <p:ph sz="quarter" idx="4"/>
          </p:nvPr>
        </p:nvGraphicFramePr>
        <p:xfrm>
          <a:off x="5364163" y="2781300"/>
          <a:ext cx="2376487" cy="881063"/>
        </p:xfrm>
        <a:graphic>
          <a:graphicData uri="http://schemas.openxmlformats.org/presentationml/2006/ole">
            <mc:AlternateContent xmlns:mc="http://schemas.openxmlformats.org/markup-compatibility/2006">
              <mc:Choice xmlns:v="urn:schemas-microsoft-com:vml" Requires="v">
                <p:oleObj spid="_x0000_s3201" name="" r:id="rId16" imgW="1231265" imgH="457200" progId="Equation.3">
                  <p:embed/>
                </p:oleObj>
              </mc:Choice>
              <mc:Fallback>
                <p:oleObj name="" r:id="rId16" imgW="1231265" imgH="457200" progId="Equation.3">
                  <p:embed/>
                  <p:pic>
                    <p:nvPicPr>
                      <p:cNvPr id="0" name="图片 3200"/>
                      <p:cNvPicPr/>
                      <p:nvPr/>
                    </p:nvPicPr>
                    <p:blipFill>
                      <a:blip r:embed="rId17"/>
                      <a:stretch>
                        <a:fillRect/>
                      </a:stretch>
                    </p:blipFill>
                    <p:spPr>
                      <a:xfrm>
                        <a:off x="5364163" y="2781300"/>
                        <a:ext cx="2376487" cy="881063"/>
                      </a:xfrm>
                      <a:prstGeom prst="rect">
                        <a:avLst/>
                      </a:prstGeom>
                      <a:solidFill>
                        <a:srgbClr val="66FFFF"/>
                      </a:solidFill>
                      <a:ln>
                        <a:solidFill>
                          <a:srgbClr val="FF0000"/>
                        </a:solidFill>
                        <a:miter/>
                      </a:ln>
                    </p:spPr>
                  </p:pic>
                </p:oleObj>
              </mc:Fallback>
            </mc:AlternateContent>
          </a:graphicData>
        </a:graphic>
      </p:graphicFrame>
      <p:graphicFrame>
        <p:nvGraphicFramePr>
          <p:cNvPr id="54291" name="Object 19"/>
          <p:cNvGraphicFramePr/>
          <p:nvPr/>
        </p:nvGraphicFramePr>
        <p:xfrm>
          <a:off x="5292725" y="2133600"/>
          <a:ext cx="3024188" cy="536575"/>
        </p:xfrm>
        <a:graphic>
          <a:graphicData uri="http://schemas.openxmlformats.org/presentationml/2006/ole">
            <mc:AlternateContent xmlns:mc="http://schemas.openxmlformats.org/markup-compatibility/2006">
              <mc:Choice xmlns:v="urn:schemas-microsoft-com:vml" Requires="v">
                <p:oleObj spid="_x0000_s3200" name="" r:id="rId18" imgW="1358265" imgH="241300" progId="Equation.3">
                  <p:embed/>
                </p:oleObj>
              </mc:Choice>
              <mc:Fallback>
                <p:oleObj name="" r:id="rId18" imgW="1358265" imgH="241300" progId="Equation.3">
                  <p:embed/>
                  <p:pic>
                    <p:nvPicPr>
                      <p:cNvPr id="0" name="图片 3199"/>
                      <p:cNvPicPr/>
                      <p:nvPr/>
                    </p:nvPicPr>
                    <p:blipFill>
                      <a:blip r:embed="rId19"/>
                      <a:stretch>
                        <a:fillRect/>
                      </a:stretch>
                    </p:blipFill>
                    <p:spPr>
                      <a:xfrm>
                        <a:off x="5292725" y="2133600"/>
                        <a:ext cx="3024188" cy="5365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wipe(left)">
                                      <p:cBhvr>
                                        <p:cTn id="7" dur="500"/>
                                        <p:tgtEl>
                                          <p:spTgt spid="542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291"/>
                                        </p:tgtEl>
                                        <p:attrNameLst>
                                          <p:attrName>style.visibility</p:attrName>
                                        </p:attrNameLst>
                                      </p:cBhvr>
                                      <p:to>
                                        <p:strVal val="visible"/>
                                      </p:to>
                                    </p:set>
                                    <p:animEffect transition="in" filter="wipe(left)">
                                      <p:cBhvr>
                                        <p:cTn id="12" dur="500"/>
                                        <p:tgtEl>
                                          <p:spTgt spid="542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290"/>
                                        </p:tgtEl>
                                        <p:attrNameLst>
                                          <p:attrName>style.visibility</p:attrName>
                                        </p:attrNameLst>
                                      </p:cBhvr>
                                      <p:to>
                                        <p:strVal val="visible"/>
                                      </p:to>
                                    </p:set>
                                    <p:animEffect transition="in" filter="wipe(left)">
                                      <p:cBhvr>
                                        <p:cTn id="17" dur="500"/>
                                        <p:tgtEl>
                                          <p:spTgt spid="542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4278"/>
                                        </p:tgtEl>
                                        <p:attrNameLst>
                                          <p:attrName>style.visibility</p:attrName>
                                        </p:attrNameLst>
                                      </p:cBhvr>
                                      <p:to>
                                        <p:strVal val="visible"/>
                                      </p:to>
                                    </p:set>
                                    <p:animEffect transition="in" filter="dissolve">
                                      <p:cBhvr>
                                        <p:cTn id="22" dur="500"/>
                                        <p:tgtEl>
                                          <p:spTgt spid="542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4279"/>
                                        </p:tgtEl>
                                        <p:attrNameLst>
                                          <p:attrName>style.visibility</p:attrName>
                                        </p:attrNameLst>
                                      </p:cBhvr>
                                      <p:to>
                                        <p:strVal val="visible"/>
                                      </p:to>
                                    </p:set>
                                    <p:animEffect transition="in" filter="wipe(left)">
                                      <p:cBhvr>
                                        <p:cTn id="37" dur="500"/>
                                        <p:tgtEl>
                                          <p:spTgt spid="542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4275"/>
                                        </p:tgtEl>
                                        <p:attrNameLst>
                                          <p:attrName>style.visibility</p:attrName>
                                        </p:attrNameLst>
                                      </p:cBhvr>
                                      <p:to>
                                        <p:strVal val="visible"/>
                                      </p:to>
                                    </p:set>
                                    <p:animEffect transition="in" filter="wipe(left)">
                                      <p:cBhvr>
                                        <p:cTn id="42" dur="500"/>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a:xfrm>
            <a:off x="395288" y="836613"/>
            <a:ext cx="7921625" cy="1143000"/>
          </a:xfrm>
        </p:spPr>
        <p:txBody>
          <a:bodyPr wrap="square" lIns="91440" tIns="45720" rIns="91440" bIns="45720" anchor="ctr"/>
          <a:p>
            <a:pPr eaLnBrk="1" hangingPunct="1"/>
            <a:r>
              <a:rPr lang="zh-CN" altLang="en-US" sz="3200" dirty="0">
                <a:solidFill>
                  <a:srgbClr val="000000"/>
                </a:solidFill>
                <a:latin typeface="华文行楷" panose="02010800040101010101" pitchFamily="2" charset="-122"/>
                <a:ea typeface="华文行楷" panose="02010800040101010101" pitchFamily="2" charset="-122"/>
              </a:rPr>
              <a:t>深度负反馈条件下四种组态负反馈放大电路的电压放大倍数</a:t>
            </a:r>
            <a:endParaRPr lang="zh-CN" altLang="en-US" sz="3200" dirty="0">
              <a:solidFill>
                <a:srgbClr val="000000"/>
              </a:solidFill>
              <a:latin typeface="华文行楷" panose="02010800040101010101" pitchFamily="2" charset="-122"/>
              <a:ea typeface="华文行楷" panose="02010800040101010101" pitchFamily="2" charset="-122"/>
            </a:endParaRPr>
          </a:p>
        </p:txBody>
      </p:sp>
      <p:graphicFrame>
        <p:nvGraphicFramePr>
          <p:cNvPr id="55299" name="Group 3"/>
          <p:cNvGraphicFramePr>
            <a:graphicFrameLocks noGrp="1"/>
          </p:cNvGraphicFramePr>
          <p:nvPr/>
        </p:nvGraphicFramePr>
        <p:xfrm>
          <a:off x="1957388" y="2085975"/>
          <a:ext cx="4606925" cy="3489325"/>
        </p:xfrm>
        <a:graphic>
          <a:graphicData uri="http://schemas.openxmlformats.org/drawingml/2006/table">
            <a:tbl>
              <a:tblPr/>
              <a:tblGrid>
                <a:gridCol w="1676400"/>
                <a:gridCol w="2930525"/>
              </a:tblGrid>
              <a:tr h="6699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反馈组态</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6858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电压串联</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6858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电压并联</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7620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电流串联</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6858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rPr>
                        <a:t>电流并联</a:t>
                      </a:r>
                      <a:endParaRPr kumimoji="0" lang="zh-CN" altLang="en-US" sz="2400" b="1" i="0" u="none" strike="noStrike" cap="none" normalizeH="0" baseline="0" smtClean="0">
                        <a:ln>
                          <a:noFill/>
                        </a:ln>
                        <a:solidFill>
                          <a:srgbClr val="A5002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pSp>
        <p:nvGrpSpPr>
          <p:cNvPr id="2" name="Group 23"/>
          <p:cNvGrpSpPr/>
          <p:nvPr/>
        </p:nvGrpSpPr>
        <p:grpSpPr>
          <a:xfrm>
            <a:off x="3840163" y="2256790"/>
            <a:ext cx="2387600" cy="3292475"/>
            <a:chOff x="2440" y="1282"/>
            <a:chExt cx="1504" cy="2074"/>
          </a:xfrm>
        </p:grpSpPr>
        <p:graphicFrame>
          <p:nvGraphicFramePr>
            <p:cNvPr id="39959" name="Object 24"/>
            <p:cNvGraphicFramePr/>
            <p:nvPr/>
          </p:nvGraphicFramePr>
          <p:xfrm>
            <a:off x="2640" y="1282"/>
            <a:ext cx="768" cy="276"/>
          </p:xfrm>
          <a:graphic>
            <a:graphicData uri="http://schemas.openxmlformats.org/presentationml/2006/ole">
              <mc:AlternateContent xmlns:mc="http://schemas.openxmlformats.org/markup-compatibility/2006">
                <mc:Choice xmlns:v="urn:schemas-microsoft-com:vml" Requires="v">
                  <p:oleObj spid="_x0000_s3202" name="" r:id="rId1" imgW="673100" imgH="241300" progId="Equation.3">
                    <p:embed/>
                  </p:oleObj>
                </mc:Choice>
                <mc:Fallback>
                  <p:oleObj name="" r:id="rId1" imgW="673100" imgH="241300" progId="Equation.3">
                    <p:embed/>
                    <p:pic>
                      <p:nvPicPr>
                        <p:cNvPr id="0" name="图片 3201"/>
                        <p:cNvPicPr/>
                        <p:nvPr/>
                      </p:nvPicPr>
                      <p:blipFill>
                        <a:blip r:embed="rId2"/>
                        <a:stretch>
                          <a:fillRect/>
                        </a:stretch>
                      </p:blipFill>
                      <p:spPr>
                        <a:xfrm>
                          <a:off x="2640" y="1282"/>
                          <a:ext cx="768" cy="276"/>
                        </a:xfrm>
                        <a:prstGeom prst="rect">
                          <a:avLst/>
                        </a:prstGeom>
                        <a:noFill/>
                        <a:ln w="38100">
                          <a:noFill/>
                          <a:miter/>
                        </a:ln>
                      </p:spPr>
                    </p:pic>
                  </p:oleObj>
                </mc:Fallback>
              </mc:AlternateContent>
            </a:graphicData>
          </a:graphic>
        </p:graphicFrame>
        <p:graphicFrame>
          <p:nvGraphicFramePr>
            <p:cNvPr id="39960" name="Object 25"/>
            <p:cNvGraphicFramePr/>
            <p:nvPr/>
          </p:nvGraphicFramePr>
          <p:xfrm>
            <a:off x="2468" y="1584"/>
            <a:ext cx="1447" cy="452"/>
          </p:xfrm>
          <a:graphic>
            <a:graphicData uri="http://schemas.openxmlformats.org/presentationml/2006/ole">
              <mc:AlternateContent xmlns:mc="http://schemas.openxmlformats.org/markup-compatibility/2006">
                <mc:Choice xmlns:v="urn:schemas-microsoft-com:vml" Requires="v">
                  <p:oleObj spid="_x0000_s3199" name="" r:id="rId3" imgW="1320165" imgH="457200" progId="Equation.3">
                    <p:embed/>
                  </p:oleObj>
                </mc:Choice>
                <mc:Fallback>
                  <p:oleObj name="" r:id="rId3" imgW="1320165" imgH="457200" progId="Equation.3">
                    <p:embed/>
                    <p:pic>
                      <p:nvPicPr>
                        <p:cNvPr id="0" name="图片 3198"/>
                        <p:cNvPicPr/>
                        <p:nvPr/>
                      </p:nvPicPr>
                      <p:blipFill>
                        <a:blip r:embed="rId4"/>
                        <a:stretch>
                          <a:fillRect/>
                        </a:stretch>
                      </p:blipFill>
                      <p:spPr>
                        <a:xfrm>
                          <a:off x="2468" y="1584"/>
                          <a:ext cx="1447" cy="452"/>
                        </a:xfrm>
                        <a:prstGeom prst="rect">
                          <a:avLst/>
                        </a:prstGeom>
                        <a:noFill/>
                        <a:ln w="38100">
                          <a:noFill/>
                          <a:miter/>
                        </a:ln>
                      </p:spPr>
                    </p:pic>
                  </p:oleObj>
                </mc:Fallback>
              </mc:AlternateContent>
            </a:graphicData>
          </a:graphic>
        </p:graphicFrame>
        <p:graphicFrame>
          <p:nvGraphicFramePr>
            <p:cNvPr id="39961" name="Object 26"/>
            <p:cNvGraphicFramePr/>
            <p:nvPr/>
          </p:nvGraphicFramePr>
          <p:xfrm>
            <a:off x="2440" y="2016"/>
            <a:ext cx="1504" cy="457"/>
          </p:xfrm>
          <a:graphic>
            <a:graphicData uri="http://schemas.openxmlformats.org/presentationml/2006/ole">
              <mc:AlternateContent xmlns:mc="http://schemas.openxmlformats.org/markup-compatibility/2006">
                <mc:Choice xmlns:v="urn:schemas-microsoft-com:vml" Requires="v">
                  <p:oleObj spid="_x0000_s3206" name="" r:id="rId5" imgW="1231265" imgH="457200" progId="Equation.3">
                    <p:embed/>
                  </p:oleObj>
                </mc:Choice>
                <mc:Fallback>
                  <p:oleObj name="" r:id="rId5" imgW="1231265" imgH="457200" progId="Equation.3">
                    <p:embed/>
                    <p:pic>
                      <p:nvPicPr>
                        <p:cNvPr id="0" name="图片 3205"/>
                        <p:cNvPicPr/>
                        <p:nvPr/>
                      </p:nvPicPr>
                      <p:blipFill>
                        <a:blip r:embed="rId6"/>
                        <a:stretch>
                          <a:fillRect/>
                        </a:stretch>
                      </p:blipFill>
                      <p:spPr>
                        <a:xfrm>
                          <a:off x="2440" y="2016"/>
                          <a:ext cx="1504" cy="457"/>
                        </a:xfrm>
                        <a:prstGeom prst="rect">
                          <a:avLst/>
                        </a:prstGeom>
                        <a:noFill/>
                        <a:ln w="38100">
                          <a:noFill/>
                          <a:miter/>
                        </a:ln>
                      </p:spPr>
                    </p:pic>
                  </p:oleObj>
                </mc:Fallback>
              </mc:AlternateContent>
            </a:graphicData>
          </a:graphic>
        </p:graphicFrame>
        <p:graphicFrame>
          <p:nvGraphicFramePr>
            <p:cNvPr id="39962" name="Object 27"/>
            <p:cNvGraphicFramePr/>
            <p:nvPr/>
          </p:nvGraphicFramePr>
          <p:xfrm>
            <a:off x="2448" y="2448"/>
            <a:ext cx="1343" cy="474"/>
          </p:xfrm>
          <a:graphic>
            <a:graphicData uri="http://schemas.openxmlformats.org/presentationml/2006/ole">
              <mc:AlternateContent xmlns:mc="http://schemas.openxmlformats.org/markup-compatibility/2006">
                <mc:Choice xmlns:v="urn:schemas-microsoft-com:vml" Requires="v">
                  <p:oleObj spid="_x0000_s3204" name="" r:id="rId7" imgW="1168400" imgH="457200" progId="Equation.3">
                    <p:embed/>
                  </p:oleObj>
                </mc:Choice>
                <mc:Fallback>
                  <p:oleObj name="" r:id="rId7" imgW="1168400" imgH="457200" progId="Equation.3">
                    <p:embed/>
                    <p:pic>
                      <p:nvPicPr>
                        <p:cNvPr id="0" name="图片 3203"/>
                        <p:cNvPicPr/>
                        <p:nvPr/>
                      </p:nvPicPr>
                      <p:blipFill>
                        <a:blip r:embed="rId8"/>
                        <a:stretch>
                          <a:fillRect/>
                        </a:stretch>
                      </p:blipFill>
                      <p:spPr>
                        <a:xfrm>
                          <a:off x="2448" y="2448"/>
                          <a:ext cx="1343" cy="474"/>
                        </a:xfrm>
                        <a:prstGeom prst="rect">
                          <a:avLst/>
                        </a:prstGeom>
                        <a:noFill/>
                        <a:ln w="38100">
                          <a:noFill/>
                          <a:miter/>
                        </a:ln>
                      </p:spPr>
                    </p:pic>
                  </p:oleObj>
                </mc:Fallback>
              </mc:AlternateContent>
            </a:graphicData>
          </a:graphic>
        </p:graphicFrame>
        <p:graphicFrame>
          <p:nvGraphicFramePr>
            <p:cNvPr id="39963" name="Object 28"/>
            <p:cNvGraphicFramePr/>
            <p:nvPr/>
          </p:nvGraphicFramePr>
          <p:xfrm>
            <a:off x="2448" y="2928"/>
            <a:ext cx="1248" cy="428"/>
          </p:xfrm>
          <a:graphic>
            <a:graphicData uri="http://schemas.openxmlformats.org/presentationml/2006/ole">
              <mc:AlternateContent xmlns:mc="http://schemas.openxmlformats.org/markup-compatibility/2006">
                <mc:Choice xmlns:v="urn:schemas-microsoft-com:vml" Requires="v">
                  <p:oleObj spid="_x0000_s3203" name="" r:id="rId9" imgW="1231265" imgH="457200" progId="Equation.3">
                    <p:embed/>
                  </p:oleObj>
                </mc:Choice>
                <mc:Fallback>
                  <p:oleObj name="" r:id="rId9" imgW="1231265" imgH="457200" progId="Equation.3">
                    <p:embed/>
                    <p:pic>
                      <p:nvPicPr>
                        <p:cNvPr id="0" name="图片 3202"/>
                        <p:cNvPicPr/>
                        <p:nvPr/>
                      </p:nvPicPr>
                      <p:blipFill>
                        <a:blip r:embed="rId10"/>
                        <a:stretch>
                          <a:fillRect/>
                        </a:stretch>
                      </p:blipFill>
                      <p:spPr>
                        <a:xfrm>
                          <a:off x="2448" y="2928"/>
                          <a:ext cx="1248" cy="428"/>
                        </a:xfrm>
                        <a:prstGeom prst="rect">
                          <a:avLst/>
                        </a:prstGeom>
                        <a:noFill/>
                        <a:ln w="38100">
                          <a:noFill/>
                          <a:miter/>
                        </a:ln>
                      </p:spPr>
                    </p:pic>
                  </p:oleObj>
                </mc:Fallback>
              </mc:AlternateContent>
            </a:graphicData>
          </a:graphic>
        </p:graphicFrame>
      </p:grpSp>
      <p:graphicFrame>
        <p:nvGraphicFramePr>
          <p:cNvPr id="55325" name="Object 29"/>
          <p:cNvGraphicFramePr/>
          <p:nvPr/>
        </p:nvGraphicFramePr>
        <p:xfrm>
          <a:off x="1668463" y="5757863"/>
          <a:ext cx="5424487" cy="522287"/>
        </p:xfrm>
        <a:graphic>
          <a:graphicData uri="http://schemas.openxmlformats.org/presentationml/2006/ole">
            <mc:AlternateContent xmlns:mc="http://schemas.openxmlformats.org/markup-compatibility/2006">
              <mc:Choice xmlns:v="urn:schemas-microsoft-com:vml" Requires="v">
                <p:oleObj spid="_x0000_s3205" name="" r:id="rId11" imgW="2487930" imgH="241300" progId="Equation.3">
                  <p:embed/>
                </p:oleObj>
              </mc:Choice>
              <mc:Fallback>
                <p:oleObj name="" r:id="rId11" imgW="2487930" imgH="241300" progId="Equation.3">
                  <p:embed/>
                  <p:pic>
                    <p:nvPicPr>
                      <p:cNvPr id="0" name="图片 3204"/>
                      <p:cNvPicPr/>
                      <p:nvPr/>
                    </p:nvPicPr>
                    <p:blipFill>
                      <a:blip r:embed="rId12"/>
                      <a:stretch>
                        <a:fillRect/>
                      </a:stretch>
                    </p:blipFill>
                    <p:spPr>
                      <a:xfrm>
                        <a:off x="1668463" y="5757863"/>
                        <a:ext cx="5424487" cy="52228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pSp>
        <p:nvGrpSpPr>
          <p:cNvPr id="3" name="Group 30"/>
          <p:cNvGrpSpPr/>
          <p:nvPr/>
        </p:nvGrpSpPr>
        <p:grpSpPr>
          <a:xfrm>
            <a:off x="6203950" y="2403475"/>
            <a:ext cx="2447925" cy="1338263"/>
            <a:chOff x="3923" y="1362"/>
            <a:chExt cx="1542" cy="843"/>
          </a:xfrm>
        </p:grpSpPr>
        <p:sp>
          <p:nvSpPr>
            <p:cNvPr id="39966" name="AutoShape 31"/>
            <p:cNvSpPr/>
            <p:nvPr/>
          </p:nvSpPr>
          <p:spPr>
            <a:xfrm>
              <a:off x="4289" y="1362"/>
              <a:ext cx="1176" cy="299"/>
            </a:xfrm>
            <a:prstGeom prst="borderCallout1">
              <a:avLst>
                <a:gd name="adj1" fmla="val 24079"/>
                <a:gd name="adj2" fmla="val -4083"/>
                <a:gd name="adj3" fmla="val 145486"/>
                <a:gd name="adj4" fmla="val -31120"/>
              </a:avLst>
            </a:prstGeom>
            <a:solidFill>
              <a:srgbClr val="FFFFCC"/>
            </a:solidFill>
            <a:ln w="1270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与负载无关</a:t>
              </a:r>
              <a:endParaRPr lang="zh-CN" altLang="en-US" sz="2400" b="1" dirty="0">
                <a:latin typeface="Times New Roman" panose="02020603050405020304" pitchFamily="18" charset="0"/>
                <a:ea typeface="宋体" panose="02010600030101010101" pitchFamily="2" charset="-122"/>
              </a:endParaRPr>
            </a:p>
          </p:txBody>
        </p:sp>
        <p:sp>
          <p:nvSpPr>
            <p:cNvPr id="39967" name="Line 32"/>
            <p:cNvSpPr/>
            <p:nvPr/>
          </p:nvSpPr>
          <p:spPr>
            <a:xfrm flipV="1">
              <a:off x="3923" y="1661"/>
              <a:ext cx="318" cy="544"/>
            </a:xfrm>
            <a:prstGeom prst="line">
              <a:avLst/>
            </a:prstGeom>
            <a:ln w="12700" cap="flat" cmpd="sng">
              <a:solidFill>
                <a:srgbClr val="FF0000"/>
              </a:solidFill>
              <a:prstDash val="solid"/>
              <a:round/>
              <a:headEnd type="none" w="med" len="med"/>
              <a:tailEnd type="none" w="med" len="med"/>
            </a:ln>
          </p:spPr>
        </p:sp>
      </p:grpSp>
      <p:grpSp>
        <p:nvGrpSpPr>
          <p:cNvPr id="4" name="Group 33"/>
          <p:cNvGrpSpPr/>
          <p:nvPr/>
        </p:nvGrpSpPr>
        <p:grpSpPr>
          <a:xfrm>
            <a:off x="6132513" y="3886200"/>
            <a:ext cx="2514600" cy="1338263"/>
            <a:chOff x="3878" y="2296"/>
            <a:chExt cx="1584" cy="843"/>
          </a:xfrm>
        </p:grpSpPr>
        <p:sp>
          <p:nvSpPr>
            <p:cNvPr id="39969" name="AutoShape 34"/>
            <p:cNvSpPr/>
            <p:nvPr/>
          </p:nvSpPr>
          <p:spPr>
            <a:xfrm>
              <a:off x="4286" y="2296"/>
              <a:ext cx="1176" cy="544"/>
            </a:xfrm>
            <a:prstGeom prst="borderCallout1">
              <a:avLst>
                <a:gd name="adj1" fmla="val 13236"/>
                <a:gd name="adj2" fmla="val -4083"/>
                <a:gd name="adj3" fmla="val 79963"/>
                <a:gd name="adj4" fmla="val -31120"/>
              </a:avLst>
            </a:prstGeom>
            <a:solidFill>
              <a:srgbClr val="FFFFCC"/>
            </a:solidFill>
            <a:ln w="1270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与总负载成线性关系</a:t>
              </a:r>
              <a:endParaRPr lang="zh-CN" altLang="en-US" sz="2400" b="1" dirty="0">
                <a:latin typeface="Times New Roman" panose="02020603050405020304" pitchFamily="18" charset="0"/>
                <a:ea typeface="宋体" panose="02010600030101010101" pitchFamily="2" charset="-122"/>
              </a:endParaRPr>
            </a:p>
          </p:txBody>
        </p:sp>
        <p:sp>
          <p:nvSpPr>
            <p:cNvPr id="39970" name="Line 35"/>
            <p:cNvSpPr/>
            <p:nvPr/>
          </p:nvSpPr>
          <p:spPr>
            <a:xfrm flipV="1">
              <a:off x="3878" y="2595"/>
              <a:ext cx="318" cy="544"/>
            </a:xfrm>
            <a:prstGeom prst="line">
              <a:avLst/>
            </a:prstGeom>
            <a:ln w="12700" cap="flat" cmpd="sng">
              <a:solidFill>
                <a:srgbClr val="FF0000"/>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wipe(left)">
                                      <p:cBhvr>
                                        <p:cTn id="7" dur="500"/>
                                        <p:tgtEl>
                                          <p:spTgt spid="552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5325"/>
                                        </p:tgtEl>
                                        <p:attrNameLst>
                                          <p:attrName>style.visibility</p:attrName>
                                        </p:attrNameLst>
                                      </p:cBhvr>
                                      <p:to>
                                        <p:strVal val="visible"/>
                                      </p:to>
                                    </p:set>
                                    <p:animEffect transition="in" filter="wipe(left)">
                                      <p:cBhvr>
                                        <p:cTn id="25" dur="500"/>
                                        <p:tgtEl>
                                          <p:spTgt spid="55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a:xfrm>
            <a:off x="179388" y="836613"/>
            <a:ext cx="8305800" cy="914400"/>
          </a:xfrm>
        </p:spPr>
        <p:txBody>
          <a:bodyPr wrap="square" lIns="91440" tIns="45720" rIns="91440" bIns="45720" anchor="ctr"/>
          <a:p>
            <a:pPr algn="l" eaLnBrk="1" hangingPunct="1"/>
            <a:r>
              <a:rPr lang="en-US" altLang="zh-CN" sz="3200" dirty="0">
                <a:solidFill>
                  <a:srgbClr val="FFFFFF"/>
                </a:solidFill>
                <a:ea typeface="隶书" panose="02010509060101010101" pitchFamily="49" charset="-122"/>
              </a:rPr>
              <a:t> </a:t>
            </a:r>
            <a:r>
              <a:rPr lang="zh-CN" altLang="en-US" sz="3200" dirty="0">
                <a:solidFill>
                  <a:srgbClr val="000000"/>
                </a:solidFill>
                <a:latin typeface="华文行楷" panose="02010800040101010101" pitchFamily="2" charset="-122"/>
                <a:ea typeface="华文行楷" panose="02010800040101010101" pitchFamily="2" charset="-122"/>
              </a:rPr>
              <a:t>讨论一</a:t>
            </a:r>
            <a:br>
              <a:rPr lang="zh-CN" altLang="en-US" sz="3200" dirty="0">
                <a:solidFill>
                  <a:srgbClr val="000000"/>
                </a:solidFill>
                <a:latin typeface="华文行楷" panose="02010800040101010101" pitchFamily="2" charset="-122"/>
                <a:ea typeface="华文行楷" panose="02010800040101010101" pitchFamily="2" charset="-122"/>
              </a:rPr>
            </a:br>
            <a:r>
              <a:rPr lang="zh-CN" altLang="en-US" sz="3200" b="1" dirty="0">
                <a:solidFill>
                  <a:srgbClr val="000000"/>
                </a:solidFill>
                <a:latin typeface="隶书" panose="02010509060101010101" pitchFamily="49" charset="-122"/>
                <a:ea typeface="隶书" panose="02010509060101010101" pitchFamily="49" charset="-122"/>
              </a:rPr>
              <a:t>  </a:t>
            </a:r>
            <a:r>
              <a:rPr lang="zh-CN" altLang="en-US" sz="2400" b="1" dirty="0">
                <a:solidFill>
                  <a:srgbClr val="000000"/>
                </a:solidFill>
                <a:latin typeface="宋体" panose="02010600030101010101" pitchFamily="2" charset="-122"/>
              </a:rPr>
              <a:t>求解在深度负反馈条件下电路的电压放大倍数。</a:t>
            </a:r>
            <a:endParaRPr lang="zh-CN" altLang="en-US" sz="2400" b="1" dirty="0">
              <a:solidFill>
                <a:srgbClr val="000000"/>
              </a:solidFill>
              <a:latin typeface="宋体" panose="02010600030101010101" pitchFamily="2" charset="-122"/>
            </a:endParaRPr>
          </a:p>
        </p:txBody>
      </p:sp>
      <p:graphicFrame>
        <p:nvGraphicFramePr>
          <p:cNvPr id="57347" name="Object 3"/>
          <p:cNvGraphicFramePr/>
          <p:nvPr/>
        </p:nvGraphicFramePr>
        <p:xfrm>
          <a:off x="609918" y="4648200"/>
          <a:ext cx="3351212" cy="957263"/>
        </p:xfrm>
        <a:graphic>
          <a:graphicData uri="http://schemas.openxmlformats.org/presentationml/2006/ole">
            <mc:AlternateContent xmlns:mc="http://schemas.openxmlformats.org/markup-compatibility/2006">
              <mc:Choice xmlns:v="urn:schemas-microsoft-com:vml" Requires="v">
                <p:oleObj spid="_x0000_s3207" name="" r:id="rId1" imgW="1600200" imgH="457200" progId="Equation.3">
                  <p:embed/>
                </p:oleObj>
              </mc:Choice>
              <mc:Fallback>
                <p:oleObj name="" r:id="rId1" imgW="1600200" imgH="457200" progId="Equation.3">
                  <p:embed/>
                  <p:pic>
                    <p:nvPicPr>
                      <p:cNvPr id="0" name="图片 3206"/>
                      <p:cNvPicPr/>
                      <p:nvPr/>
                    </p:nvPicPr>
                    <p:blipFill>
                      <a:blip r:embed="rId2"/>
                      <a:stretch>
                        <a:fillRect/>
                      </a:stretch>
                    </p:blipFill>
                    <p:spPr>
                      <a:xfrm>
                        <a:off x="609918" y="4648200"/>
                        <a:ext cx="3351212" cy="95726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57348" name="Object 4"/>
          <p:cNvGraphicFramePr/>
          <p:nvPr/>
        </p:nvGraphicFramePr>
        <p:xfrm>
          <a:off x="4257675" y="5796280"/>
          <a:ext cx="4691380" cy="875030"/>
        </p:xfrm>
        <a:graphic>
          <a:graphicData uri="http://schemas.openxmlformats.org/presentationml/2006/ole">
            <mc:AlternateContent xmlns:mc="http://schemas.openxmlformats.org/markup-compatibility/2006">
              <mc:Choice xmlns:v="urn:schemas-microsoft-com:vml" Requires="v">
                <p:oleObj spid="_x0000_s3208" name="" r:id="rId3" imgW="2336800" imgH="457200" progId="Equation.DSMT4">
                  <p:embed/>
                </p:oleObj>
              </mc:Choice>
              <mc:Fallback>
                <p:oleObj name="" r:id="rId3" imgW="2336800" imgH="457200" progId="Equation.DSMT4">
                  <p:embed/>
                  <p:pic>
                    <p:nvPicPr>
                      <p:cNvPr id="0" name="图片 3207"/>
                      <p:cNvPicPr/>
                      <p:nvPr/>
                    </p:nvPicPr>
                    <p:blipFill>
                      <a:blip r:embed="rId4"/>
                      <a:stretch>
                        <a:fillRect/>
                      </a:stretch>
                    </p:blipFill>
                    <p:spPr>
                      <a:xfrm>
                        <a:off x="4257675" y="5796280"/>
                        <a:ext cx="4691380" cy="87503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41992" name="Text Box 9"/>
          <p:cNvSpPr txBox="1"/>
          <p:nvPr/>
        </p:nvSpPr>
        <p:spPr>
          <a:xfrm>
            <a:off x="2133600" y="2667000"/>
            <a:ext cx="381000" cy="457200"/>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_</a:t>
            </a:r>
            <a:endParaRPr lang="en-US" altLang="zh-CN" sz="2400" b="1" dirty="0">
              <a:solidFill>
                <a:srgbClr val="FF0000"/>
              </a:solidFill>
              <a:latin typeface="Times New Roman" panose="02020603050405020304" pitchFamily="18" charset="0"/>
              <a:ea typeface="宋体" panose="02010600030101010101" pitchFamily="2" charset="-122"/>
            </a:endParaRPr>
          </a:p>
        </p:txBody>
      </p:sp>
      <p:sp>
        <p:nvSpPr>
          <p:cNvPr id="42001" name="Text Box 18"/>
          <p:cNvSpPr txBox="1"/>
          <p:nvPr/>
        </p:nvSpPr>
        <p:spPr>
          <a:xfrm>
            <a:off x="2133600" y="3886200"/>
            <a:ext cx="533400" cy="457200"/>
          </a:xfrm>
          <a:prstGeom prst="rect">
            <a:avLst/>
          </a:prstGeom>
          <a:noFill/>
          <a:ln w="9525">
            <a:noFill/>
          </a:ln>
        </p:spPr>
        <p:txBody>
          <a:bodyPr anchor="t">
            <a:spAutoFit/>
          </a:bodyPr>
          <a:p>
            <a:pPr>
              <a:spcBef>
                <a:spcPct val="50000"/>
              </a:spcBef>
            </a:pPr>
            <a:r>
              <a:rPr lang="en-US" altLang="zh-CN" sz="2400" b="1" i="1" dirty="0">
                <a:solidFill>
                  <a:srgbClr val="FF0000"/>
                </a:solidFill>
                <a:latin typeface="Times New Roman" panose="02020603050405020304" pitchFamily="18" charset="0"/>
                <a:ea typeface="宋体" panose="02010600030101010101" pitchFamily="2" charset="-122"/>
              </a:rPr>
              <a:t>u</a:t>
            </a:r>
            <a:r>
              <a:rPr lang="en-US" altLang="zh-CN" sz="2400" b="1" baseline="-25000" dirty="0">
                <a:solidFill>
                  <a:srgbClr val="FF0000"/>
                </a:solidFill>
                <a:latin typeface="Times New Roman" panose="02020603050405020304" pitchFamily="18" charset="0"/>
                <a:ea typeface="宋体" panose="02010600030101010101" pitchFamily="2" charset="-122"/>
              </a:rPr>
              <a:t>F</a:t>
            </a:r>
            <a:endParaRPr lang="en-US" altLang="zh-CN" sz="2400" b="1" dirty="0">
              <a:solidFill>
                <a:srgbClr val="FF0000"/>
              </a:solidFill>
              <a:latin typeface="Times New Roman" panose="02020603050405020304" pitchFamily="18" charset="0"/>
              <a:ea typeface="宋体" panose="02010600030101010101" pitchFamily="2" charset="-122"/>
            </a:endParaRPr>
          </a:p>
        </p:txBody>
      </p:sp>
      <p:graphicFrame>
        <p:nvGraphicFramePr>
          <p:cNvPr id="57363" name="Object 19"/>
          <p:cNvGraphicFramePr/>
          <p:nvPr/>
        </p:nvGraphicFramePr>
        <p:xfrm>
          <a:off x="5715000" y="1838960"/>
          <a:ext cx="2895600" cy="2206625"/>
        </p:xfrm>
        <a:graphic>
          <a:graphicData uri="http://schemas.openxmlformats.org/presentationml/2006/ole">
            <mc:AlternateContent xmlns:mc="http://schemas.openxmlformats.org/markup-compatibility/2006">
              <mc:Choice xmlns:v="urn:schemas-microsoft-com:vml" Requires="v">
                <p:oleObj spid="_x0000_s3210" name="" r:id="rId5" imgW="8486775" imgH="6467475" progId="MSPhotoEd.3">
                  <p:embed/>
                </p:oleObj>
              </mc:Choice>
              <mc:Fallback>
                <p:oleObj name="" r:id="rId5" imgW="8486775" imgH="6467475" progId="MSPhotoEd.3">
                  <p:embed/>
                  <p:pic>
                    <p:nvPicPr>
                      <p:cNvPr id="0" name="图片 3209"/>
                      <p:cNvPicPr/>
                      <p:nvPr/>
                    </p:nvPicPr>
                    <p:blipFill>
                      <a:blip r:embed="rId6"/>
                      <a:stretch>
                        <a:fillRect/>
                      </a:stretch>
                    </p:blipFill>
                    <p:spPr>
                      <a:xfrm>
                        <a:off x="5715000" y="1838960"/>
                        <a:ext cx="2895600" cy="2206625"/>
                      </a:xfrm>
                      <a:prstGeom prst="rect">
                        <a:avLst/>
                      </a:prstGeom>
                      <a:noFill/>
                      <a:ln w="38100">
                        <a:noFill/>
                        <a:miter/>
                      </a:ln>
                    </p:spPr>
                  </p:pic>
                </p:oleObj>
              </mc:Fallback>
            </mc:AlternateContent>
          </a:graphicData>
        </a:graphic>
      </p:graphicFrame>
      <p:sp>
        <p:nvSpPr>
          <p:cNvPr id="57364" name="Text Box 20"/>
          <p:cNvSpPr txBox="1"/>
          <p:nvPr/>
        </p:nvSpPr>
        <p:spPr>
          <a:xfrm>
            <a:off x="6400800" y="4191000"/>
            <a:ext cx="2209800" cy="457200"/>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比较两电路</a:t>
            </a:r>
            <a:endParaRPr lang="zh-CN" altLang="en-US" sz="2400" b="1" dirty="0">
              <a:latin typeface="Times New Roman" panose="02020603050405020304" pitchFamily="18" charset="0"/>
              <a:ea typeface="宋体" panose="02010600030101010101" pitchFamily="2" charset="-122"/>
            </a:endParaRPr>
          </a:p>
        </p:txBody>
      </p:sp>
      <p:grpSp>
        <p:nvGrpSpPr>
          <p:cNvPr id="2" name="组合 1"/>
          <p:cNvGrpSpPr/>
          <p:nvPr/>
        </p:nvGrpSpPr>
        <p:grpSpPr>
          <a:xfrm>
            <a:off x="457200" y="1846580"/>
            <a:ext cx="5105400" cy="2687638"/>
            <a:chOff x="720" y="3360"/>
            <a:chExt cx="8040" cy="4233"/>
          </a:xfrm>
        </p:grpSpPr>
        <p:graphicFrame>
          <p:nvGraphicFramePr>
            <p:cNvPr id="41988" name="Object 5"/>
            <p:cNvGraphicFramePr/>
            <p:nvPr/>
          </p:nvGraphicFramePr>
          <p:xfrm>
            <a:off x="1080" y="3360"/>
            <a:ext cx="7680" cy="4128"/>
          </p:xfrm>
          <a:graphic>
            <a:graphicData uri="http://schemas.openxmlformats.org/presentationml/2006/ole">
              <mc:AlternateContent xmlns:mc="http://schemas.openxmlformats.org/markup-compatibility/2006">
                <mc:Choice xmlns:v="urn:schemas-microsoft-com:vml" Requires="v">
                  <p:oleObj spid="_x0000_s3209" name="" r:id="rId7" imgW="17383125" imgH="9344025" progId="MSPhotoEd.3">
                    <p:embed/>
                  </p:oleObj>
                </mc:Choice>
                <mc:Fallback>
                  <p:oleObj name="" r:id="rId7" imgW="17383125" imgH="9344025" progId="MSPhotoEd.3">
                    <p:embed/>
                    <p:pic>
                      <p:nvPicPr>
                        <p:cNvPr id="0" name="图片 3208"/>
                        <p:cNvPicPr/>
                        <p:nvPr/>
                      </p:nvPicPr>
                      <p:blipFill>
                        <a:blip r:embed="rId8"/>
                        <a:stretch>
                          <a:fillRect/>
                        </a:stretch>
                      </p:blipFill>
                      <p:spPr>
                        <a:xfrm>
                          <a:off x="1080" y="3360"/>
                          <a:ext cx="7680" cy="4128"/>
                        </a:xfrm>
                        <a:prstGeom prst="rect">
                          <a:avLst/>
                        </a:prstGeom>
                        <a:noFill/>
                        <a:ln w="38100">
                          <a:noFill/>
                          <a:miter/>
                        </a:ln>
                      </p:spPr>
                    </p:pic>
                  </p:oleObj>
                </mc:Fallback>
              </mc:AlternateContent>
            </a:graphicData>
          </a:graphic>
        </p:graphicFrame>
        <p:grpSp>
          <p:nvGrpSpPr>
            <p:cNvPr id="41989" name="Group 6"/>
            <p:cNvGrpSpPr/>
            <p:nvPr/>
          </p:nvGrpSpPr>
          <p:grpSpPr>
            <a:xfrm>
              <a:off x="720" y="5160"/>
              <a:ext cx="600" cy="1920"/>
              <a:chOff x="960" y="2016"/>
              <a:chExt cx="240" cy="768"/>
            </a:xfrm>
          </p:grpSpPr>
          <p:sp>
            <p:nvSpPr>
              <p:cNvPr id="41990" name="Text Box 7"/>
              <p:cNvSpPr txBox="1"/>
              <p:nvPr/>
            </p:nvSpPr>
            <p:spPr>
              <a:xfrm>
                <a:off x="960" y="2016"/>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a:t>
                </a:r>
                <a:endParaRPr lang="en-US" altLang="zh-CN" sz="2400" b="1" dirty="0">
                  <a:solidFill>
                    <a:srgbClr val="FF0000"/>
                  </a:solidFill>
                  <a:latin typeface="Times New Roman" panose="02020603050405020304" pitchFamily="18" charset="0"/>
                  <a:ea typeface="宋体" panose="02010600030101010101" pitchFamily="2" charset="-122"/>
                </a:endParaRPr>
              </a:p>
            </p:txBody>
          </p:sp>
          <p:sp>
            <p:nvSpPr>
              <p:cNvPr id="41991" name="Text Box 8"/>
              <p:cNvSpPr txBox="1"/>
              <p:nvPr/>
            </p:nvSpPr>
            <p:spPr>
              <a:xfrm>
                <a:off x="960" y="2496"/>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_</a:t>
                </a:r>
                <a:endParaRPr lang="en-US" altLang="zh-CN" sz="2400" b="1" dirty="0">
                  <a:solidFill>
                    <a:srgbClr val="FF0000"/>
                  </a:solidFill>
                  <a:latin typeface="Times New Roman" panose="02020603050405020304" pitchFamily="18" charset="0"/>
                  <a:ea typeface="宋体" panose="02010600030101010101" pitchFamily="2" charset="-122"/>
                </a:endParaRPr>
              </a:p>
            </p:txBody>
          </p:sp>
        </p:grpSp>
        <p:sp>
          <p:nvSpPr>
            <p:cNvPr id="41993" name="Text Box 10"/>
            <p:cNvSpPr txBox="1"/>
            <p:nvPr/>
          </p:nvSpPr>
          <p:spPr>
            <a:xfrm>
              <a:off x="5160" y="5400"/>
              <a:ext cx="600" cy="720"/>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a:t>
              </a:r>
              <a:endParaRPr lang="en-US" altLang="zh-CN" sz="2400" b="1" dirty="0">
                <a:solidFill>
                  <a:srgbClr val="FF0000"/>
                </a:solidFill>
                <a:latin typeface="Times New Roman" panose="02020603050405020304" pitchFamily="18" charset="0"/>
                <a:ea typeface="宋体" panose="02010600030101010101" pitchFamily="2" charset="-122"/>
              </a:endParaRPr>
            </a:p>
          </p:txBody>
        </p:sp>
        <p:sp>
          <p:nvSpPr>
            <p:cNvPr id="41994" name="Text Box 11"/>
            <p:cNvSpPr txBox="1"/>
            <p:nvPr/>
          </p:nvSpPr>
          <p:spPr>
            <a:xfrm>
              <a:off x="6720" y="5640"/>
              <a:ext cx="600" cy="720"/>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a:t>
              </a:r>
              <a:endParaRPr lang="en-US" altLang="zh-CN" sz="2400" b="1" dirty="0">
                <a:solidFill>
                  <a:srgbClr val="FF0000"/>
                </a:solidFill>
                <a:latin typeface="Times New Roman" panose="02020603050405020304" pitchFamily="18" charset="0"/>
                <a:ea typeface="宋体" panose="02010600030101010101" pitchFamily="2" charset="-122"/>
              </a:endParaRPr>
            </a:p>
          </p:txBody>
        </p:sp>
        <p:grpSp>
          <p:nvGrpSpPr>
            <p:cNvPr id="41995" name="Group 12"/>
            <p:cNvGrpSpPr/>
            <p:nvPr/>
          </p:nvGrpSpPr>
          <p:grpSpPr>
            <a:xfrm>
              <a:off x="3360" y="5448"/>
              <a:ext cx="600" cy="2145"/>
              <a:chOff x="1344" y="2227"/>
              <a:chExt cx="240" cy="858"/>
            </a:xfrm>
          </p:grpSpPr>
          <p:sp>
            <p:nvSpPr>
              <p:cNvPr id="41996" name="Text Box 13"/>
              <p:cNvSpPr txBox="1"/>
              <p:nvPr/>
            </p:nvSpPr>
            <p:spPr>
              <a:xfrm>
                <a:off x="1344" y="2227"/>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a:t>
                </a:r>
                <a:endParaRPr lang="en-US" altLang="zh-CN" sz="2400" b="1" dirty="0">
                  <a:solidFill>
                    <a:srgbClr val="FF0000"/>
                  </a:solidFill>
                  <a:latin typeface="Times New Roman" panose="02020603050405020304" pitchFamily="18" charset="0"/>
                  <a:ea typeface="宋体" panose="02010600030101010101" pitchFamily="2" charset="-122"/>
                </a:endParaRPr>
              </a:p>
            </p:txBody>
          </p:sp>
          <p:sp>
            <p:nvSpPr>
              <p:cNvPr id="41997" name="Text Box 14"/>
              <p:cNvSpPr txBox="1"/>
              <p:nvPr/>
            </p:nvSpPr>
            <p:spPr>
              <a:xfrm>
                <a:off x="1344" y="2762"/>
                <a:ext cx="240" cy="288"/>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_</a:t>
                </a:r>
                <a:endParaRPr lang="en-US" altLang="zh-CN" sz="2400" b="1" dirty="0">
                  <a:solidFill>
                    <a:srgbClr val="FF0000"/>
                  </a:solidFill>
                  <a:latin typeface="Times New Roman" panose="02020603050405020304" pitchFamily="18" charset="0"/>
                  <a:ea typeface="宋体" panose="02010600030101010101" pitchFamily="2" charset="-122"/>
                </a:endParaRPr>
              </a:p>
            </p:txBody>
          </p:sp>
          <p:grpSp>
            <p:nvGrpSpPr>
              <p:cNvPr id="41998" name="Group 15"/>
              <p:cNvGrpSpPr/>
              <p:nvPr/>
            </p:nvGrpSpPr>
            <p:grpSpPr>
              <a:xfrm>
                <a:off x="1368" y="2281"/>
                <a:ext cx="155" cy="804"/>
                <a:chOff x="2040" y="2185"/>
                <a:chExt cx="155" cy="804"/>
              </a:xfrm>
            </p:grpSpPr>
            <p:sp>
              <p:nvSpPr>
                <p:cNvPr id="41999" name="Oval 16"/>
                <p:cNvSpPr/>
                <p:nvPr/>
              </p:nvSpPr>
              <p:spPr>
                <a:xfrm>
                  <a:off x="2051" y="2185"/>
                  <a:ext cx="144" cy="144"/>
                </a:xfrm>
                <a:prstGeom prst="ellipse">
                  <a:avLst/>
                </a:prstGeom>
                <a:noFill/>
                <a:ln w="19050" cap="flat" cmpd="sng">
                  <a:solidFill>
                    <a:srgbClr val="FF00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42000" name="Oval 17"/>
                <p:cNvSpPr/>
                <p:nvPr/>
              </p:nvSpPr>
              <p:spPr>
                <a:xfrm>
                  <a:off x="2040" y="2845"/>
                  <a:ext cx="144" cy="144"/>
                </a:xfrm>
                <a:prstGeom prst="ellipse">
                  <a:avLst/>
                </a:prstGeom>
                <a:noFill/>
                <a:ln w="19050" cap="flat" cmpd="sng">
                  <a:solidFill>
                    <a:srgbClr val="FF00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grpSp>
        <p:sp>
          <p:nvSpPr>
            <p:cNvPr id="42004" name="Text Box 21"/>
            <p:cNvSpPr txBox="1"/>
            <p:nvPr/>
          </p:nvSpPr>
          <p:spPr>
            <a:xfrm>
              <a:off x="6633" y="3925"/>
              <a:ext cx="600" cy="720"/>
            </a:xfrm>
            <a:prstGeom prst="rect">
              <a:avLst/>
            </a:prstGeom>
            <a:noFill/>
            <a:ln w="9525">
              <a:noFill/>
            </a:ln>
          </p:spPr>
          <p:txBody>
            <a:bodyPr anchor="t">
              <a:spAutoFit/>
            </a:bodyPr>
            <a:p>
              <a:pPr>
                <a:spcBef>
                  <a:spcPct val="50000"/>
                </a:spcBef>
              </a:pPr>
              <a:r>
                <a:rPr lang="en-US" altLang="zh-CN" sz="2400" b="1" dirty="0">
                  <a:solidFill>
                    <a:srgbClr val="FF0000"/>
                  </a:solidFill>
                  <a:latin typeface="Times New Roman" panose="02020603050405020304" pitchFamily="18" charset="0"/>
                  <a:ea typeface="宋体" panose="02010600030101010101" pitchFamily="2" charset="-122"/>
                </a:rPr>
                <a:t>_</a:t>
              </a:r>
              <a:endParaRPr lang="en-US" altLang="zh-CN" sz="2400" b="1" dirty="0">
                <a:solidFill>
                  <a:srgbClr val="FF0000"/>
                </a:solidFill>
                <a:latin typeface="Times New Roman" panose="02020603050405020304" pitchFamily="18" charset="0"/>
                <a:ea typeface="宋体" panose="02010600030101010101" pitchFamily="2" charset="-122"/>
              </a:endParaRPr>
            </a:p>
          </p:txBody>
        </p:sp>
      </p:grpSp>
      <p:graphicFrame>
        <p:nvGraphicFramePr>
          <p:cNvPr id="53251" name="Object 3"/>
          <p:cNvGraphicFramePr>
            <a:graphicFrameLocks noGrp="1"/>
          </p:cNvGraphicFramePr>
          <p:nvPr>
            <p:ph sz="half" idx="1"/>
          </p:nvPr>
        </p:nvGraphicFramePr>
        <p:xfrm>
          <a:off x="609918" y="5793423"/>
          <a:ext cx="3313112" cy="877887"/>
        </p:xfrm>
        <a:graphic>
          <a:graphicData uri="http://schemas.openxmlformats.org/presentationml/2006/ole">
            <mc:AlternateContent xmlns:mc="http://schemas.openxmlformats.org/markup-compatibility/2006">
              <mc:Choice xmlns:v="urn:schemas-microsoft-com:vml" Requires="v">
                <p:oleObj spid="_x0000_s3180" name="" r:id="rId9" imgW="1727200" imgH="457200" progId="Equation.3">
                  <p:embed/>
                </p:oleObj>
              </mc:Choice>
              <mc:Fallback>
                <p:oleObj name="" r:id="rId9" imgW="1727200" imgH="457200" progId="Equation.3">
                  <p:embed/>
                  <p:pic>
                    <p:nvPicPr>
                      <p:cNvPr id="0" name="图片 3179"/>
                      <p:cNvPicPr/>
                      <p:nvPr/>
                    </p:nvPicPr>
                    <p:blipFill>
                      <a:blip r:embed="rId10"/>
                      <a:stretch>
                        <a:fillRect/>
                      </a:stretch>
                    </p:blipFill>
                    <p:spPr>
                      <a:xfrm>
                        <a:off x="609918" y="5793423"/>
                        <a:ext cx="3313112" cy="877887"/>
                      </a:xfrm>
                      <a:prstGeom prst="rect">
                        <a:avLst/>
                      </a:prstGeom>
                      <a:solidFill>
                        <a:srgbClr val="66FFFF"/>
                      </a:solidFill>
                      <a:ln>
                        <a:solidFill>
                          <a:srgbClr val="FF0000"/>
                        </a:solidFill>
                        <a:miter/>
                      </a:ln>
                    </p:spPr>
                  </p:pic>
                </p:oleObj>
              </mc:Fallback>
            </mc:AlternateContent>
          </a:graphicData>
        </a:graphic>
      </p:graphicFrame>
      <p:sp>
        <p:nvSpPr>
          <p:cNvPr id="3" name="Text Box 20"/>
          <p:cNvSpPr txBox="1"/>
          <p:nvPr/>
        </p:nvSpPr>
        <p:spPr>
          <a:xfrm>
            <a:off x="4858385" y="4898390"/>
            <a:ext cx="2073910" cy="460375"/>
          </a:xfrm>
          <a:prstGeom prst="rect">
            <a:avLst/>
          </a:prstGeom>
          <a:noFill/>
          <a:ln w="9525">
            <a:solidFill>
              <a:srgbClr val="FF0000"/>
            </a:solidFill>
          </a:ln>
        </p:spPr>
        <p:txBody>
          <a:bodyPr wrap="square" anchor="t">
            <a:spAutoFit/>
          </a:bodyPr>
          <a:p>
            <a:pPr>
              <a:spcBef>
                <a:spcPct val="50000"/>
              </a:spcBef>
            </a:pPr>
            <a:r>
              <a:rPr lang="zh-CN" altLang="zh-CN" sz="2400" b="1" dirty="0">
                <a:latin typeface="Times New Roman" panose="02020603050405020304" pitchFamily="18" charset="0"/>
                <a:ea typeface="宋体" panose="02010600030101010101" pitchFamily="2" charset="-122"/>
              </a:rPr>
              <a:t>反馈网络一样</a:t>
            </a:r>
            <a:endParaRPr lang="zh-CN" altLang="zh-CN" sz="2400" b="1" dirty="0">
              <a:latin typeface="Times New Roman" panose="02020603050405020304" pitchFamily="18" charset="0"/>
              <a:ea typeface="宋体" panose="02010600030101010101" pitchFamily="2" charset="-122"/>
            </a:endParaRPr>
          </a:p>
        </p:txBody>
      </p:sp>
      <p:sp>
        <p:nvSpPr>
          <p:cNvPr id="4" name="Text Box 20"/>
          <p:cNvSpPr txBox="1"/>
          <p:nvPr/>
        </p:nvSpPr>
        <p:spPr>
          <a:xfrm>
            <a:off x="7063105" y="4898390"/>
            <a:ext cx="1547495" cy="460375"/>
          </a:xfrm>
          <a:prstGeom prst="rect">
            <a:avLst/>
          </a:prstGeom>
          <a:noFill/>
          <a:ln w="9525">
            <a:solidFill>
              <a:srgbClr val="FF0000"/>
            </a:solidFill>
          </a:ln>
        </p:spPr>
        <p:txBody>
          <a:bodyPr wrap="square" anchor="t">
            <a:spAutoFit/>
          </a:bodyPr>
          <a:p>
            <a:pPr>
              <a:spcBef>
                <a:spcPct val="50000"/>
              </a:spcBef>
            </a:pPr>
            <a:r>
              <a:rPr lang="zh-CN" altLang="zh-CN" sz="2400" b="1" dirty="0">
                <a:latin typeface="Times New Roman" panose="02020603050405020304" pitchFamily="18" charset="0"/>
                <a:ea typeface="宋体" panose="02010600030101010101" pitchFamily="2" charset="-122"/>
              </a:rPr>
              <a:t>符号不同</a:t>
            </a:r>
            <a:endParaRPr lang="zh-CN" altLang="zh-CN"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wipe(left)">
                                      <p:cBhvr>
                                        <p:cTn id="7" dur="500"/>
                                        <p:tgtEl>
                                          <p:spTgt spid="573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wipe(left)">
                                      <p:cBhvr>
                                        <p:cTn id="12" dur="500"/>
                                        <p:tgtEl>
                                          <p:spTgt spid="532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348"/>
                                        </p:tgtEl>
                                        <p:attrNameLst>
                                          <p:attrName>style.visibility</p:attrName>
                                        </p:attrNameLst>
                                      </p:cBhvr>
                                      <p:to>
                                        <p:strVal val="visible"/>
                                      </p:to>
                                    </p:set>
                                    <p:animEffect transition="in" filter="wipe(left)">
                                      <p:cBhvr>
                                        <p:cTn id="17" dur="500"/>
                                        <p:tgtEl>
                                          <p:spTgt spid="573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363"/>
                                        </p:tgtEl>
                                        <p:attrNameLst>
                                          <p:attrName>style.visibility</p:attrName>
                                        </p:attrNameLst>
                                      </p:cBhvr>
                                      <p:to>
                                        <p:strVal val="visible"/>
                                      </p:to>
                                    </p:set>
                                    <p:animEffect transition="in" filter="wipe(left)">
                                      <p:cBhvr>
                                        <p:cTn id="22" dur="500"/>
                                        <p:tgtEl>
                                          <p:spTgt spid="573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364">
                                            <p:txEl>
                                              <p:charRg st="0" end="6"/>
                                            </p:txEl>
                                          </p:spTgt>
                                        </p:tgtEl>
                                        <p:attrNameLst>
                                          <p:attrName>style.visibility</p:attrName>
                                        </p:attrNameLst>
                                      </p:cBhvr>
                                      <p:to>
                                        <p:strVal val="visible"/>
                                      </p:to>
                                    </p:set>
                                    <p:animEffect transition="in" filter="wipe(left)">
                                      <p:cBhvr>
                                        <p:cTn id="27" dur="500"/>
                                        <p:tgtEl>
                                          <p:spTgt spid="57364">
                                            <p:txEl>
                                              <p:charRg st="0"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charRg st="4294967295" end="4294967295"/>
                                            </p:txEl>
                                          </p:spTgt>
                                        </p:tgtEl>
                                        <p:attrNameLst>
                                          <p:attrName>style.visibility</p:attrName>
                                        </p:attrNameLst>
                                      </p:cBhvr>
                                      <p:to>
                                        <p:strVal val="visible"/>
                                      </p:to>
                                    </p:set>
                                    <p:animEffect transition="in" filter="wipe(left)">
                                      <p:cBhvr>
                                        <p:cTn id="32" dur="500"/>
                                        <p:tgtEl>
                                          <p:spTgt spid="3">
                                            <p:txEl>
                                              <p:charRg st="4294967295" end="4294967295"/>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charRg st="0" end="6"/>
                                            </p:txEl>
                                          </p:spTgt>
                                        </p:tgtEl>
                                        <p:attrNameLst>
                                          <p:attrName>style.visibility</p:attrName>
                                        </p:attrNameLst>
                                      </p:cBhvr>
                                      <p:to>
                                        <p:strVal val="visible"/>
                                      </p:to>
                                    </p:set>
                                    <p:animEffect transition="in" filter="wipe(left)">
                                      <p:cBhvr>
                                        <p:cTn id="35" dur="500"/>
                                        <p:tgtEl>
                                          <p:spTgt spid="3">
                                            <p:txEl>
                                              <p:charRg st="0"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xEl>
                                              <p:charRg st="4294967295" end="4294967295"/>
                                            </p:txEl>
                                          </p:spTgt>
                                        </p:tgtEl>
                                        <p:attrNameLst>
                                          <p:attrName>style.visibility</p:attrName>
                                        </p:attrNameLst>
                                      </p:cBhvr>
                                      <p:to>
                                        <p:strVal val="visible"/>
                                      </p:to>
                                    </p:set>
                                    <p:animEffect transition="in" filter="wipe(left)">
                                      <p:cBhvr>
                                        <p:cTn id="40" dur="500"/>
                                        <p:tgtEl>
                                          <p:spTgt spid="4">
                                            <p:txEl>
                                              <p:charRg st="4294967295" end="4294967295"/>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
                                            <p:txEl>
                                              <p:charRg st="0" end="6"/>
                                            </p:txEl>
                                          </p:spTgt>
                                        </p:tgtEl>
                                        <p:attrNameLst>
                                          <p:attrName>style.visibility</p:attrName>
                                        </p:attrNameLst>
                                      </p:cBhvr>
                                      <p:to>
                                        <p:strVal val="visible"/>
                                      </p:to>
                                    </p:set>
                                    <p:animEffect transition="in" filter="wipe(left)">
                                      <p:cBhvr>
                                        <p:cTn id="43" dur="500"/>
                                        <p:tgtEl>
                                          <p:spTgt spid="4">
                                            <p:txEl>
                                              <p:charRg st="0"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4" grpId="0" build="p"/>
      <p:bldP spid="3" grpId="0" uiExpand="1" build="p"/>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a:xfrm>
            <a:off x="323850" y="549593"/>
            <a:ext cx="8153400" cy="914400"/>
          </a:xfrm>
        </p:spPr>
        <p:txBody>
          <a:bodyPr wrap="square" lIns="91440" tIns="45720" rIns="91440" bIns="45720" anchor="ctr"/>
          <a:p>
            <a:pPr algn="l" eaLnBrk="1" hangingPunct="1"/>
            <a:r>
              <a:rPr lang="en-US" altLang="zh-CN" sz="3600" dirty="0">
                <a:solidFill>
                  <a:srgbClr val="FFFFFF"/>
                </a:solidFill>
                <a:ea typeface="隶书" panose="02010509060101010101" pitchFamily="49" charset="-122"/>
              </a:rPr>
              <a:t> </a:t>
            </a:r>
            <a:r>
              <a:rPr lang="zh-CN" altLang="en-US" sz="3600" dirty="0">
                <a:solidFill>
                  <a:srgbClr val="000000"/>
                </a:solidFill>
                <a:latin typeface="华文行楷" panose="02010800040101010101" pitchFamily="2" charset="-122"/>
                <a:ea typeface="华文行楷" panose="02010800040101010101" pitchFamily="2" charset="-122"/>
              </a:rPr>
              <a:t>讨论二</a:t>
            </a:r>
            <a:br>
              <a:rPr lang="zh-CN" altLang="en-US" sz="3200" dirty="0">
                <a:solidFill>
                  <a:srgbClr val="000000"/>
                </a:solidFill>
                <a:latin typeface="华文行楷" panose="02010800040101010101" pitchFamily="2" charset="-122"/>
                <a:ea typeface="华文行楷" panose="02010800040101010101" pitchFamily="2" charset="-122"/>
              </a:rPr>
            </a:br>
            <a:r>
              <a:rPr lang="zh-CN" altLang="en-US" sz="3200" b="1" dirty="0">
                <a:solidFill>
                  <a:srgbClr val="000000"/>
                </a:solidFill>
                <a:latin typeface="隶书" panose="02010509060101010101" pitchFamily="49" charset="-122"/>
                <a:ea typeface="隶书" panose="02010509060101010101" pitchFamily="49" charset="-122"/>
              </a:rPr>
              <a:t> </a:t>
            </a:r>
            <a:r>
              <a:rPr lang="zh-CN" altLang="en-US" sz="2800" b="1" dirty="0">
                <a:solidFill>
                  <a:srgbClr val="000000"/>
                </a:solidFill>
                <a:latin typeface="宋体" panose="02010600030101010101" pitchFamily="2" charset="-122"/>
              </a:rPr>
              <a:t>求解在深度负反馈条件下电路的电压放大倍数。</a:t>
            </a:r>
            <a:endParaRPr lang="zh-CN" altLang="en-US" sz="2800" b="1" dirty="0">
              <a:solidFill>
                <a:srgbClr val="000000"/>
              </a:solidFill>
              <a:latin typeface="宋体" panose="02010600030101010101" pitchFamily="2" charset="-122"/>
            </a:endParaRPr>
          </a:p>
        </p:txBody>
      </p:sp>
      <p:sp>
        <p:nvSpPr>
          <p:cNvPr id="44034" name="Text Box 3"/>
          <p:cNvSpPr txBox="1"/>
          <p:nvPr/>
        </p:nvSpPr>
        <p:spPr>
          <a:xfrm>
            <a:off x="863600" y="5024438"/>
            <a:ext cx="7467600" cy="1187450"/>
          </a:xfrm>
          <a:prstGeom prst="rect">
            <a:avLst/>
          </a:prstGeom>
          <a:noFill/>
          <a:ln w="9525">
            <a:noFill/>
          </a:ln>
        </p:spPr>
        <p:txBody>
          <a:bodyPr anchor="t">
            <a:spAutoFit/>
          </a:bodyPr>
          <a:p>
            <a:r>
              <a:rPr lang="en-US" altLang="zh-CN" sz="2400" b="1" dirty="0">
                <a:solidFill>
                  <a:srgbClr val="000000"/>
                </a:solidFill>
                <a:latin typeface="宋体" panose="02010600030101010101" pitchFamily="2" charset="-122"/>
                <a:ea typeface="宋体" panose="02010600030101010101" pitchFamily="2" charset="-122"/>
              </a:rPr>
              <a:t>  </a:t>
            </a:r>
            <a:r>
              <a:rPr lang="en-US" altLang="zh-CN" sz="2400" b="1" dirty="0">
                <a:solidFill>
                  <a:srgbClr val="000000"/>
                </a:solidFill>
                <a:latin typeface="Times New Roman" panose="02020603050405020304" pitchFamily="18" charset="0"/>
                <a:ea typeface="宋体" panose="02010600030101010101" pitchFamily="2" charset="-122"/>
              </a:rPr>
              <a:t>1.</a:t>
            </a:r>
            <a:r>
              <a:rPr lang="en-US" altLang="zh-CN" sz="2400" b="1" dirty="0">
                <a:solidFill>
                  <a:srgbClr val="000000"/>
                </a:solidFill>
                <a:latin typeface="宋体" panose="02010600030101010101" pitchFamily="2" charset="-122"/>
                <a:ea typeface="宋体" panose="02010600030101010101" pitchFamily="2" charset="-122"/>
              </a:rPr>
              <a:t> </a:t>
            </a:r>
            <a:r>
              <a:rPr lang="zh-CN" altLang="en-US" sz="2400" b="1" dirty="0">
                <a:solidFill>
                  <a:srgbClr val="000000"/>
                </a:solidFill>
                <a:latin typeface="宋体" panose="02010600030101010101" pitchFamily="2" charset="-122"/>
                <a:ea typeface="宋体" panose="02010600030101010101" pitchFamily="2" charset="-122"/>
              </a:rPr>
              <a:t>第三级从射极输出；</a:t>
            </a:r>
            <a:endParaRPr lang="zh-CN" altLang="en-US" sz="2400" b="1" dirty="0">
              <a:solidFill>
                <a:srgbClr val="000000"/>
              </a:solidFill>
              <a:latin typeface="宋体" panose="02010600030101010101" pitchFamily="2" charset="-122"/>
              <a:ea typeface="宋体" panose="02010600030101010101" pitchFamily="2" charset="-122"/>
            </a:endParaRPr>
          </a:p>
          <a:p>
            <a:r>
              <a:rPr lang="zh-CN" altLang="en-US" sz="2400" b="1" dirty="0">
                <a:solidFill>
                  <a:srgbClr val="000000"/>
                </a:solidFill>
                <a:latin typeface="宋体" panose="02010600030101010101" pitchFamily="2" charset="-122"/>
                <a:ea typeface="宋体" panose="02010600030101010101" pitchFamily="2" charset="-122"/>
              </a:rPr>
              <a:t>  </a:t>
            </a:r>
            <a:r>
              <a:rPr lang="en-US" altLang="zh-CN" sz="2400" b="1" dirty="0">
                <a:solidFill>
                  <a:srgbClr val="000000"/>
                </a:solidFill>
                <a:latin typeface="Times New Roman" panose="02020603050405020304" pitchFamily="18" charset="0"/>
                <a:ea typeface="宋体" panose="02010600030101010101" pitchFamily="2" charset="-122"/>
              </a:rPr>
              <a:t>2.</a:t>
            </a:r>
            <a:r>
              <a:rPr lang="en-US" altLang="zh-CN" sz="2400" b="1" dirty="0">
                <a:solidFill>
                  <a:srgbClr val="000000"/>
                </a:solidFill>
                <a:latin typeface="宋体" panose="02010600030101010101" pitchFamily="2" charset="-122"/>
                <a:ea typeface="宋体" panose="02010600030101010101" pitchFamily="2" charset="-122"/>
              </a:rPr>
              <a:t> </a:t>
            </a:r>
            <a:r>
              <a:rPr lang="zh-CN" altLang="en-US" sz="2400" b="1" dirty="0">
                <a:solidFill>
                  <a:srgbClr val="000000"/>
                </a:solidFill>
                <a:latin typeface="宋体" panose="02010600030101010101" pitchFamily="2" charset="-122"/>
                <a:ea typeface="宋体" panose="02010600030101010101" pitchFamily="2" charset="-122"/>
              </a:rPr>
              <a:t>若在第三级的射极加旁路电容，且在输出端和输入端跨接一电阻。</a:t>
            </a:r>
            <a:endParaRPr lang="zh-CN" altLang="en-US" sz="2400" b="1" dirty="0">
              <a:solidFill>
                <a:srgbClr val="000000"/>
              </a:solidFill>
              <a:latin typeface="宋体" panose="02010600030101010101" pitchFamily="2" charset="-122"/>
              <a:ea typeface="宋体" panose="02010600030101010101" pitchFamily="2" charset="-122"/>
            </a:endParaRPr>
          </a:p>
        </p:txBody>
      </p:sp>
      <p:graphicFrame>
        <p:nvGraphicFramePr>
          <p:cNvPr id="44035" name="Object 4"/>
          <p:cNvGraphicFramePr/>
          <p:nvPr/>
        </p:nvGraphicFramePr>
        <p:xfrm>
          <a:off x="1258888" y="2060575"/>
          <a:ext cx="4800600" cy="2581275"/>
        </p:xfrm>
        <a:graphic>
          <a:graphicData uri="http://schemas.openxmlformats.org/presentationml/2006/ole">
            <mc:AlternateContent xmlns:mc="http://schemas.openxmlformats.org/markup-compatibility/2006">
              <mc:Choice xmlns:v="urn:schemas-microsoft-com:vml" Requires="v">
                <p:oleObj spid="_x0000_s3211" name="" r:id="rId1" imgW="17383125" imgH="9344025" progId="MSPhotoEd.3">
                  <p:embed/>
                </p:oleObj>
              </mc:Choice>
              <mc:Fallback>
                <p:oleObj name="" r:id="rId1" imgW="17383125" imgH="9344025" progId="MSPhotoEd.3">
                  <p:embed/>
                  <p:pic>
                    <p:nvPicPr>
                      <p:cNvPr id="0" name="图片 3210"/>
                      <p:cNvPicPr/>
                      <p:nvPr/>
                    </p:nvPicPr>
                    <p:blipFill>
                      <a:blip r:embed="rId2"/>
                      <a:stretch>
                        <a:fillRect/>
                      </a:stretch>
                    </p:blipFill>
                    <p:spPr>
                      <a:xfrm>
                        <a:off x="1258888" y="2060575"/>
                        <a:ext cx="4800600" cy="2581275"/>
                      </a:xfrm>
                      <a:prstGeom prst="rect">
                        <a:avLst/>
                      </a:prstGeom>
                      <a:noFill/>
                      <a:ln w="38100">
                        <a:noFill/>
                        <a:miter/>
                      </a:ln>
                    </p:spPr>
                  </p:pic>
                </p:oleObj>
              </mc:Fallback>
            </mc:AlternateContent>
          </a:graphicData>
        </a:graphic>
      </p:graphicFrame>
      <p:graphicFrame>
        <p:nvGraphicFramePr>
          <p:cNvPr id="59397" name="Object 5"/>
          <p:cNvGraphicFramePr/>
          <p:nvPr/>
        </p:nvGraphicFramePr>
        <p:xfrm>
          <a:off x="4651375" y="3681413"/>
          <a:ext cx="773113" cy="777875"/>
        </p:xfrm>
        <a:graphic>
          <a:graphicData uri="http://schemas.openxmlformats.org/presentationml/2006/ole">
            <mc:AlternateContent xmlns:mc="http://schemas.openxmlformats.org/markup-compatibility/2006">
              <mc:Choice xmlns:v="urn:schemas-microsoft-com:vml" Requires="v">
                <p:oleObj spid="_x0000_s3212" name="" r:id="rId3" imgW="2771775" imgH="2790825" progId="MSPhotoEd.3">
                  <p:embed/>
                </p:oleObj>
              </mc:Choice>
              <mc:Fallback>
                <p:oleObj name="" r:id="rId3" imgW="2771775" imgH="2790825" progId="MSPhotoEd.3">
                  <p:embed/>
                  <p:pic>
                    <p:nvPicPr>
                      <p:cNvPr id="0" name="图片 3211"/>
                      <p:cNvPicPr/>
                      <p:nvPr/>
                    </p:nvPicPr>
                    <p:blipFill>
                      <a:blip r:embed="rId4"/>
                      <a:stretch>
                        <a:fillRect/>
                      </a:stretch>
                    </p:blipFill>
                    <p:spPr>
                      <a:xfrm>
                        <a:off x="4651375" y="3681413"/>
                        <a:ext cx="773113" cy="777875"/>
                      </a:xfrm>
                      <a:prstGeom prst="rect">
                        <a:avLst/>
                      </a:prstGeom>
                      <a:noFill/>
                      <a:ln w="38100">
                        <a:noFill/>
                        <a:miter/>
                      </a:ln>
                    </p:spPr>
                  </p:pic>
                </p:oleObj>
              </mc:Fallback>
            </mc:AlternateContent>
          </a:graphicData>
        </a:graphic>
      </p:graphicFrame>
      <p:graphicFrame>
        <p:nvGraphicFramePr>
          <p:cNvPr id="59398" name="Object 6"/>
          <p:cNvGraphicFramePr/>
          <p:nvPr/>
        </p:nvGraphicFramePr>
        <p:xfrm>
          <a:off x="801688" y="3330575"/>
          <a:ext cx="561975" cy="1155700"/>
        </p:xfrm>
        <a:graphic>
          <a:graphicData uri="http://schemas.openxmlformats.org/presentationml/2006/ole">
            <mc:AlternateContent xmlns:mc="http://schemas.openxmlformats.org/markup-compatibility/2006">
              <mc:Choice xmlns:v="urn:schemas-microsoft-com:vml" Requires="v">
                <p:oleObj spid="_x0000_s3213" name="" r:id="rId5" imgW="1838325" imgH="3781425" progId="MSPhotoEd.3">
                  <p:embed/>
                </p:oleObj>
              </mc:Choice>
              <mc:Fallback>
                <p:oleObj name="" r:id="rId5" imgW="1838325" imgH="3781425" progId="MSPhotoEd.3">
                  <p:embed/>
                  <p:pic>
                    <p:nvPicPr>
                      <p:cNvPr id="0" name="图片 3212"/>
                      <p:cNvPicPr/>
                      <p:nvPr/>
                    </p:nvPicPr>
                    <p:blipFill>
                      <a:blip r:embed="rId6"/>
                      <a:stretch>
                        <a:fillRect/>
                      </a:stretch>
                    </p:blipFill>
                    <p:spPr>
                      <a:xfrm>
                        <a:off x="801688" y="3330575"/>
                        <a:ext cx="561975" cy="1155700"/>
                      </a:xfrm>
                      <a:prstGeom prst="rect">
                        <a:avLst/>
                      </a:prstGeom>
                      <a:noFill/>
                      <a:ln w="38100">
                        <a:noFill/>
                        <a:miter/>
                      </a:ln>
                    </p:spPr>
                  </p:pic>
                </p:oleObj>
              </mc:Fallback>
            </mc:AlternateContent>
          </a:graphicData>
        </a:graphic>
      </p:graphicFrame>
      <p:graphicFrame>
        <p:nvGraphicFramePr>
          <p:cNvPr id="59399" name="Object 7"/>
          <p:cNvGraphicFramePr/>
          <p:nvPr/>
        </p:nvGraphicFramePr>
        <p:xfrm>
          <a:off x="6264275" y="2844800"/>
          <a:ext cx="1524000" cy="836613"/>
        </p:xfrm>
        <a:graphic>
          <a:graphicData uri="http://schemas.openxmlformats.org/presentationml/2006/ole">
            <mc:AlternateContent xmlns:mc="http://schemas.openxmlformats.org/markup-compatibility/2006">
              <mc:Choice xmlns:v="urn:schemas-microsoft-com:vml" Requires="v">
                <p:oleObj spid="_x0000_s3214" name="" r:id="rId7" imgW="786765" imgH="431800" progId="Equation.3">
                  <p:embed/>
                </p:oleObj>
              </mc:Choice>
              <mc:Fallback>
                <p:oleObj name="" r:id="rId7" imgW="786765" imgH="431800" progId="Equation.3">
                  <p:embed/>
                  <p:pic>
                    <p:nvPicPr>
                      <p:cNvPr id="0" name="图片 3213"/>
                      <p:cNvPicPr/>
                      <p:nvPr/>
                    </p:nvPicPr>
                    <p:blipFill>
                      <a:blip r:embed="rId8"/>
                      <a:stretch>
                        <a:fillRect/>
                      </a:stretch>
                    </p:blipFill>
                    <p:spPr>
                      <a:xfrm>
                        <a:off x="6264275" y="2844800"/>
                        <a:ext cx="1524000" cy="83661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59400" name="Object 8"/>
          <p:cNvGraphicFramePr/>
          <p:nvPr/>
        </p:nvGraphicFramePr>
        <p:xfrm>
          <a:off x="6375083" y="5908675"/>
          <a:ext cx="1301750" cy="836613"/>
        </p:xfrm>
        <a:graphic>
          <a:graphicData uri="http://schemas.openxmlformats.org/presentationml/2006/ole">
            <mc:AlternateContent xmlns:mc="http://schemas.openxmlformats.org/markup-compatibility/2006">
              <mc:Choice xmlns:v="urn:schemas-microsoft-com:vml" Requires="v">
                <p:oleObj spid="_x0000_s3215" name="" r:id="rId9" imgW="673100" imgH="431800" progId="Equation.3">
                  <p:embed/>
                </p:oleObj>
              </mc:Choice>
              <mc:Fallback>
                <p:oleObj name="" r:id="rId9" imgW="673100" imgH="431800" progId="Equation.3">
                  <p:embed/>
                  <p:pic>
                    <p:nvPicPr>
                      <p:cNvPr id="0" name="图片 3214"/>
                      <p:cNvPicPr/>
                      <p:nvPr/>
                    </p:nvPicPr>
                    <p:blipFill>
                      <a:blip r:embed="rId10"/>
                      <a:stretch>
                        <a:fillRect/>
                      </a:stretch>
                    </p:blipFill>
                    <p:spPr>
                      <a:xfrm>
                        <a:off x="6375083" y="5908675"/>
                        <a:ext cx="1301750" cy="83661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pSp>
        <p:nvGrpSpPr>
          <p:cNvPr id="44040" name="Group 9"/>
          <p:cNvGrpSpPr/>
          <p:nvPr/>
        </p:nvGrpSpPr>
        <p:grpSpPr>
          <a:xfrm>
            <a:off x="4895850" y="2811463"/>
            <a:ext cx="152400" cy="228600"/>
            <a:chOff x="2928" y="1584"/>
            <a:chExt cx="96" cy="144"/>
          </a:xfrm>
        </p:grpSpPr>
        <p:sp>
          <p:nvSpPr>
            <p:cNvPr id="44041" name="Line 10"/>
            <p:cNvSpPr/>
            <p:nvPr/>
          </p:nvSpPr>
          <p:spPr>
            <a:xfrm>
              <a:off x="2928" y="1584"/>
              <a:ext cx="96" cy="144"/>
            </a:xfrm>
            <a:prstGeom prst="line">
              <a:avLst/>
            </a:prstGeom>
            <a:ln w="28575" cap="flat" cmpd="sng">
              <a:solidFill>
                <a:srgbClr val="FF0000"/>
              </a:solidFill>
              <a:prstDash val="solid"/>
              <a:round/>
              <a:headEnd type="none" w="med" len="med"/>
              <a:tailEnd type="none" w="med" len="med"/>
            </a:ln>
          </p:spPr>
        </p:sp>
        <p:sp>
          <p:nvSpPr>
            <p:cNvPr id="44042" name="Line 11"/>
            <p:cNvSpPr/>
            <p:nvPr/>
          </p:nvSpPr>
          <p:spPr>
            <a:xfrm flipH="1">
              <a:off x="2928" y="1584"/>
              <a:ext cx="96" cy="144"/>
            </a:xfrm>
            <a:prstGeom prst="line">
              <a:avLst/>
            </a:prstGeom>
            <a:ln w="28575" cap="flat" cmpd="sng">
              <a:solidFill>
                <a:srgbClr val="FF0000"/>
              </a:solidFill>
              <a:prstDash val="solid"/>
              <a:round/>
              <a:headEnd type="none" w="med" len="med"/>
              <a:tailEnd type="none" w="med" len="med"/>
            </a:ln>
          </p:spPr>
        </p:sp>
      </p:grpSp>
      <p:grpSp>
        <p:nvGrpSpPr>
          <p:cNvPr id="3" name="Group 12"/>
          <p:cNvGrpSpPr/>
          <p:nvPr/>
        </p:nvGrpSpPr>
        <p:grpSpPr>
          <a:xfrm>
            <a:off x="1487488" y="2974975"/>
            <a:ext cx="4343400" cy="1792288"/>
            <a:chOff x="960" y="1776"/>
            <a:chExt cx="2736" cy="1129"/>
          </a:xfrm>
        </p:grpSpPr>
        <p:grpSp>
          <p:nvGrpSpPr>
            <p:cNvPr id="44044" name="Group 13"/>
            <p:cNvGrpSpPr/>
            <p:nvPr/>
          </p:nvGrpSpPr>
          <p:grpSpPr>
            <a:xfrm>
              <a:off x="2592" y="2245"/>
              <a:ext cx="144" cy="443"/>
              <a:chOff x="2400" y="2149"/>
              <a:chExt cx="144" cy="443"/>
            </a:xfrm>
          </p:grpSpPr>
          <p:sp>
            <p:nvSpPr>
              <p:cNvPr id="44045" name="Line 14"/>
              <p:cNvSpPr/>
              <p:nvPr/>
            </p:nvSpPr>
            <p:spPr>
              <a:xfrm>
                <a:off x="2400" y="2352"/>
                <a:ext cx="144" cy="0"/>
              </a:xfrm>
              <a:prstGeom prst="line">
                <a:avLst/>
              </a:prstGeom>
              <a:ln w="28575" cap="flat" cmpd="sng">
                <a:solidFill>
                  <a:srgbClr val="FF0000"/>
                </a:solidFill>
                <a:prstDash val="solid"/>
                <a:round/>
                <a:headEnd type="none" w="med" len="med"/>
                <a:tailEnd type="none" w="med" len="med"/>
              </a:ln>
            </p:spPr>
          </p:sp>
          <p:sp>
            <p:nvSpPr>
              <p:cNvPr id="44046" name="Line 15"/>
              <p:cNvSpPr/>
              <p:nvPr/>
            </p:nvSpPr>
            <p:spPr>
              <a:xfrm>
                <a:off x="2400" y="2400"/>
                <a:ext cx="144" cy="0"/>
              </a:xfrm>
              <a:prstGeom prst="line">
                <a:avLst/>
              </a:prstGeom>
              <a:ln w="28575" cap="flat" cmpd="sng">
                <a:solidFill>
                  <a:srgbClr val="FF0000"/>
                </a:solidFill>
                <a:prstDash val="solid"/>
                <a:round/>
                <a:headEnd type="none" w="med" len="med"/>
                <a:tailEnd type="none" w="med" len="med"/>
              </a:ln>
            </p:spPr>
          </p:sp>
          <p:sp>
            <p:nvSpPr>
              <p:cNvPr id="44047" name="Line 16"/>
              <p:cNvSpPr/>
              <p:nvPr/>
            </p:nvSpPr>
            <p:spPr>
              <a:xfrm flipV="1">
                <a:off x="2471" y="2160"/>
                <a:ext cx="0" cy="192"/>
              </a:xfrm>
              <a:prstGeom prst="line">
                <a:avLst/>
              </a:prstGeom>
              <a:ln w="9525" cap="flat" cmpd="sng">
                <a:solidFill>
                  <a:srgbClr val="FF0000"/>
                </a:solidFill>
                <a:prstDash val="solid"/>
                <a:round/>
                <a:headEnd type="none" w="med" len="med"/>
                <a:tailEnd type="none" w="med" len="med"/>
              </a:ln>
            </p:spPr>
          </p:sp>
          <p:sp>
            <p:nvSpPr>
              <p:cNvPr id="44048" name="Oval 17"/>
              <p:cNvSpPr/>
              <p:nvPr/>
            </p:nvSpPr>
            <p:spPr>
              <a:xfrm>
                <a:off x="2448" y="2149"/>
                <a:ext cx="48" cy="48"/>
              </a:xfrm>
              <a:prstGeom prst="ellipse">
                <a:avLst/>
              </a:prstGeom>
              <a:solidFill>
                <a:srgbClr val="FF0000"/>
              </a:solidFill>
              <a:ln w="9525" cap="flat" cmpd="sng">
                <a:solidFill>
                  <a:srgbClr val="FF00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44049" name="Line 18"/>
              <p:cNvSpPr/>
              <p:nvPr/>
            </p:nvSpPr>
            <p:spPr>
              <a:xfrm>
                <a:off x="2471" y="2400"/>
                <a:ext cx="0" cy="192"/>
              </a:xfrm>
              <a:prstGeom prst="line">
                <a:avLst/>
              </a:prstGeom>
              <a:ln w="9525" cap="flat" cmpd="sng">
                <a:solidFill>
                  <a:srgbClr val="FF0000"/>
                </a:solidFill>
                <a:prstDash val="solid"/>
                <a:round/>
                <a:headEnd type="none" w="med" len="med"/>
                <a:tailEnd type="none" w="med" len="med"/>
              </a:ln>
            </p:spPr>
          </p:sp>
          <p:sp>
            <p:nvSpPr>
              <p:cNvPr id="44050" name="Oval 19"/>
              <p:cNvSpPr/>
              <p:nvPr/>
            </p:nvSpPr>
            <p:spPr>
              <a:xfrm>
                <a:off x="2448" y="2544"/>
                <a:ext cx="48" cy="48"/>
              </a:xfrm>
              <a:prstGeom prst="ellipse">
                <a:avLst/>
              </a:prstGeom>
              <a:solidFill>
                <a:srgbClr val="FF0000"/>
              </a:solidFill>
              <a:ln w="9525" cap="flat" cmpd="sng">
                <a:solidFill>
                  <a:srgbClr val="FF00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44051" name="Group 20"/>
            <p:cNvGrpSpPr/>
            <p:nvPr/>
          </p:nvGrpSpPr>
          <p:grpSpPr>
            <a:xfrm>
              <a:off x="960" y="2088"/>
              <a:ext cx="1152" cy="780"/>
              <a:chOff x="768" y="1992"/>
              <a:chExt cx="1152" cy="780"/>
            </a:xfrm>
          </p:grpSpPr>
          <p:sp>
            <p:nvSpPr>
              <p:cNvPr id="44052" name="Line 21"/>
              <p:cNvSpPr/>
              <p:nvPr/>
            </p:nvSpPr>
            <p:spPr>
              <a:xfrm flipH="1">
                <a:off x="1056" y="2772"/>
                <a:ext cx="864" cy="0"/>
              </a:xfrm>
              <a:prstGeom prst="line">
                <a:avLst/>
              </a:prstGeom>
              <a:ln w="9525" cap="flat" cmpd="sng">
                <a:solidFill>
                  <a:srgbClr val="FF0000"/>
                </a:solidFill>
                <a:prstDash val="solid"/>
                <a:round/>
                <a:headEnd type="none" w="med" len="med"/>
                <a:tailEnd type="none" w="med" len="med"/>
              </a:ln>
            </p:spPr>
          </p:sp>
          <p:sp>
            <p:nvSpPr>
              <p:cNvPr id="44053" name="Line 22"/>
              <p:cNvSpPr/>
              <p:nvPr/>
            </p:nvSpPr>
            <p:spPr>
              <a:xfrm flipH="1" flipV="1">
                <a:off x="768" y="1992"/>
                <a:ext cx="288" cy="768"/>
              </a:xfrm>
              <a:prstGeom prst="line">
                <a:avLst/>
              </a:prstGeom>
              <a:ln w="9525" cap="flat" cmpd="sng">
                <a:solidFill>
                  <a:srgbClr val="FF0000"/>
                </a:solidFill>
                <a:prstDash val="solid"/>
                <a:round/>
                <a:headEnd type="none" w="med" len="med"/>
                <a:tailEnd type="none" w="med" len="med"/>
              </a:ln>
            </p:spPr>
          </p:sp>
        </p:grpSp>
        <p:sp>
          <p:nvSpPr>
            <p:cNvPr id="44054" name="Line 23"/>
            <p:cNvSpPr/>
            <p:nvPr/>
          </p:nvSpPr>
          <p:spPr>
            <a:xfrm>
              <a:off x="2304" y="2868"/>
              <a:ext cx="1200" cy="0"/>
            </a:xfrm>
            <a:prstGeom prst="line">
              <a:avLst/>
            </a:prstGeom>
            <a:ln w="9525" cap="flat" cmpd="sng">
              <a:solidFill>
                <a:srgbClr val="FF0000"/>
              </a:solidFill>
              <a:prstDash val="solid"/>
              <a:round/>
              <a:headEnd type="none" w="med" len="med"/>
              <a:tailEnd type="none" w="med" len="med"/>
            </a:ln>
          </p:spPr>
        </p:sp>
        <p:sp>
          <p:nvSpPr>
            <p:cNvPr id="44055" name="Line 24"/>
            <p:cNvSpPr/>
            <p:nvPr/>
          </p:nvSpPr>
          <p:spPr>
            <a:xfrm flipV="1">
              <a:off x="3504" y="1776"/>
              <a:ext cx="192" cy="1104"/>
            </a:xfrm>
            <a:prstGeom prst="line">
              <a:avLst/>
            </a:prstGeom>
            <a:ln w="9525" cap="flat" cmpd="sng">
              <a:solidFill>
                <a:srgbClr val="FF0000"/>
              </a:solidFill>
              <a:prstDash val="solid"/>
              <a:round/>
              <a:headEnd type="none" w="med" len="med"/>
              <a:tailEnd type="none" w="med" len="med"/>
            </a:ln>
          </p:spPr>
        </p:sp>
        <p:grpSp>
          <p:nvGrpSpPr>
            <p:cNvPr id="44056" name="Group 25"/>
            <p:cNvGrpSpPr/>
            <p:nvPr/>
          </p:nvGrpSpPr>
          <p:grpSpPr>
            <a:xfrm>
              <a:off x="1920" y="2640"/>
              <a:ext cx="384" cy="265"/>
              <a:chOff x="1920" y="2496"/>
              <a:chExt cx="384" cy="265"/>
            </a:xfrm>
          </p:grpSpPr>
          <p:sp>
            <p:nvSpPr>
              <p:cNvPr id="44057" name="Rectangle 26"/>
              <p:cNvSpPr/>
              <p:nvPr/>
            </p:nvSpPr>
            <p:spPr>
              <a:xfrm>
                <a:off x="2112" y="2688"/>
                <a:ext cx="192" cy="73"/>
              </a:xfrm>
              <a:prstGeom prst="rect">
                <a:avLst/>
              </a:prstGeom>
              <a:noFill/>
              <a:ln w="28575" cap="flat" cmpd="sng">
                <a:solidFill>
                  <a:srgbClr val="FF0000"/>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44058" name="Text Box 27"/>
              <p:cNvSpPr txBox="1"/>
              <p:nvPr/>
            </p:nvSpPr>
            <p:spPr>
              <a:xfrm>
                <a:off x="1920" y="2496"/>
                <a:ext cx="288" cy="250"/>
              </a:xfrm>
              <a:prstGeom prst="rect">
                <a:avLst/>
              </a:prstGeom>
              <a:noFill/>
              <a:ln w="9525">
                <a:noFill/>
              </a:ln>
            </p:spPr>
            <p:txBody>
              <a:bodyPr anchor="t">
                <a:spAutoFit/>
              </a:bodyPr>
              <a:p>
                <a:pPr>
                  <a:spcBef>
                    <a:spcPct val="50000"/>
                  </a:spcBef>
                </a:pPr>
                <a:r>
                  <a:rPr lang="en-US" altLang="zh-CN" sz="2000" b="1" i="1" dirty="0">
                    <a:solidFill>
                      <a:srgbClr val="FF0000"/>
                    </a:solidFill>
                    <a:latin typeface="Times New Roman" panose="02020603050405020304" pitchFamily="18" charset="0"/>
                    <a:ea typeface="宋体" panose="02010600030101010101" pitchFamily="2" charset="-122"/>
                  </a:rPr>
                  <a:t>R</a:t>
                </a:r>
                <a:endParaRPr lang="en-US" altLang="zh-CN" sz="2000" b="1" i="1" dirty="0">
                  <a:solidFill>
                    <a:srgbClr val="FF0000"/>
                  </a:solidFill>
                  <a:latin typeface="Times New Roman" panose="02020603050405020304" pitchFamily="18" charset="0"/>
                  <a:ea typeface="宋体" panose="02010600030101010101" pitchFamily="2" charset="-122"/>
                </a:endParaRPr>
              </a:p>
            </p:txBody>
          </p:sp>
        </p:grpSp>
      </p:grpSp>
      <p:graphicFrame>
        <p:nvGraphicFramePr>
          <p:cNvPr id="36867" name="Object 4"/>
          <p:cNvGraphicFramePr>
            <a:graphicFrameLocks noGrp="1"/>
          </p:cNvGraphicFramePr>
          <p:nvPr>
            <p:ph sz="half" idx="1"/>
          </p:nvPr>
        </p:nvGraphicFramePr>
        <p:xfrm>
          <a:off x="3469005" y="5872798"/>
          <a:ext cx="2447925" cy="908050"/>
        </p:xfrm>
        <a:graphic>
          <a:graphicData uri="http://schemas.openxmlformats.org/presentationml/2006/ole">
            <mc:AlternateContent xmlns:mc="http://schemas.openxmlformats.org/markup-compatibility/2006">
              <mc:Choice xmlns:v="urn:schemas-microsoft-com:vml" Requires="v">
                <p:oleObj spid="_x0000_s3177" name="" r:id="rId11" imgW="1231265" imgH="457200" progId="Equation.3">
                  <p:embed/>
                </p:oleObj>
              </mc:Choice>
              <mc:Fallback>
                <p:oleObj name="" r:id="rId11" imgW="1231265" imgH="457200" progId="Equation.3">
                  <p:embed/>
                  <p:pic>
                    <p:nvPicPr>
                      <p:cNvPr id="0" name="图片 3176"/>
                      <p:cNvPicPr/>
                      <p:nvPr/>
                    </p:nvPicPr>
                    <p:blipFill>
                      <a:blip r:embed="rId12"/>
                      <a:stretch>
                        <a:fillRect/>
                      </a:stretch>
                    </p:blipFill>
                    <p:spPr>
                      <a:xfrm>
                        <a:off x="3469005" y="5872798"/>
                        <a:ext cx="2447925" cy="908050"/>
                      </a:xfrm>
                      <a:prstGeom prst="rect">
                        <a:avLst/>
                      </a:prstGeom>
                      <a:solidFill>
                        <a:srgbClr val="66FFFF"/>
                      </a:solidFill>
                      <a:ln>
                        <a:solidFill>
                          <a:srgbClr val="FF0000"/>
                        </a:solid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397"/>
                                        </p:tgtEl>
                                        <p:attrNameLst>
                                          <p:attrName>style.visibility</p:attrName>
                                        </p:attrNameLst>
                                      </p:cBhvr>
                                      <p:to>
                                        <p:strVal val="visible"/>
                                      </p:to>
                                    </p:set>
                                    <p:animEffect transition="in" filter="wipe(left)">
                                      <p:cBhvr>
                                        <p:cTn id="7" dur="500"/>
                                        <p:tgtEl>
                                          <p:spTgt spid="593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399"/>
                                        </p:tgtEl>
                                        <p:attrNameLst>
                                          <p:attrName>style.visibility</p:attrName>
                                        </p:attrNameLst>
                                      </p:cBhvr>
                                      <p:to>
                                        <p:strVal val="visible"/>
                                      </p:to>
                                    </p:set>
                                    <p:animEffect transition="in" filter="wipe(left)">
                                      <p:cBhvr>
                                        <p:cTn id="12" dur="500"/>
                                        <p:tgtEl>
                                          <p:spTgt spid="5939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593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686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9400"/>
                                        </p:tgtEl>
                                        <p:attrNameLst>
                                          <p:attrName>style.visibility</p:attrName>
                                        </p:attrNameLst>
                                      </p:cBhvr>
                                      <p:to>
                                        <p:strVal val="visible"/>
                                      </p:to>
                                    </p:set>
                                    <p:animEffect transition="in" filter="wipe(left)">
                                      <p:cBhvr>
                                        <p:cTn id="30" dur="500"/>
                                        <p:tgtEl>
                                          <p:spTgt spid="5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a:xfrm>
            <a:off x="323850" y="836613"/>
            <a:ext cx="8820150" cy="469900"/>
          </a:xfrm>
        </p:spPr>
        <p:txBody>
          <a:bodyPr wrap="square" lIns="91440" tIns="45720" rIns="91440" bIns="45720" anchor="ctr"/>
          <a:p>
            <a:pPr algn="l" eaLnBrk="1" hangingPunct="1">
              <a:lnSpc>
                <a:spcPct val="90000"/>
              </a:lnSpc>
              <a:spcAft>
                <a:spcPct val="20000"/>
              </a:spcAft>
            </a:pPr>
            <a:r>
              <a:rPr lang="zh-CN" altLang="en-US" sz="3200" dirty="0">
                <a:solidFill>
                  <a:schemeClr val="tx1"/>
                </a:solidFill>
                <a:ea typeface="华文行楷" panose="02010800040101010101" pitchFamily="2" charset="-122"/>
              </a:rPr>
              <a:t>四、基于理想运放的电压放大倍数的计算方法</a:t>
            </a:r>
            <a:endParaRPr lang="zh-CN" altLang="en-US" sz="3200" dirty="0">
              <a:solidFill>
                <a:schemeClr val="tx1"/>
              </a:solidFill>
              <a:ea typeface="华文行楷" panose="02010800040101010101" pitchFamily="2" charset="-122"/>
            </a:endParaRPr>
          </a:p>
        </p:txBody>
      </p:sp>
      <p:sp>
        <p:nvSpPr>
          <p:cNvPr id="61443" name="Text Box 3"/>
          <p:cNvSpPr txBox="1"/>
          <p:nvPr/>
        </p:nvSpPr>
        <p:spPr>
          <a:xfrm>
            <a:off x="395288" y="1268413"/>
            <a:ext cx="4897437" cy="1919287"/>
          </a:xfrm>
          <a:prstGeom prst="rect">
            <a:avLst/>
          </a:prstGeom>
          <a:noFill/>
          <a:ln w="9525">
            <a:noFill/>
          </a:ln>
        </p:spPr>
        <p:txBody>
          <a:bodyPr anchor="t">
            <a:spAutoFit/>
          </a:bodyPr>
          <a:p>
            <a:pPr>
              <a:lnSpc>
                <a:spcPct val="120000"/>
              </a:lnSpc>
            </a:pPr>
            <a:r>
              <a:rPr lang="en-US" altLang="zh-CN" sz="2800" dirty="0">
                <a:solidFill>
                  <a:srgbClr val="000000"/>
                </a:solidFill>
                <a:latin typeface="华文行楷" panose="02010800040101010101" pitchFamily="2" charset="-122"/>
                <a:ea typeface="华文行楷" panose="02010800040101010101" pitchFamily="2" charset="-122"/>
              </a:rPr>
              <a:t>1.  </a:t>
            </a:r>
            <a:r>
              <a:rPr lang="zh-CN" altLang="en-US" sz="2800" dirty="0">
                <a:solidFill>
                  <a:srgbClr val="000000"/>
                </a:solidFill>
                <a:latin typeface="华文行楷" panose="02010800040101010101" pitchFamily="2" charset="-122"/>
                <a:ea typeface="华文行楷" panose="02010800040101010101" pitchFamily="2" charset="-122"/>
              </a:rPr>
              <a:t>理想运放参数特点</a:t>
            </a:r>
            <a:r>
              <a:rPr lang="zh-CN" altLang="en-US" sz="2400" b="1" dirty="0">
                <a:solidFill>
                  <a:srgbClr val="000000"/>
                </a:solidFill>
                <a:latin typeface="Times New Roman" panose="02020603050405020304" pitchFamily="18" charset="0"/>
                <a:ea typeface="宋体" panose="02010600030101010101" pitchFamily="2" charset="-122"/>
              </a:rPr>
              <a:t>：</a:t>
            </a:r>
            <a:endParaRPr lang="zh-CN" altLang="en-US" sz="2400" b="1" dirty="0">
              <a:solidFill>
                <a:srgbClr val="000000"/>
              </a:solidFill>
              <a:latin typeface="Times New Roman" panose="02020603050405020304" pitchFamily="18" charset="0"/>
              <a:ea typeface="宋体" panose="02010600030101010101" pitchFamily="2" charset="-122"/>
            </a:endParaRPr>
          </a:p>
          <a:p>
            <a:pPr>
              <a:lnSpc>
                <a:spcPct val="120000"/>
              </a:lnSpc>
            </a:pPr>
            <a:r>
              <a:rPr lang="en-US" altLang="zh-CN" sz="2400" b="1" i="1" dirty="0">
                <a:solidFill>
                  <a:srgbClr val="000000"/>
                </a:solidFill>
                <a:latin typeface="Times New Roman" panose="02020603050405020304" pitchFamily="18" charset="0"/>
                <a:ea typeface="宋体" panose="02010600030101010101" pitchFamily="2" charset="-122"/>
              </a:rPr>
              <a:t>A</a:t>
            </a:r>
            <a:r>
              <a:rPr lang="en-US" altLang="zh-CN" sz="2400" b="1" baseline="-25000" dirty="0">
                <a:solidFill>
                  <a:srgbClr val="000000"/>
                </a:solidFill>
                <a:latin typeface="Times New Roman" panose="02020603050405020304" pitchFamily="18" charset="0"/>
                <a:ea typeface="宋体" panose="02010600030101010101" pitchFamily="2" charset="-122"/>
              </a:rPr>
              <a:t>od</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r</a:t>
            </a:r>
            <a:r>
              <a:rPr lang="en-US" altLang="zh-CN" sz="2400" b="1" baseline="-25000" dirty="0">
                <a:solidFill>
                  <a:srgbClr val="000000"/>
                </a:solidFill>
                <a:latin typeface="Times New Roman" panose="02020603050405020304" pitchFamily="18" charset="0"/>
                <a:ea typeface="宋体" panose="02010600030101010101" pitchFamily="2" charset="-122"/>
              </a:rPr>
              <a:t>id</a:t>
            </a:r>
            <a:r>
              <a:rPr lang="zh-CN" altLang="en-US"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r</a:t>
            </a:r>
            <a:r>
              <a:rPr lang="en-US" altLang="zh-CN" sz="2400" b="1" baseline="-25000" dirty="0">
                <a:solidFill>
                  <a:srgbClr val="000000"/>
                </a:solidFill>
                <a:latin typeface="Times New Roman" panose="02020603050405020304" pitchFamily="18" charset="0"/>
                <a:ea typeface="宋体" panose="02010600030101010101" pitchFamily="2" charset="-122"/>
              </a:rPr>
              <a:t>o</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0</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f</a:t>
            </a:r>
            <a:r>
              <a:rPr lang="en-US" altLang="zh-CN" sz="2400" b="1" baseline="-25000" dirty="0">
                <a:solidFill>
                  <a:srgbClr val="000000"/>
                </a:solidFill>
                <a:latin typeface="Times New Roman" panose="02020603050405020304" pitchFamily="18" charset="0"/>
                <a:ea typeface="宋体" panose="02010600030101010101" pitchFamily="2" charset="-122"/>
              </a:rPr>
              <a:t>H </a:t>
            </a:r>
            <a:r>
              <a:rPr lang="zh-CN" altLang="en-US" sz="2400" b="1" dirty="0">
                <a:solidFill>
                  <a:srgbClr val="000000"/>
                </a:solidFill>
                <a:latin typeface="Times New Roman" panose="02020603050405020304" pitchFamily="18" charset="0"/>
                <a:ea typeface="宋体" panose="02010600030101010101" pitchFamily="2" charset="-122"/>
              </a:rPr>
              <a:t>＝∞，所有失调因素、温漂、噪声均为零。</a:t>
            </a:r>
            <a:endParaRPr lang="zh-CN" altLang="en-US" sz="2400" b="1" dirty="0">
              <a:solidFill>
                <a:srgbClr val="000000"/>
              </a:solidFill>
              <a:latin typeface="Times New Roman" panose="02020603050405020304" pitchFamily="18" charset="0"/>
              <a:ea typeface="宋体" panose="02010600030101010101" pitchFamily="2" charset="-122"/>
            </a:endParaRPr>
          </a:p>
        </p:txBody>
      </p:sp>
      <p:graphicFrame>
        <p:nvGraphicFramePr>
          <p:cNvPr id="61444" name="Object 4"/>
          <p:cNvGraphicFramePr/>
          <p:nvPr/>
        </p:nvGraphicFramePr>
        <p:xfrm>
          <a:off x="5651500" y="1268413"/>
          <a:ext cx="3097213" cy="2028825"/>
        </p:xfrm>
        <a:graphic>
          <a:graphicData uri="http://schemas.openxmlformats.org/presentationml/2006/ole">
            <mc:AlternateContent xmlns:mc="http://schemas.openxmlformats.org/markup-compatibility/2006">
              <mc:Choice xmlns:v="urn:schemas-microsoft-com:vml" Requires="v">
                <p:oleObj spid="_x0000_s3216" name="" r:id="rId1" imgW="9153525" imgH="5991225" progId="MSPhotoEd.3">
                  <p:embed/>
                </p:oleObj>
              </mc:Choice>
              <mc:Fallback>
                <p:oleObj name="" r:id="rId1" imgW="9153525" imgH="5991225" progId="MSPhotoEd.3">
                  <p:embed/>
                  <p:pic>
                    <p:nvPicPr>
                      <p:cNvPr id="0" name="图片 3215"/>
                      <p:cNvPicPr/>
                      <p:nvPr/>
                    </p:nvPicPr>
                    <p:blipFill>
                      <a:blip r:embed="rId2"/>
                      <a:stretch>
                        <a:fillRect/>
                      </a:stretch>
                    </p:blipFill>
                    <p:spPr>
                      <a:xfrm>
                        <a:off x="5651500" y="1268413"/>
                        <a:ext cx="3097213" cy="2028825"/>
                      </a:xfrm>
                      <a:prstGeom prst="rect">
                        <a:avLst/>
                      </a:prstGeom>
                      <a:noFill/>
                      <a:ln w="38100">
                        <a:noFill/>
                        <a:miter/>
                      </a:ln>
                    </p:spPr>
                  </p:pic>
                </p:oleObj>
              </mc:Fallback>
            </mc:AlternateContent>
          </a:graphicData>
        </a:graphic>
      </p:graphicFrame>
      <p:sp>
        <p:nvSpPr>
          <p:cNvPr id="61445" name="Text Box 5"/>
          <p:cNvSpPr txBox="1"/>
          <p:nvPr/>
        </p:nvSpPr>
        <p:spPr>
          <a:xfrm>
            <a:off x="395288" y="3213100"/>
            <a:ext cx="8497887" cy="884238"/>
          </a:xfrm>
          <a:prstGeom prst="rect">
            <a:avLst/>
          </a:prstGeom>
          <a:noFill/>
          <a:ln w="9525">
            <a:noFill/>
          </a:ln>
        </p:spPr>
        <p:txBody>
          <a:bodyPr anchor="t">
            <a:spAutoFit/>
          </a:bodyPr>
          <a:p>
            <a:r>
              <a:rPr lang="en-US" altLang="zh-CN" sz="2800" dirty="0">
                <a:solidFill>
                  <a:srgbClr val="000000"/>
                </a:solidFill>
                <a:latin typeface="华文行楷" panose="02010800040101010101" pitchFamily="2" charset="-122"/>
                <a:ea typeface="华文行楷" panose="02010800040101010101" pitchFamily="2" charset="-122"/>
              </a:rPr>
              <a:t>2.  </a:t>
            </a:r>
            <a:r>
              <a:rPr lang="zh-CN" altLang="en-US" sz="2800" dirty="0">
                <a:solidFill>
                  <a:srgbClr val="000000"/>
                </a:solidFill>
                <a:latin typeface="华文行楷" panose="02010800040101010101" pitchFamily="2" charset="-122"/>
                <a:ea typeface="华文行楷" panose="02010800040101010101" pitchFamily="2" charset="-122"/>
              </a:rPr>
              <a:t>理想运放</a:t>
            </a:r>
            <a:r>
              <a:rPr lang="zh-CN" altLang="en-US" sz="2800" dirty="0">
                <a:latin typeface="华文行楷" panose="02010800040101010101" pitchFamily="2" charset="-122"/>
                <a:ea typeface="华文行楷" panose="02010800040101010101" pitchFamily="2" charset="-122"/>
              </a:rPr>
              <a:t>工作在线性区的</a:t>
            </a:r>
            <a:r>
              <a:rPr lang="zh-CN" altLang="en-US" sz="2800" dirty="0">
                <a:solidFill>
                  <a:srgbClr val="000000"/>
                </a:solidFill>
                <a:latin typeface="华文行楷" panose="02010800040101010101" pitchFamily="2" charset="-122"/>
                <a:ea typeface="华文行楷" panose="02010800040101010101" pitchFamily="2" charset="-122"/>
              </a:rPr>
              <a:t>电路特征</a:t>
            </a:r>
            <a:r>
              <a:rPr lang="zh-CN" altLang="en-US" sz="2400" b="1" dirty="0">
                <a:solidFill>
                  <a:srgbClr val="000000"/>
                </a:solidFill>
                <a:latin typeface="Times New Roman" panose="02020603050405020304" pitchFamily="18" charset="0"/>
                <a:ea typeface="宋体" panose="02010600030101010101" pitchFamily="2" charset="-122"/>
              </a:rPr>
              <a:t>：引入交、直流负反馈</a:t>
            </a:r>
            <a:endParaRPr lang="zh-CN" altLang="en-US" sz="2400" b="1" dirty="0">
              <a:solidFill>
                <a:srgbClr val="000000"/>
              </a:solidFill>
              <a:latin typeface="Times New Roman" panose="02020603050405020304" pitchFamily="18" charset="0"/>
              <a:ea typeface="宋体" panose="02010600030101010101" pitchFamily="2" charset="-122"/>
            </a:endParaRPr>
          </a:p>
        </p:txBody>
      </p:sp>
      <p:grpSp>
        <p:nvGrpSpPr>
          <p:cNvPr id="2" name="Group 6"/>
          <p:cNvGrpSpPr/>
          <p:nvPr/>
        </p:nvGrpSpPr>
        <p:grpSpPr>
          <a:xfrm>
            <a:off x="969963" y="4556125"/>
            <a:ext cx="7391400" cy="1041400"/>
            <a:chOff x="612" y="2659"/>
            <a:chExt cx="4656" cy="656"/>
          </a:xfrm>
        </p:grpSpPr>
        <p:sp>
          <p:nvSpPr>
            <p:cNvPr id="46086" name="Text Box 7"/>
            <p:cNvSpPr txBox="1"/>
            <p:nvPr/>
          </p:nvSpPr>
          <p:spPr>
            <a:xfrm>
              <a:off x="612" y="2659"/>
              <a:ext cx="4656" cy="334"/>
            </a:xfrm>
            <a:prstGeom prst="rect">
              <a:avLst/>
            </a:prstGeom>
            <a:noFill/>
            <a:ln w="9525">
              <a:noFill/>
            </a:ln>
          </p:spPr>
          <p:txBody>
            <a:bodyPr anchor="t">
              <a:spAutoFit/>
            </a:bodyPr>
            <a:p>
              <a:pPr>
                <a:lnSpc>
                  <a:spcPct val="120000"/>
                </a:lnSpc>
              </a:pPr>
              <a:r>
                <a:rPr lang="zh-CN" altLang="en-US" sz="2400" b="1" dirty="0">
                  <a:solidFill>
                    <a:srgbClr val="000000"/>
                  </a:solidFill>
                  <a:latin typeface="宋体" panose="02010600030101010101" pitchFamily="2" charset="-122"/>
                  <a:ea typeface="宋体" panose="02010600030101010101" pitchFamily="2" charset="-122"/>
                </a:rPr>
                <a:t>因为</a:t>
              </a:r>
              <a:r>
                <a:rPr lang="en-US" altLang="zh-CN" sz="2400" b="1" i="1" dirty="0">
                  <a:solidFill>
                    <a:srgbClr val="000000"/>
                  </a:solidFill>
                  <a:latin typeface="Times New Roman" panose="02020603050405020304" pitchFamily="18" charset="0"/>
                  <a:ea typeface="宋体" panose="02010600030101010101" pitchFamily="2" charset="-122"/>
                </a:rPr>
                <a:t>u</a:t>
              </a:r>
              <a:r>
                <a:rPr lang="en-US" altLang="zh-CN" sz="2400" b="1" baseline="-25000" dirty="0">
                  <a:solidFill>
                    <a:srgbClr val="000000"/>
                  </a:solidFill>
                  <a:latin typeface="Times New Roman" panose="02020603050405020304" pitchFamily="18" charset="0"/>
                  <a:ea typeface="宋体" panose="02010600030101010101" pitchFamily="2" charset="-122"/>
                </a:rPr>
                <a:t>O</a:t>
              </a:r>
              <a:r>
                <a:rPr lang="zh-CN" altLang="zh-CN" sz="2400" b="1" dirty="0">
                  <a:solidFill>
                    <a:srgbClr val="000000"/>
                  </a:solidFill>
                  <a:latin typeface="宋体" panose="02010600030101010101" pitchFamily="2" charset="-122"/>
                  <a:ea typeface="宋体" panose="02010600030101010101" pitchFamily="2" charset="-122"/>
                </a:rPr>
                <a:t>为有限值， </a:t>
              </a:r>
              <a:r>
                <a:rPr lang="en-US" altLang="zh-CN" sz="2400" b="1" i="1" dirty="0">
                  <a:solidFill>
                    <a:srgbClr val="000000"/>
                  </a:solidFill>
                  <a:latin typeface="Times New Roman" panose="02020603050405020304" pitchFamily="18" charset="0"/>
                  <a:ea typeface="宋体" panose="02010600030101010101" pitchFamily="2" charset="-122"/>
                </a:rPr>
                <a:t>A</a:t>
              </a:r>
              <a:r>
                <a:rPr lang="en-US" altLang="zh-CN" sz="2400" b="1" baseline="-25000" dirty="0">
                  <a:solidFill>
                    <a:srgbClr val="000000"/>
                  </a:solidFill>
                  <a:latin typeface="Times New Roman" panose="02020603050405020304" pitchFamily="18" charset="0"/>
                  <a:ea typeface="宋体" panose="02010600030101010101" pitchFamily="2" charset="-122"/>
                </a:rPr>
                <a:t>od</a:t>
              </a:r>
              <a:r>
                <a:rPr lang="zh-CN" altLang="en-US" sz="2400" b="1" dirty="0">
                  <a:solidFill>
                    <a:srgbClr val="000000"/>
                  </a:solidFill>
                  <a:latin typeface="Times New Roman" panose="02020603050405020304" pitchFamily="18" charset="0"/>
                  <a:ea typeface="宋体" panose="02010600030101010101" pitchFamily="2" charset="-122"/>
                </a:rPr>
                <a:t>＝∞，</a:t>
              </a:r>
              <a:r>
                <a:rPr lang="zh-CN" altLang="zh-CN" sz="2400" b="1" dirty="0">
                  <a:solidFill>
                    <a:srgbClr val="000000"/>
                  </a:solidFill>
                  <a:latin typeface="Times New Roman" panose="02020603050405020304" pitchFamily="18" charset="0"/>
                  <a:ea typeface="宋体" panose="02010600030101010101" pitchFamily="2" charset="-122"/>
                </a:rPr>
                <a:t>所以 </a:t>
              </a:r>
              <a:r>
                <a:rPr lang="en-US" altLang="zh-CN" sz="2400" b="1" i="1" dirty="0">
                  <a:solidFill>
                    <a:srgbClr val="000000"/>
                  </a:solidFill>
                  <a:latin typeface="Times New Roman" panose="02020603050405020304" pitchFamily="18" charset="0"/>
                  <a:ea typeface="宋体" panose="02010600030101010101" pitchFamily="2" charset="-122"/>
                </a:rPr>
                <a:t>u</a:t>
              </a:r>
              <a:r>
                <a:rPr lang="en-US" altLang="zh-CN" sz="2400" b="1" baseline="-25000" dirty="0">
                  <a:solidFill>
                    <a:srgbClr val="000000"/>
                  </a:solidFill>
                  <a:latin typeface="Times New Roman" panose="02020603050405020304" pitchFamily="18" charset="0"/>
                  <a:ea typeface="宋体" panose="02010600030101010101" pitchFamily="2" charset="-122"/>
                </a:rPr>
                <a:t>N</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u</a:t>
              </a:r>
              <a:r>
                <a:rPr lang="en-US" altLang="zh-CN" sz="2400" b="1" baseline="-25000" dirty="0">
                  <a:solidFill>
                    <a:srgbClr val="000000"/>
                  </a:solidFill>
                  <a:latin typeface="Times New Roman" panose="02020603050405020304" pitchFamily="18" charset="0"/>
                  <a:ea typeface="宋体" panose="02010600030101010101" pitchFamily="2" charset="-122"/>
                </a:rPr>
                <a:t>P</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0</a:t>
              </a:r>
              <a:r>
                <a:rPr lang="zh-CN" altLang="en-US" sz="2400" b="1" dirty="0">
                  <a:solidFill>
                    <a:srgbClr val="000000"/>
                  </a:solidFill>
                  <a:latin typeface="Times New Roman" panose="02020603050405020304" pitchFamily="18" charset="0"/>
                  <a:ea typeface="宋体" panose="02010600030101010101" pitchFamily="2" charset="-122"/>
                </a:rPr>
                <a:t>，</a:t>
              </a:r>
              <a:r>
                <a:rPr lang="zh-CN" altLang="zh-CN" sz="2400" b="1" dirty="0">
                  <a:solidFill>
                    <a:srgbClr val="000000"/>
                  </a:solidFill>
                  <a:latin typeface="Times New Roman" panose="02020603050405020304" pitchFamily="18" charset="0"/>
                  <a:ea typeface="宋体" panose="02010600030101010101" pitchFamily="2" charset="-122"/>
                </a:rPr>
                <a:t>即</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46087" name="Text Box 8"/>
            <p:cNvSpPr txBox="1"/>
            <p:nvPr/>
          </p:nvSpPr>
          <p:spPr>
            <a:xfrm>
              <a:off x="1474" y="2976"/>
              <a:ext cx="1824" cy="339"/>
            </a:xfrm>
            <a:prstGeom prst="rect">
              <a:avLst/>
            </a:prstGeom>
            <a:solidFill>
              <a:srgbClr val="66FFFF"/>
            </a:solidFill>
            <a:ln w="9525" cap="flat" cmpd="sng">
              <a:solidFill>
                <a:srgbClr val="FF0000"/>
              </a:solidFill>
              <a:prstDash val="solid"/>
              <a:miter/>
              <a:headEnd type="none" w="med" len="med"/>
              <a:tailEnd type="none" w="med" len="med"/>
            </a:ln>
          </p:spPr>
          <p:txBody>
            <a:bodyPr anchor="t">
              <a:spAutoFit/>
            </a:bodyPr>
            <a:p>
              <a:pPr>
                <a:lnSpc>
                  <a:spcPct val="120000"/>
                </a:lnSpc>
              </a:pPr>
              <a:r>
                <a:rPr lang="en-US" altLang="zh-CN" sz="2400" b="1" i="1" dirty="0">
                  <a:solidFill>
                    <a:srgbClr val="000000"/>
                  </a:solidFill>
                  <a:latin typeface="Times New Roman" panose="02020603050405020304" pitchFamily="18" charset="0"/>
                  <a:ea typeface="宋体" panose="02010600030101010101" pitchFamily="2" charset="-122"/>
                </a:rPr>
                <a:t>u</a:t>
              </a:r>
              <a:r>
                <a:rPr lang="en-US" altLang="zh-CN" sz="2400" b="1" baseline="-25000" dirty="0">
                  <a:solidFill>
                    <a:srgbClr val="000000"/>
                  </a:solidFill>
                  <a:latin typeface="Times New Roman" panose="02020603050405020304" pitchFamily="18" charset="0"/>
                  <a:ea typeface="宋体" panose="02010600030101010101" pitchFamily="2" charset="-122"/>
                </a:rPr>
                <a:t>N</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u</a:t>
              </a:r>
              <a:r>
                <a:rPr lang="en-US" altLang="zh-CN" sz="2400" b="1" baseline="-25000" dirty="0">
                  <a:solidFill>
                    <a:srgbClr val="000000"/>
                  </a:solidFill>
                  <a:latin typeface="Times New Roman" panose="02020603050405020304" pitchFamily="18" charset="0"/>
                  <a:ea typeface="宋体" panose="02010600030101010101" pitchFamily="2" charset="-122"/>
                </a:rPr>
                <a:t>P</a:t>
              </a:r>
              <a:r>
                <a:rPr lang="zh-CN" altLang="en-US" sz="2400" b="1" dirty="0">
                  <a:solidFill>
                    <a:srgbClr val="000000"/>
                  </a:solidFill>
                  <a:latin typeface="宋体" panose="02010600030101010101" pitchFamily="2" charset="-122"/>
                  <a:ea typeface="宋体" panose="02010600030101010101" pitchFamily="2" charset="-122"/>
                </a:rPr>
                <a:t>－－</a:t>
              </a:r>
              <a:r>
                <a:rPr lang="zh-CN" altLang="zh-CN" sz="2400" b="1" dirty="0">
                  <a:solidFill>
                    <a:srgbClr val="000000"/>
                  </a:solidFill>
                  <a:latin typeface="宋体" panose="02010600030101010101" pitchFamily="2" charset="-122"/>
                  <a:ea typeface="宋体" panose="02010600030101010101" pitchFamily="2" charset="-122"/>
                </a:rPr>
                <a:t>虚短路</a:t>
              </a:r>
              <a:endParaRPr lang="zh-CN" altLang="en-US" sz="2400" dirty="0">
                <a:latin typeface="Times New Roman" panose="02020603050405020304" pitchFamily="18" charset="0"/>
                <a:ea typeface="宋体" panose="02010600030101010101" pitchFamily="2" charset="-122"/>
              </a:endParaRPr>
            </a:p>
          </p:txBody>
        </p:sp>
      </p:grpSp>
      <p:grpSp>
        <p:nvGrpSpPr>
          <p:cNvPr id="3" name="Group 9"/>
          <p:cNvGrpSpPr/>
          <p:nvPr/>
        </p:nvGrpSpPr>
        <p:grpSpPr>
          <a:xfrm>
            <a:off x="1042988" y="5516563"/>
            <a:ext cx="4572000" cy="1073150"/>
            <a:chOff x="658" y="3310"/>
            <a:chExt cx="2880" cy="676"/>
          </a:xfrm>
        </p:grpSpPr>
        <p:sp>
          <p:nvSpPr>
            <p:cNvPr id="46089" name="Text Box 10"/>
            <p:cNvSpPr txBox="1"/>
            <p:nvPr/>
          </p:nvSpPr>
          <p:spPr>
            <a:xfrm>
              <a:off x="658" y="3310"/>
              <a:ext cx="2880" cy="334"/>
            </a:xfrm>
            <a:prstGeom prst="rect">
              <a:avLst/>
            </a:prstGeom>
            <a:noFill/>
            <a:ln w="9525">
              <a:noFill/>
            </a:ln>
          </p:spPr>
          <p:txBody>
            <a:bodyPr anchor="t">
              <a:spAutoFit/>
            </a:bodyPr>
            <a:p>
              <a:pPr>
                <a:lnSpc>
                  <a:spcPct val="120000"/>
                </a:lnSpc>
              </a:pPr>
              <a:r>
                <a:rPr lang="zh-CN" altLang="zh-CN" sz="2400" b="1" dirty="0">
                  <a:solidFill>
                    <a:srgbClr val="000000"/>
                  </a:solidFill>
                  <a:latin typeface="宋体" panose="02010600030101010101" pitchFamily="2" charset="-122"/>
                  <a:ea typeface="宋体" panose="02010600030101010101" pitchFamily="2" charset="-122"/>
                </a:rPr>
                <a:t>因为</a:t>
              </a:r>
              <a:r>
                <a:rPr lang="en-US" altLang="zh-CN" sz="2400" b="1" i="1" dirty="0">
                  <a:solidFill>
                    <a:srgbClr val="000000"/>
                  </a:solidFill>
                  <a:latin typeface="宋体" panose="02010600030101010101" pitchFamily="2" charset="-122"/>
                  <a:ea typeface="宋体" panose="02010600030101010101" pitchFamily="2" charset="-122"/>
                </a:rPr>
                <a:t>r</a:t>
              </a:r>
              <a:r>
                <a:rPr lang="en-US" altLang="zh-CN" sz="2400" b="1" baseline="-25000" dirty="0">
                  <a:solidFill>
                    <a:srgbClr val="000000"/>
                  </a:solidFill>
                  <a:latin typeface="宋体" panose="02010600030101010101" pitchFamily="2" charset="-122"/>
                  <a:ea typeface="宋体" panose="02010600030101010101" pitchFamily="2" charset="-122"/>
                </a:rPr>
                <a:t>id</a:t>
              </a:r>
              <a:r>
                <a:rPr lang="zh-CN" altLang="en-US" sz="2400" b="1" dirty="0">
                  <a:solidFill>
                    <a:srgbClr val="000000"/>
                  </a:solidFill>
                  <a:latin typeface="宋体" panose="02010600030101010101" pitchFamily="2" charset="-122"/>
                  <a:ea typeface="宋体" panose="02010600030101010101" pitchFamily="2" charset="-122"/>
                </a:rPr>
                <a:t>＝∞，</a:t>
              </a:r>
              <a:r>
                <a:rPr lang="zh-CN" altLang="zh-CN" sz="2400" b="1" dirty="0">
                  <a:solidFill>
                    <a:srgbClr val="000000"/>
                  </a:solidFill>
                  <a:latin typeface="宋体" panose="02010600030101010101" pitchFamily="2" charset="-122"/>
                  <a:ea typeface="宋体" panose="02010600030101010101" pitchFamily="2" charset="-122"/>
                </a:rPr>
                <a:t>所以</a:t>
              </a:r>
              <a:r>
                <a:rPr lang="zh-CN" altLang="en-US" sz="2400" b="1" dirty="0">
                  <a:solidFill>
                    <a:srgbClr val="000000"/>
                  </a:solidFill>
                  <a:latin typeface="宋体" panose="02010600030101010101" pitchFamily="2" charset="-122"/>
                  <a:ea typeface="宋体" panose="02010600030101010101" pitchFamily="2" charset="-122"/>
                </a:rPr>
                <a:t> </a:t>
              </a:r>
              <a:endParaRPr lang="zh-CN" altLang="en-US" sz="2400" b="1" dirty="0">
                <a:solidFill>
                  <a:srgbClr val="000000"/>
                </a:solidFill>
                <a:latin typeface="宋体" panose="02010600030101010101" pitchFamily="2" charset="-122"/>
                <a:ea typeface="宋体" panose="02010600030101010101" pitchFamily="2" charset="-122"/>
              </a:endParaRPr>
            </a:p>
          </p:txBody>
        </p:sp>
        <p:sp>
          <p:nvSpPr>
            <p:cNvPr id="46090" name="Text Box 11"/>
            <p:cNvSpPr txBox="1"/>
            <p:nvPr/>
          </p:nvSpPr>
          <p:spPr>
            <a:xfrm>
              <a:off x="1474" y="3646"/>
              <a:ext cx="1920" cy="340"/>
            </a:xfrm>
            <a:prstGeom prst="rect">
              <a:avLst/>
            </a:prstGeom>
            <a:solidFill>
              <a:srgbClr val="66FFFF"/>
            </a:solidFill>
            <a:ln w="9525" cap="flat" cmpd="sng">
              <a:solidFill>
                <a:srgbClr val="FF0000"/>
              </a:solidFill>
              <a:prstDash val="solid"/>
              <a:miter/>
              <a:headEnd type="none" w="med" len="med"/>
              <a:tailEnd type="none" w="med" len="med"/>
            </a:ln>
          </p:spPr>
          <p:txBody>
            <a:bodyPr anchor="t">
              <a:spAutoFit/>
            </a:bodyPr>
            <a:p>
              <a:pPr>
                <a:lnSpc>
                  <a:spcPct val="120000"/>
                </a:lnSpc>
              </a:pPr>
              <a:r>
                <a:rPr lang="en-US" altLang="zh-CN" sz="2400" b="1" i="1" dirty="0">
                  <a:solidFill>
                    <a:srgbClr val="000000"/>
                  </a:solidFill>
                  <a:latin typeface="Times New Roman" panose="02020603050405020304" pitchFamily="18" charset="0"/>
                  <a:ea typeface="宋体" panose="02010600030101010101" pitchFamily="2" charset="-122"/>
                </a:rPr>
                <a:t>i</a:t>
              </a:r>
              <a:r>
                <a:rPr lang="en-US" altLang="zh-CN" sz="2400" b="1" baseline="-25000" dirty="0">
                  <a:solidFill>
                    <a:srgbClr val="000000"/>
                  </a:solidFill>
                  <a:latin typeface="Times New Roman" panose="02020603050405020304" pitchFamily="18" charset="0"/>
                  <a:ea typeface="宋体" panose="02010600030101010101" pitchFamily="2" charset="-122"/>
                </a:rPr>
                <a:t>N</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i</a:t>
              </a:r>
              <a:r>
                <a:rPr lang="en-US" altLang="zh-CN" sz="2400" b="1" baseline="-25000" dirty="0">
                  <a:solidFill>
                    <a:srgbClr val="000000"/>
                  </a:solidFill>
                  <a:latin typeface="Times New Roman" panose="02020603050405020304" pitchFamily="18" charset="0"/>
                  <a:ea typeface="宋体" panose="02010600030101010101" pitchFamily="2" charset="-122"/>
                </a:rPr>
                <a:t>P</a:t>
              </a:r>
              <a:r>
                <a:rPr lang="zh-CN" altLang="en-US" sz="2400" b="1" dirty="0">
                  <a:solidFill>
                    <a:srgbClr val="000000"/>
                  </a:solidFill>
                  <a:latin typeface="宋体" panose="02010600030101010101" pitchFamily="2" charset="-122"/>
                  <a:ea typeface="宋体" panose="02010600030101010101" pitchFamily="2" charset="-122"/>
                </a:rPr>
                <a:t>＝</a:t>
              </a:r>
              <a:r>
                <a:rPr lang="en-US" altLang="zh-CN" sz="2400" b="1" dirty="0">
                  <a:solidFill>
                    <a:srgbClr val="000000"/>
                  </a:solidFill>
                  <a:latin typeface="宋体" panose="02010600030101010101" pitchFamily="2" charset="-122"/>
                  <a:ea typeface="宋体" panose="02010600030101010101" pitchFamily="2" charset="-122"/>
                </a:rPr>
                <a:t>0</a:t>
              </a:r>
              <a:r>
                <a:rPr lang="zh-CN" altLang="en-US" sz="2400" b="1" dirty="0">
                  <a:solidFill>
                    <a:srgbClr val="000000"/>
                  </a:solidFill>
                  <a:latin typeface="宋体" panose="02010600030101010101" pitchFamily="2" charset="-122"/>
                  <a:ea typeface="宋体" panose="02010600030101010101" pitchFamily="2" charset="-122"/>
                </a:rPr>
                <a:t>－－</a:t>
              </a:r>
              <a:r>
                <a:rPr lang="zh-CN" altLang="zh-CN" sz="2400" b="1" dirty="0">
                  <a:solidFill>
                    <a:srgbClr val="000000"/>
                  </a:solidFill>
                  <a:latin typeface="宋体" panose="02010600030101010101" pitchFamily="2" charset="-122"/>
                  <a:ea typeface="宋体" panose="02010600030101010101" pitchFamily="2" charset="-122"/>
                </a:rPr>
                <a:t>虚断路</a:t>
              </a:r>
              <a:endParaRPr lang="zh-CN" altLang="en-US" sz="2400" dirty="0">
                <a:latin typeface="Times New Roman" panose="02020603050405020304" pitchFamily="18" charset="0"/>
                <a:ea typeface="宋体" panose="02010600030101010101" pitchFamily="2" charset="-122"/>
              </a:endParaRPr>
            </a:p>
          </p:txBody>
        </p:sp>
      </p:grpSp>
      <p:grpSp>
        <p:nvGrpSpPr>
          <p:cNvPr id="4" name="Group 12"/>
          <p:cNvGrpSpPr/>
          <p:nvPr/>
        </p:nvGrpSpPr>
        <p:grpSpPr>
          <a:xfrm>
            <a:off x="5386388" y="5348288"/>
            <a:ext cx="2362200" cy="1003300"/>
            <a:chOff x="3360" y="2872"/>
            <a:chExt cx="1488" cy="632"/>
          </a:xfrm>
        </p:grpSpPr>
        <p:sp>
          <p:nvSpPr>
            <p:cNvPr id="46092" name="AutoShape 13"/>
            <p:cNvSpPr/>
            <p:nvPr/>
          </p:nvSpPr>
          <p:spPr>
            <a:xfrm>
              <a:off x="3650" y="2872"/>
              <a:ext cx="1198" cy="440"/>
            </a:xfrm>
            <a:prstGeom prst="borderCallout1">
              <a:avLst>
                <a:gd name="adj1" fmla="val 16366"/>
                <a:gd name="adj2" fmla="val -4005"/>
                <a:gd name="adj3" fmla="val 10227"/>
                <a:gd name="adj4" fmla="val -32972"/>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000" b="1" dirty="0">
                  <a:latin typeface="Times New Roman" panose="02020603050405020304" pitchFamily="18" charset="0"/>
                  <a:ea typeface="宋体" panose="02010600030101010101" pitchFamily="2" charset="-122"/>
                </a:rPr>
                <a:t>求解放大倍数的基本出发点</a:t>
              </a:r>
              <a:endParaRPr lang="zh-CN" altLang="en-US" sz="2000" b="1" dirty="0">
                <a:latin typeface="Times New Roman" panose="02020603050405020304" pitchFamily="18" charset="0"/>
                <a:ea typeface="宋体" panose="02010600030101010101" pitchFamily="2" charset="-122"/>
              </a:endParaRPr>
            </a:p>
          </p:txBody>
        </p:sp>
        <p:sp>
          <p:nvSpPr>
            <p:cNvPr id="46093" name="Line 14"/>
            <p:cNvSpPr/>
            <p:nvPr/>
          </p:nvSpPr>
          <p:spPr>
            <a:xfrm flipV="1">
              <a:off x="3360" y="3264"/>
              <a:ext cx="240" cy="240"/>
            </a:xfrm>
            <a:prstGeom prst="line">
              <a:avLst/>
            </a:prstGeom>
            <a:ln w="19050" cap="flat" cmpd="sng">
              <a:solidFill>
                <a:srgbClr val="FF0000"/>
              </a:solidFill>
              <a:prstDash val="solid"/>
              <a:round/>
              <a:headEnd type="none" w="med" len="med"/>
              <a:tailEnd type="none" w="med" len="med"/>
            </a:ln>
          </p:spPr>
        </p:sp>
      </p:grpSp>
      <p:sp>
        <p:nvSpPr>
          <p:cNvPr id="61455" name="AutoShape 15"/>
          <p:cNvSpPr/>
          <p:nvPr/>
        </p:nvSpPr>
        <p:spPr>
          <a:xfrm>
            <a:off x="4643438" y="1412875"/>
            <a:ext cx="1403350" cy="431800"/>
          </a:xfrm>
          <a:prstGeom prst="borderCallout1">
            <a:avLst>
              <a:gd name="adj1" fmla="val 26472"/>
              <a:gd name="adj2" fmla="val 105431"/>
              <a:gd name="adj3" fmla="val 51838"/>
              <a:gd name="adj4" fmla="val 148528"/>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000" b="1" dirty="0">
                <a:solidFill>
                  <a:srgbClr val="000000"/>
                </a:solidFill>
                <a:latin typeface="Times New Roman" panose="02020603050405020304" pitchFamily="18" charset="0"/>
                <a:ea typeface="宋体" panose="02010600030101010101" pitchFamily="2" charset="-122"/>
              </a:rPr>
              <a:t>无源网络</a:t>
            </a:r>
            <a:endParaRPr lang="zh-CN" altLang="en-US" sz="2000" b="1" dirty="0">
              <a:solidFill>
                <a:srgbClr val="000000"/>
              </a:solidFill>
              <a:latin typeface="Times New Roman" panose="02020603050405020304" pitchFamily="18" charset="0"/>
              <a:ea typeface="宋体" panose="02010600030101010101" pitchFamily="2" charset="-122"/>
            </a:endParaRPr>
          </a:p>
        </p:txBody>
      </p:sp>
      <p:sp>
        <p:nvSpPr>
          <p:cNvPr id="61456" name="Text Box 16"/>
          <p:cNvSpPr txBox="1"/>
          <p:nvPr/>
        </p:nvSpPr>
        <p:spPr>
          <a:xfrm>
            <a:off x="395288" y="4149725"/>
            <a:ext cx="5400675" cy="519113"/>
          </a:xfrm>
          <a:prstGeom prst="rect">
            <a:avLst/>
          </a:prstGeom>
          <a:noFill/>
          <a:ln w="9525">
            <a:noFill/>
          </a:ln>
        </p:spPr>
        <p:txBody>
          <a:bodyPr anchor="t">
            <a:spAutoFit/>
          </a:bodyPr>
          <a:p>
            <a:pPr>
              <a:spcBef>
                <a:spcPct val="50000"/>
              </a:spcBef>
            </a:pPr>
            <a:r>
              <a:rPr lang="en-US" altLang="zh-CN" sz="2800" dirty="0">
                <a:latin typeface="华文行楷" panose="02010800040101010101" pitchFamily="2" charset="-122"/>
                <a:ea typeface="华文行楷" panose="02010800040101010101" pitchFamily="2" charset="-122"/>
              </a:rPr>
              <a:t>3.  </a:t>
            </a:r>
            <a:r>
              <a:rPr lang="zh-CN" altLang="en-US" sz="2800" dirty="0">
                <a:latin typeface="华文行楷" panose="02010800040101010101" pitchFamily="2" charset="-122"/>
                <a:ea typeface="华文行楷" panose="02010800040101010101" pitchFamily="2" charset="-122"/>
              </a:rPr>
              <a:t>理想运放工作在线性区的特点</a:t>
            </a:r>
            <a:endParaRPr lang="zh-CN" altLang="en-US" sz="2800" dirty="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wipe(left)">
                                      <p:cBhvr>
                                        <p:cTn id="7" dur="500"/>
                                        <p:tgtEl>
                                          <p:spTgt spid="614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45"/>
                                        </p:tgtEl>
                                        <p:attrNameLst>
                                          <p:attrName>style.visibility</p:attrName>
                                        </p:attrNameLst>
                                      </p:cBhvr>
                                      <p:to>
                                        <p:strVal val="visible"/>
                                      </p:to>
                                    </p:set>
                                    <p:animEffect transition="in" filter="wipe(left)">
                                      <p:cBhvr>
                                        <p:cTn id="12" dur="500"/>
                                        <p:tgtEl>
                                          <p:spTgt spid="614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444"/>
                                        </p:tgtEl>
                                        <p:attrNameLst>
                                          <p:attrName>style.visibility</p:attrName>
                                        </p:attrNameLst>
                                      </p:cBhvr>
                                      <p:to>
                                        <p:strVal val="visible"/>
                                      </p:to>
                                    </p:set>
                                    <p:animEffect transition="in" filter="wipe(left)">
                                      <p:cBhvr>
                                        <p:cTn id="17" dur="500"/>
                                        <p:tgtEl>
                                          <p:spTgt spid="6144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4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1456"/>
                                        </p:tgtEl>
                                        <p:attrNameLst>
                                          <p:attrName>style.visibility</p:attrName>
                                        </p:attrNameLst>
                                      </p:cBhvr>
                                      <p:to>
                                        <p:strVal val="visible"/>
                                      </p:to>
                                    </p:set>
                                    <p:animEffect transition="in" filter="wipe(left)">
                                      <p:cBhvr>
                                        <p:cTn id="26" dur="500"/>
                                        <p:tgtEl>
                                          <p:spTgt spid="6145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5" grpId="0"/>
      <p:bldP spid="61455" grpId="0" animBg="1"/>
      <p:bldP spid="6145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p:cNvSpPr>
          <p:nvPr>
            <p:ph type="title" sz="quarter"/>
          </p:nvPr>
        </p:nvSpPr>
        <p:spPr>
          <a:xfrm>
            <a:off x="684213" y="836613"/>
            <a:ext cx="7627937" cy="855662"/>
          </a:xfrm>
        </p:spPr>
        <p:txBody>
          <a:bodyPr wrap="square" lIns="91440" tIns="45720" rIns="91440" bIns="45720" anchor="ctr"/>
          <a:p>
            <a:pPr algn="l" eaLnBrk="1" hangingPunct="1"/>
            <a:r>
              <a:rPr lang="zh-CN" altLang="en-US" sz="3200" dirty="0">
                <a:solidFill>
                  <a:schemeClr val="tx1"/>
                </a:solidFill>
                <a:ea typeface="华文行楷" panose="02010800040101010101" pitchFamily="2" charset="-122"/>
              </a:rPr>
              <a:t>利用“虚短”、“虚断”求解电路</a:t>
            </a:r>
            <a:endParaRPr lang="zh-CN" altLang="en-US" sz="3200" b="1" dirty="0">
              <a:solidFill>
                <a:schemeClr val="tx1"/>
              </a:solidFill>
            </a:endParaRPr>
          </a:p>
        </p:txBody>
      </p:sp>
      <p:pic>
        <p:nvPicPr>
          <p:cNvPr id="48130" name="Picture 3"/>
          <p:cNvPicPr>
            <a:picLocks noGrp="1" noChangeAspect="1"/>
          </p:cNvPicPr>
          <p:nvPr>
            <p:ph sz="quarter" idx="1"/>
          </p:nvPr>
        </p:nvPicPr>
        <p:blipFill>
          <a:blip r:embed="rId1"/>
          <a:stretch>
            <a:fillRect/>
          </a:stretch>
        </p:blipFill>
        <p:spPr>
          <a:xfrm>
            <a:off x="1116013" y="2349500"/>
            <a:ext cx="3168650" cy="2309813"/>
          </a:xfrm>
        </p:spPr>
      </p:pic>
      <p:graphicFrame>
        <p:nvGraphicFramePr>
          <p:cNvPr id="63492" name="Object 4"/>
          <p:cNvGraphicFramePr>
            <a:graphicFrameLocks noGrp="1"/>
          </p:cNvGraphicFramePr>
          <p:nvPr>
            <p:ph sz="quarter" idx="2"/>
          </p:nvPr>
        </p:nvGraphicFramePr>
        <p:xfrm>
          <a:off x="4787900" y="2420938"/>
          <a:ext cx="3384550" cy="549275"/>
        </p:xfrm>
        <a:graphic>
          <a:graphicData uri="http://schemas.openxmlformats.org/presentationml/2006/ole">
            <mc:AlternateContent xmlns:mc="http://schemas.openxmlformats.org/markup-compatibility/2006">
              <mc:Choice xmlns:v="urn:schemas-microsoft-com:vml" Requires="v">
                <p:oleObj spid="_x0000_s3217" name="" r:id="rId2" imgW="1485265" imgH="241300" progId="Equation.3">
                  <p:embed/>
                </p:oleObj>
              </mc:Choice>
              <mc:Fallback>
                <p:oleObj name="" r:id="rId2" imgW="1485265" imgH="241300" progId="Equation.3">
                  <p:embed/>
                  <p:pic>
                    <p:nvPicPr>
                      <p:cNvPr id="0" name="图片 3216"/>
                      <p:cNvPicPr/>
                      <p:nvPr/>
                    </p:nvPicPr>
                    <p:blipFill>
                      <a:blip r:embed="rId3"/>
                      <a:stretch>
                        <a:fillRect/>
                      </a:stretch>
                    </p:blipFill>
                    <p:spPr>
                      <a:xfrm>
                        <a:off x="4787900" y="2420938"/>
                        <a:ext cx="3384550" cy="549275"/>
                      </a:xfrm>
                      <a:prstGeom prst="rect">
                        <a:avLst/>
                      </a:prstGeom>
                      <a:solidFill>
                        <a:srgbClr val="00FFFF"/>
                      </a:solidFill>
                      <a:ln>
                        <a:solidFill>
                          <a:srgbClr val="FF0000"/>
                        </a:solidFill>
                        <a:miter/>
                      </a:ln>
                    </p:spPr>
                  </p:pic>
                </p:oleObj>
              </mc:Fallback>
            </mc:AlternateContent>
          </a:graphicData>
        </a:graphic>
      </p:graphicFrame>
      <p:graphicFrame>
        <p:nvGraphicFramePr>
          <p:cNvPr id="63493" name="Object 5"/>
          <p:cNvGraphicFramePr>
            <a:graphicFrameLocks noGrp="1"/>
          </p:cNvGraphicFramePr>
          <p:nvPr>
            <p:ph sz="quarter" idx="3"/>
          </p:nvPr>
        </p:nvGraphicFramePr>
        <p:xfrm>
          <a:off x="4787900" y="4149725"/>
          <a:ext cx="1700213" cy="1014413"/>
        </p:xfrm>
        <a:graphic>
          <a:graphicData uri="http://schemas.openxmlformats.org/presentationml/2006/ole">
            <mc:AlternateContent xmlns:mc="http://schemas.openxmlformats.org/markup-compatibility/2006">
              <mc:Choice xmlns:v="urn:schemas-microsoft-com:vml" Requires="v">
                <p:oleObj spid="_x0000_s3218" name="" r:id="rId4" imgW="723900" imgH="431800" progId="Equation.3">
                  <p:embed/>
                </p:oleObj>
              </mc:Choice>
              <mc:Fallback>
                <p:oleObj name="" r:id="rId4" imgW="723900" imgH="431800" progId="Equation.3">
                  <p:embed/>
                  <p:pic>
                    <p:nvPicPr>
                      <p:cNvPr id="0" name="图片 3217"/>
                      <p:cNvPicPr/>
                      <p:nvPr/>
                    </p:nvPicPr>
                    <p:blipFill>
                      <a:blip r:embed="rId5"/>
                      <a:stretch>
                        <a:fillRect/>
                      </a:stretch>
                    </p:blipFill>
                    <p:spPr>
                      <a:xfrm>
                        <a:off x="4787900" y="4149725"/>
                        <a:ext cx="1700213" cy="1014413"/>
                      </a:xfrm>
                      <a:prstGeom prst="rect">
                        <a:avLst/>
                      </a:prstGeom>
                      <a:solidFill>
                        <a:srgbClr val="00FFFF"/>
                      </a:solidFill>
                      <a:ln>
                        <a:solidFill>
                          <a:srgbClr val="FF0000"/>
                        </a:solidFill>
                        <a:miter/>
                      </a:ln>
                    </p:spPr>
                  </p:pic>
                </p:oleObj>
              </mc:Fallback>
            </mc:AlternateContent>
          </a:graphicData>
        </a:graphic>
      </p:graphicFrame>
      <p:grpSp>
        <p:nvGrpSpPr>
          <p:cNvPr id="2" name="Group 6"/>
          <p:cNvGrpSpPr/>
          <p:nvPr/>
        </p:nvGrpSpPr>
        <p:grpSpPr>
          <a:xfrm>
            <a:off x="1835150" y="1484313"/>
            <a:ext cx="3457575" cy="1081087"/>
            <a:chOff x="1111" y="845"/>
            <a:chExt cx="2132" cy="725"/>
          </a:xfrm>
        </p:grpSpPr>
        <p:sp>
          <p:nvSpPr>
            <p:cNvPr id="48134" name="Line 7"/>
            <p:cNvSpPr/>
            <p:nvPr/>
          </p:nvSpPr>
          <p:spPr>
            <a:xfrm>
              <a:off x="1111" y="845"/>
              <a:ext cx="454" cy="0"/>
            </a:xfrm>
            <a:prstGeom prst="line">
              <a:avLst/>
            </a:prstGeom>
            <a:ln w="28575" cap="flat" cmpd="sng">
              <a:solidFill>
                <a:srgbClr val="FF0000"/>
              </a:solidFill>
              <a:prstDash val="solid"/>
              <a:round/>
              <a:headEnd type="none" w="med" len="med"/>
              <a:tailEnd type="none" w="med" len="med"/>
            </a:ln>
          </p:spPr>
        </p:sp>
        <p:sp>
          <p:nvSpPr>
            <p:cNvPr id="48135" name="Line 8"/>
            <p:cNvSpPr/>
            <p:nvPr/>
          </p:nvSpPr>
          <p:spPr>
            <a:xfrm>
              <a:off x="1383" y="845"/>
              <a:ext cx="1860" cy="725"/>
            </a:xfrm>
            <a:prstGeom prst="line">
              <a:avLst/>
            </a:prstGeom>
            <a:ln w="19050" cap="flat" cmpd="sng">
              <a:solidFill>
                <a:srgbClr val="FF0000"/>
              </a:solidFill>
              <a:prstDash val="solid"/>
              <a:round/>
              <a:headEnd type="none" w="med" len="med"/>
              <a:tailEnd type="none" w="med" len="med"/>
            </a:ln>
          </p:spPr>
        </p:sp>
      </p:grpSp>
      <p:grpSp>
        <p:nvGrpSpPr>
          <p:cNvPr id="3" name="Group 9"/>
          <p:cNvGrpSpPr/>
          <p:nvPr/>
        </p:nvGrpSpPr>
        <p:grpSpPr>
          <a:xfrm>
            <a:off x="3419475" y="1484313"/>
            <a:ext cx="3024188" cy="1081087"/>
            <a:chOff x="2064" y="845"/>
            <a:chExt cx="2041" cy="725"/>
          </a:xfrm>
        </p:grpSpPr>
        <p:sp>
          <p:nvSpPr>
            <p:cNvPr id="48137" name="Line 10"/>
            <p:cNvSpPr/>
            <p:nvPr/>
          </p:nvSpPr>
          <p:spPr>
            <a:xfrm>
              <a:off x="2064" y="845"/>
              <a:ext cx="453" cy="0"/>
            </a:xfrm>
            <a:prstGeom prst="line">
              <a:avLst/>
            </a:prstGeom>
            <a:ln w="28575" cap="flat" cmpd="sng">
              <a:solidFill>
                <a:srgbClr val="FF0000"/>
              </a:solidFill>
              <a:prstDash val="solid"/>
              <a:round/>
              <a:headEnd type="none" w="med" len="med"/>
              <a:tailEnd type="none" w="med" len="med"/>
            </a:ln>
          </p:spPr>
        </p:sp>
        <p:sp>
          <p:nvSpPr>
            <p:cNvPr id="48138" name="Line 11"/>
            <p:cNvSpPr/>
            <p:nvPr/>
          </p:nvSpPr>
          <p:spPr>
            <a:xfrm>
              <a:off x="2381" y="845"/>
              <a:ext cx="1724" cy="725"/>
            </a:xfrm>
            <a:prstGeom prst="line">
              <a:avLst/>
            </a:prstGeom>
            <a:ln w="19050" cap="flat" cmpd="sng">
              <a:solidFill>
                <a:srgbClr val="FF0000"/>
              </a:solidFill>
              <a:prstDash val="solid"/>
              <a:round/>
              <a:headEnd type="none" w="med" len="med"/>
              <a:tailEnd type="none" w="med" len="med"/>
            </a:ln>
          </p:spPr>
        </p:sp>
      </p:grpSp>
      <p:graphicFrame>
        <p:nvGraphicFramePr>
          <p:cNvPr id="63500" name="Object 12"/>
          <p:cNvGraphicFramePr>
            <a:graphicFrameLocks noGrp="1"/>
          </p:cNvGraphicFramePr>
          <p:nvPr>
            <p:ph sz="quarter" idx="4"/>
          </p:nvPr>
        </p:nvGraphicFramePr>
        <p:xfrm>
          <a:off x="4787900" y="3140075"/>
          <a:ext cx="2305050" cy="920750"/>
        </p:xfrm>
        <a:graphic>
          <a:graphicData uri="http://schemas.openxmlformats.org/presentationml/2006/ole">
            <mc:AlternateContent xmlns:mc="http://schemas.openxmlformats.org/markup-compatibility/2006">
              <mc:Choice xmlns:v="urn:schemas-microsoft-com:vml" Requires="v">
                <p:oleObj spid="_x0000_s3222" name="" r:id="rId6" imgW="1078865" imgH="431800" progId="Equation.3">
                  <p:embed/>
                </p:oleObj>
              </mc:Choice>
              <mc:Fallback>
                <p:oleObj name="" r:id="rId6" imgW="1078865" imgH="431800" progId="Equation.3">
                  <p:embed/>
                  <p:pic>
                    <p:nvPicPr>
                      <p:cNvPr id="0" name="图片 3221"/>
                      <p:cNvPicPr/>
                      <p:nvPr/>
                    </p:nvPicPr>
                    <p:blipFill>
                      <a:blip r:embed="rId7"/>
                      <a:stretch>
                        <a:fillRect/>
                      </a:stretch>
                    </p:blipFill>
                    <p:spPr>
                      <a:xfrm>
                        <a:off x="4787900" y="3140075"/>
                        <a:ext cx="2305050" cy="920750"/>
                      </a:xfrm>
                      <a:prstGeom prst="rect">
                        <a:avLst/>
                      </a:prstGeom>
                      <a:solidFill>
                        <a:srgbClr val="00FFFF"/>
                      </a:solidFill>
                      <a:ln>
                        <a:solidFill>
                          <a:srgbClr val="FF0000"/>
                        </a:solid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p:cTn id="7" dur="500" fill="hold"/>
                                        <p:tgtEl>
                                          <p:spTgt spid="63492"/>
                                        </p:tgtEl>
                                        <p:attrNameLst>
                                          <p:attrName>ppt_x</p:attrName>
                                        </p:attrNameLst>
                                      </p:cBhvr>
                                      <p:tavLst>
                                        <p:tav tm="0">
                                          <p:val>
                                            <p:strVal val="#ppt_x-#ppt_w/2"/>
                                          </p:val>
                                        </p:tav>
                                        <p:tav tm="100000">
                                          <p:val>
                                            <p:strVal val="#ppt_x"/>
                                          </p:val>
                                        </p:tav>
                                      </p:tavLst>
                                    </p:anim>
                                    <p:anim calcmode="lin" valueType="num">
                                      <p:cBhvr>
                                        <p:cTn id="8" dur="500" fill="hold"/>
                                        <p:tgtEl>
                                          <p:spTgt spid="63492"/>
                                        </p:tgtEl>
                                        <p:attrNameLst>
                                          <p:attrName>ppt_y</p:attrName>
                                        </p:attrNameLst>
                                      </p:cBhvr>
                                      <p:tavLst>
                                        <p:tav tm="0">
                                          <p:val>
                                            <p:strVal val="#ppt_y"/>
                                          </p:val>
                                        </p:tav>
                                        <p:tav tm="100000">
                                          <p:val>
                                            <p:strVal val="#ppt_y"/>
                                          </p:val>
                                        </p:tav>
                                      </p:tavLst>
                                    </p:anim>
                                    <p:anim calcmode="lin" valueType="num">
                                      <p:cBhvr>
                                        <p:cTn id="9" dur="500" fill="hold"/>
                                        <p:tgtEl>
                                          <p:spTgt spid="63492"/>
                                        </p:tgtEl>
                                        <p:attrNameLst>
                                          <p:attrName>ppt_w</p:attrName>
                                        </p:attrNameLst>
                                      </p:cBhvr>
                                      <p:tavLst>
                                        <p:tav tm="0">
                                          <p:val>
                                            <p:fltVal val="0.000000"/>
                                          </p:val>
                                        </p:tav>
                                        <p:tav tm="100000">
                                          <p:val>
                                            <p:strVal val="#ppt_w"/>
                                          </p:val>
                                        </p:tav>
                                      </p:tavLst>
                                    </p:anim>
                                    <p:anim calcmode="lin" valueType="num">
                                      <p:cBhvr>
                                        <p:cTn id="10" dur="500" fill="hold"/>
                                        <p:tgtEl>
                                          <p:spTgt spid="6349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63500"/>
                                        </p:tgtEl>
                                        <p:attrNameLst>
                                          <p:attrName>style.visibility</p:attrName>
                                        </p:attrNameLst>
                                      </p:cBhvr>
                                      <p:to>
                                        <p:strVal val="visible"/>
                                      </p:to>
                                    </p:set>
                                    <p:anim calcmode="lin" valueType="num">
                                      <p:cBhvr>
                                        <p:cTn id="25" dur="500" fill="hold"/>
                                        <p:tgtEl>
                                          <p:spTgt spid="63500"/>
                                        </p:tgtEl>
                                        <p:attrNameLst>
                                          <p:attrName>ppt_x</p:attrName>
                                        </p:attrNameLst>
                                      </p:cBhvr>
                                      <p:tavLst>
                                        <p:tav tm="0">
                                          <p:val>
                                            <p:strVal val="#ppt_x-#ppt_w/2"/>
                                          </p:val>
                                        </p:tav>
                                        <p:tav tm="100000">
                                          <p:val>
                                            <p:strVal val="#ppt_x"/>
                                          </p:val>
                                        </p:tav>
                                      </p:tavLst>
                                    </p:anim>
                                    <p:anim calcmode="lin" valueType="num">
                                      <p:cBhvr>
                                        <p:cTn id="26" dur="500" fill="hold"/>
                                        <p:tgtEl>
                                          <p:spTgt spid="63500"/>
                                        </p:tgtEl>
                                        <p:attrNameLst>
                                          <p:attrName>ppt_y</p:attrName>
                                        </p:attrNameLst>
                                      </p:cBhvr>
                                      <p:tavLst>
                                        <p:tav tm="0">
                                          <p:val>
                                            <p:strVal val="#ppt_y"/>
                                          </p:val>
                                        </p:tav>
                                        <p:tav tm="100000">
                                          <p:val>
                                            <p:strVal val="#ppt_y"/>
                                          </p:val>
                                        </p:tav>
                                      </p:tavLst>
                                    </p:anim>
                                    <p:anim calcmode="lin" valueType="num">
                                      <p:cBhvr>
                                        <p:cTn id="27" dur="500" fill="hold"/>
                                        <p:tgtEl>
                                          <p:spTgt spid="63500"/>
                                        </p:tgtEl>
                                        <p:attrNameLst>
                                          <p:attrName>ppt_w</p:attrName>
                                        </p:attrNameLst>
                                      </p:cBhvr>
                                      <p:tavLst>
                                        <p:tav tm="0">
                                          <p:val>
                                            <p:fltVal val="0.000000"/>
                                          </p:val>
                                        </p:tav>
                                        <p:tav tm="100000">
                                          <p:val>
                                            <p:strVal val="#ppt_w"/>
                                          </p:val>
                                        </p:tav>
                                      </p:tavLst>
                                    </p:anim>
                                    <p:anim calcmode="lin" valueType="num">
                                      <p:cBhvr>
                                        <p:cTn id="28" dur="500" fill="hold"/>
                                        <p:tgtEl>
                                          <p:spTgt spid="63500"/>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63493"/>
                                        </p:tgtEl>
                                        <p:attrNameLst>
                                          <p:attrName>style.visibility</p:attrName>
                                        </p:attrNameLst>
                                      </p:cBhvr>
                                      <p:to>
                                        <p:strVal val="visible"/>
                                      </p:to>
                                    </p:set>
                                    <p:anim calcmode="lin" valueType="num">
                                      <p:cBhvr>
                                        <p:cTn id="33" dur="500" fill="hold"/>
                                        <p:tgtEl>
                                          <p:spTgt spid="63493"/>
                                        </p:tgtEl>
                                        <p:attrNameLst>
                                          <p:attrName>ppt_x</p:attrName>
                                        </p:attrNameLst>
                                      </p:cBhvr>
                                      <p:tavLst>
                                        <p:tav tm="0">
                                          <p:val>
                                            <p:strVal val="#ppt_x-#ppt_w/2"/>
                                          </p:val>
                                        </p:tav>
                                        <p:tav tm="100000">
                                          <p:val>
                                            <p:strVal val="#ppt_x"/>
                                          </p:val>
                                        </p:tav>
                                      </p:tavLst>
                                    </p:anim>
                                    <p:anim calcmode="lin" valueType="num">
                                      <p:cBhvr>
                                        <p:cTn id="34" dur="500" fill="hold"/>
                                        <p:tgtEl>
                                          <p:spTgt spid="63493"/>
                                        </p:tgtEl>
                                        <p:attrNameLst>
                                          <p:attrName>ppt_y</p:attrName>
                                        </p:attrNameLst>
                                      </p:cBhvr>
                                      <p:tavLst>
                                        <p:tav tm="0">
                                          <p:val>
                                            <p:strVal val="#ppt_y"/>
                                          </p:val>
                                        </p:tav>
                                        <p:tav tm="100000">
                                          <p:val>
                                            <p:strVal val="#ppt_y"/>
                                          </p:val>
                                        </p:tav>
                                      </p:tavLst>
                                    </p:anim>
                                    <p:anim calcmode="lin" valueType="num">
                                      <p:cBhvr>
                                        <p:cTn id="35" dur="500" fill="hold"/>
                                        <p:tgtEl>
                                          <p:spTgt spid="63493"/>
                                        </p:tgtEl>
                                        <p:attrNameLst>
                                          <p:attrName>ppt_w</p:attrName>
                                        </p:attrNameLst>
                                      </p:cBhvr>
                                      <p:tavLst>
                                        <p:tav tm="0">
                                          <p:val>
                                            <p:fltVal val="0.000000"/>
                                          </p:val>
                                        </p:tav>
                                        <p:tav tm="100000">
                                          <p:val>
                                            <p:strVal val="#ppt_w"/>
                                          </p:val>
                                        </p:tav>
                                      </p:tavLst>
                                    </p:anim>
                                    <p:anim calcmode="lin" valueType="num">
                                      <p:cBhvr>
                                        <p:cTn id="36" dur="500" fill="hold"/>
                                        <p:tgtEl>
                                          <p:spTgt spid="634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p:cNvSpPr>
          <p:nvPr>
            <p:ph type="title"/>
          </p:nvPr>
        </p:nvSpPr>
        <p:spPr>
          <a:xfrm>
            <a:off x="755650" y="1844675"/>
            <a:ext cx="7772400" cy="914400"/>
          </a:xfrm>
        </p:spPr>
        <p:txBody>
          <a:bodyPr wrap="square" lIns="91440" tIns="45720" rIns="91440" bIns="45720" anchor="ctr"/>
          <a:p>
            <a:pPr eaLnBrk="1" hangingPunct="1"/>
            <a:r>
              <a:rPr lang="en-US" altLang="zh-CN" sz="4000" b="1" dirty="0">
                <a:latin typeface="华文行楷" panose="02010800040101010101" pitchFamily="2" charset="-122"/>
                <a:ea typeface="华文行楷" panose="02010800040101010101" pitchFamily="2" charset="-122"/>
              </a:rPr>
              <a:t>§5.2 </a:t>
            </a:r>
            <a:r>
              <a:rPr lang="zh-CN" altLang="en-US" sz="4000" b="1" dirty="0">
                <a:latin typeface="华文行楷" panose="02010800040101010101" pitchFamily="2" charset="-122"/>
                <a:ea typeface="华文行楷" panose="02010800040101010101" pitchFamily="2" charset="-122"/>
              </a:rPr>
              <a:t>负</a:t>
            </a:r>
            <a:r>
              <a:rPr lang="zh-CN" altLang="en-US" sz="4000" dirty="0">
                <a:latin typeface="华文行楷" panose="02010800040101010101" pitchFamily="2" charset="-122"/>
                <a:ea typeface="华文行楷" panose="02010800040101010101" pitchFamily="2" charset="-122"/>
              </a:rPr>
              <a:t>反馈放大电路的四种组态</a:t>
            </a:r>
            <a:endParaRPr lang="zh-CN" altLang="en-US" sz="4000" dirty="0">
              <a:latin typeface="华文行楷" panose="02010800040101010101" pitchFamily="2" charset="-122"/>
              <a:ea typeface="华文行楷" panose="02010800040101010101" pitchFamily="2" charset="-122"/>
            </a:endParaRPr>
          </a:p>
        </p:txBody>
      </p:sp>
      <p:sp>
        <p:nvSpPr>
          <p:cNvPr id="8194" name="Text Box 9">
            <a:hlinkClick r:id="rId1" action="ppaction://hlinksldjump"/>
          </p:cNvPr>
          <p:cNvSpPr txBox="1"/>
          <p:nvPr/>
        </p:nvSpPr>
        <p:spPr>
          <a:xfrm>
            <a:off x="2339975" y="2997200"/>
            <a:ext cx="3744913" cy="522288"/>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一、反馈的分析要点</a:t>
            </a:r>
            <a:endParaRPr lang="zh-CN" altLang="en-US" sz="2800" b="1" dirty="0">
              <a:latin typeface="Times New Roman" panose="02020603050405020304" pitchFamily="18" charset="0"/>
              <a:ea typeface="华文楷体" panose="02010600040101010101" pitchFamily="2" charset="-122"/>
            </a:endParaRPr>
          </a:p>
        </p:txBody>
      </p:sp>
      <p:sp>
        <p:nvSpPr>
          <p:cNvPr id="8195" name="Text Box 10">
            <a:hlinkClick r:id="rId2" action="ppaction://hlinksldjump"/>
          </p:cNvPr>
          <p:cNvSpPr txBox="1"/>
          <p:nvPr/>
        </p:nvSpPr>
        <p:spPr>
          <a:xfrm>
            <a:off x="2339975" y="3716338"/>
            <a:ext cx="4752975" cy="522287"/>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二、负反馈的四种组态</a:t>
            </a:r>
            <a:endParaRPr lang="zh-CN" altLang="en-US" sz="2800" b="1" dirty="0">
              <a:latin typeface="Times New Roman" panose="02020603050405020304" pitchFamily="18" charset="0"/>
              <a:ea typeface="华文楷体" panose="02010600040101010101" pitchFamily="2" charset="-122"/>
            </a:endParaRPr>
          </a:p>
        </p:txBody>
      </p:sp>
      <p:sp>
        <p:nvSpPr>
          <p:cNvPr id="8196" name="Text Box 11">
            <a:hlinkClick r:id="rId3" action="ppaction://hlinksldjump"/>
          </p:cNvPr>
          <p:cNvSpPr txBox="1"/>
          <p:nvPr/>
        </p:nvSpPr>
        <p:spPr>
          <a:xfrm>
            <a:off x="2339975" y="4437063"/>
            <a:ext cx="3744913" cy="522287"/>
          </a:xfrm>
          <a:prstGeom prst="rect">
            <a:avLst/>
          </a:prstGeom>
          <a:noFill/>
          <a:ln w="9525">
            <a:noFill/>
          </a:ln>
        </p:spPr>
        <p:txBody>
          <a:bodyPr wrap="square"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三、反馈组态的判断</a:t>
            </a:r>
            <a:endParaRPr lang="zh-CN" altLang="en-US" sz="2800" b="1" dirty="0">
              <a:latin typeface="Times New Roman" panose="02020603050405020304" pitchFamily="18" charset="0"/>
              <a:ea typeface="华文楷体" panose="0201060004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a:xfrm>
            <a:off x="323850" y="838200"/>
            <a:ext cx="7696200" cy="914400"/>
          </a:xfrm>
        </p:spPr>
        <p:txBody>
          <a:bodyPr wrap="square" lIns="91440" tIns="45720" rIns="91440" bIns="45720" anchor="ctr"/>
          <a:p>
            <a:pPr algn="l" eaLnBrk="1" hangingPunct="1"/>
            <a:r>
              <a:rPr lang="zh-CN" altLang="en-US" sz="3200" dirty="0">
                <a:solidFill>
                  <a:schemeClr val="tx1"/>
                </a:solidFill>
                <a:ea typeface="华文行楷" panose="02010800040101010101" pitchFamily="2" charset="-122"/>
              </a:rPr>
              <a:t>利用“虚短”、“虚断”求解电路。</a:t>
            </a:r>
            <a:endParaRPr lang="zh-CN" altLang="en-US" sz="3200" dirty="0">
              <a:solidFill>
                <a:schemeClr val="tx1"/>
              </a:solidFill>
              <a:ea typeface="华文行楷" panose="02010800040101010101" pitchFamily="2" charset="-122"/>
            </a:endParaRPr>
          </a:p>
        </p:txBody>
      </p:sp>
      <p:graphicFrame>
        <p:nvGraphicFramePr>
          <p:cNvPr id="64515" name="Object 3"/>
          <p:cNvGraphicFramePr/>
          <p:nvPr/>
        </p:nvGraphicFramePr>
        <p:xfrm>
          <a:off x="4356100" y="1917700"/>
          <a:ext cx="3800475" cy="993775"/>
        </p:xfrm>
        <a:graphic>
          <a:graphicData uri="http://schemas.openxmlformats.org/presentationml/2006/ole">
            <mc:AlternateContent xmlns:mc="http://schemas.openxmlformats.org/markup-compatibility/2006">
              <mc:Choice xmlns:v="urn:schemas-microsoft-com:vml" Requires="v">
                <p:oleObj spid="_x0000_s3220" name="" r:id="rId1" imgW="1650365" imgH="431800" progId="Equation.3">
                  <p:embed/>
                </p:oleObj>
              </mc:Choice>
              <mc:Fallback>
                <p:oleObj name="" r:id="rId1" imgW="1650365" imgH="431800" progId="Equation.3">
                  <p:embed/>
                  <p:pic>
                    <p:nvPicPr>
                      <p:cNvPr id="0" name="图片 3219"/>
                      <p:cNvPicPr/>
                      <p:nvPr/>
                    </p:nvPicPr>
                    <p:blipFill>
                      <a:blip r:embed="rId2"/>
                      <a:stretch>
                        <a:fillRect/>
                      </a:stretch>
                    </p:blipFill>
                    <p:spPr>
                      <a:xfrm>
                        <a:off x="4356100" y="1917700"/>
                        <a:ext cx="3800475" cy="99377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49155" name="Object 4"/>
          <p:cNvGraphicFramePr/>
          <p:nvPr/>
        </p:nvGraphicFramePr>
        <p:xfrm>
          <a:off x="539750" y="2133600"/>
          <a:ext cx="3429000" cy="2613025"/>
        </p:xfrm>
        <a:graphic>
          <a:graphicData uri="http://schemas.openxmlformats.org/presentationml/2006/ole">
            <mc:AlternateContent xmlns:mc="http://schemas.openxmlformats.org/markup-compatibility/2006">
              <mc:Choice xmlns:v="urn:schemas-microsoft-com:vml" Requires="v">
                <p:oleObj spid="_x0000_s3221" name="" r:id="rId3" imgW="8486775" imgH="6467475" progId="MSPhotoEd.3">
                  <p:embed/>
                </p:oleObj>
              </mc:Choice>
              <mc:Fallback>
                <p:oleObj name="" r:id="rId3" imgW="8486775" imgH="6467475" progId="MSPhotoEd.3">
                  <p:embed/>
                  <p:pic>
                    <p:nvPicPr>
                      <p:cNvPr id="0" name="图片 3220"/>
                      <p:cNvPicPr/>
                      <p:nvPr/>
                    </p:nvPicPr>
                    <p:blipFill>
                      <a:blip r:embed="rId4"/>
                      <a:stretch>
                        <a:fillRect/>
                      </a:stretch>
                    </p:blipFill>
                    <p:spPr>
                      <a:xfrm>
                        <a:off x="539750" y="2133600"/>
                        <a:ext cx="3429000" cy="2613025"/>
                      </a:xfrm>
                      <a:prstGeom prst="rect">
                        <a:avLst/>
                      </a:prstGeom>
                      <a:noFill/>
                      <a:ln w="38100">
                        <a:noFill/>
                        <a:miter/>
                      </a:ln>
                    </p:spPr>
                  </p:pic>
                </p:oleObj>
              </mc:Fallback>
            </mc:AlternateContent>
          </a:graphicData>
        </a:graphic>
      </p:graphicFrame>
      <p:graphicFrame>
        <p:nvGraphicFramePr>
          <p:cNvPr id="64517" name="Object 5"/>
          <p:cNvGraphicFramePr/>
          <p:nvPr/>
        </p:nvGraphicFramePr>
        <p:xfrm>
          <a:off x="1979613" y="5230813"/>
          <a:ext cx="4622800" cy="850900"/>
        </p:xfrm>
        <a:graphic>
          <a:graphicData uri="http://schemas.openxmlformats.org/presentationml/2006/ole">
            <mc:AlternateContent xmlns:mc="http://schemas.openxmlformats.org/markup-compatibility/2006">
              <mc:Choice xmlns:v="urn:schemas-microsoft-com:vml" Requires="v">
                <p:oleObj spid="_x0000_s3225" name="" r:id="rId5" imgW="2348230" imgH="431800" progId="Equation.3">
                  <p:embed/>
                </p:oleObj>
              </mc:Choice>
              <mc:Fallback>
                <p:oleObj name="" r:id="rId5" imgW="2348230" imgH="431800" progId="Equation.3">
                  <p:embed/>
                  <p:pic>
                    <p:nvPicPr>
                      <p:cNvPr id="0" name="图片 3224"/>
                      <p:cNvPicPr/>
                      <p:nvPr/>
                    </p:nvPicPr>
                    <p:blipFill>
                      <a:blip r:embed="rId6"/>
                      <a:stretch>
                        <a:fillRect/>
                      </a:stretch>
                    </p:blipFill>
                    <p:spPr>
                      <a:xfrm>
                        <a:off x="1979613" y="5230813"/>
                        <a:ext cx="4622800" cy="85090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64518" name="Object 6"/>
          <p:cNvGraphicFramePr/>
          <p:nvPr/>
        </p:nvGraphicFramePr>
        <p:xfrm>
          <a:off x="4356100" y="2997200"/>
          <a:ext cx="4191000" cy="1006475"/>
        </p:xfrm>
        <a:graphic>
          <a:graphicData uri="http://schemas.openxmlformats.org/presentationml/2006/ole">
            <mc:AlternateContent xmlns:mc="http://schemas.openxmlformats.org/markup-compatibility/2006">
              <mc:Choice xmlns:v="urn:schemas-microsoft-com:vml" Requires="v">
                <p:oleObj spid="_x0000_s3224" name="" r:id="rId7" imgW="1905000" imgH="457200" progId="Equation.3">
                  <p:embed/>
                </p:oleObj>
              </mc:Choice>
              <mc:Fallback>
                <p:oleObj name="" r:id="rId7" imgW="1905000" imgH="457200" progId="Equation.3">
                  <p:embed/>
                  <p:pic>
                    <p:nvPicPr>
                      <p:cNvPr id="0" name="图片 3223"/>
                      <p:cNvPicPr/>
                      <p:nvPr/>
                    </p:nvPicPr>
                    <p:blipFill>
                      <a:blip r:embed="rId8"/>
                      <a:stretch>
                        <a:fillRect/>
                      </a:stretch>
                    </p:blipFill>
                    <p:spPr>
                      <a:xfrm>
                        <a:off x="4356100" y="2997200"/>
                        <a:ext cx="4191000" cy="100647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64519" name="Object 7"/>
          <p:cNvGraphicFramePr/>
          <p:nvPr/>
        </p:nvGraphicFramePr>
        <p:xfrm>
          <a:off x="4356100" y="4078288"/>
          <a:ext cx="4191000" cy="976312"/>
        </p:xfrm>
        <a:graphic>
          <a:graphicData uri="http://schemas.openxmlformats.org/presentationml/2006/ole">
            <mc:AlternateContent xmlns:mc="http://schemas.openxmlformats.org/markup-compatibility/2006">
              <mc:Choice xmlns:v="urn:schemas-microsoft-com:vml" Requires="v">
                <p:oleObj spid="_x0000_s3227" name="" r:id="rId9" imgW="1853565" imgH="431800" progId="Equation.3">
                  <p:embed/>
                </p:oleObj>
              </mc:Choice>
              <mc:Fallback>
                <p:oleObj name="" r:id="rId9" imgW="1853565" imgH="431800" progId="Equation.3">
                  <p:embed/>
                  <p:pic>
                    <p:nvPicPr>
                      <p:cNvPr id="0" name="图片 3226"/>
                      <p:cNvPicPr/>
                      <p:nvPr/>
                    </p:nvPicPr>
                    <p:blipFill>
                      <a:blip r:embed="rId10"/>
                      <a:stretch>
                        <a:fillRect/>
                      </a:stretch>
                    </p:blipFill>
                    <p:spPr>
                      <a:xfrm>
                        <a:off x="4356100" y="4078288"/>
                        <a:ext cx="4191000" cy="976312"/>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pSp>
        <p:nvGrpSpPr>
          <p:cNvPr id="2" name="Group 8"/>
          <p:cNvGrpSpPr/>
          <p:nvPr/>
        </p:nvGrpSpPr>
        <p:grpSpPr>
          <a:xfrm>
            <a:off x="1404938" y="1557338"/>
            <a:ext cx="3455987" cy="720725"/>
            <a:chOff x="1152" y="960"/>
            <a:chExt cx="1680" cy="288"/>
          </a:xfrm>
        </p:grpSpPr>
        <p:sp>
          <p:nvSpPr>
            <p:cNvPr id="49160" name="Line 9"/>
            <p:cNvSpPr/>
            <p:nvPr/>
          </p:nvSpPr>
          <p:spPr>
            <a:xfrm flipH="1" flipV="1">
              <a:off x="1440" y="960"/>
              <a:ext cx="1392" cy="288"/>
            </a:xfrm>
            <a:prstGeom prst="line">
              <a:avLst/>
            </a:prstGeom>
            <a:ln w="9525" cap="flat" cmpd="sng">
              <a:solidFill>
                <a:srgbClr val="FF0000"/>
              </a:solidFill>
              <a:prstDash val="solid"/>
              <a:round/>
              <a:headEnd type="none" w="med" len="med"/>
              <a:tailEnd type="none" w="med" len="med"/>
            </a:ln>
          </p:spPr>
        </p:sp>
        <p:sp>
          <p:nvSpPr>
            <p:cNvPr id="49161" name="Line 10"/>
            <p:cNvSpPr/>
            <p:nvPr/>
          </p:nvSpPr>
          <p:spPr>
            <a:xfrm>
              <a:off x="1152" y="960"/>
              <a:ext cx="432" cy="0"/>
            </a:xfrm>
            <a:prstGeom prst="line">
              <a:avLst/>
            </a:prstGeom>
            <a:ln w="28575" cap="flat" cmpd="sng">
              <a:solidFill>
                <a:srgbClr val="FF0000"/>
              </a:solidFill>
              <a:prstDash val="solid"/>
              <a:round/>
              <a:headEnd type="none" w="med" len="med"/>
              <a:tailEnd type="none" w="med" len="med"/>
            </a:ln>
          </p:spPr>
        </p:sp>
      </p:grpSp>
      <p:grpSp>
        <p:nvGrpSpPr>
          <p:cNvPr id="3" name="Group 11"/>
          <p:cNvGrpSpPr/>
          <p:nvPr/>
        </p:nvGrpSpPr>
        <p:grpSpPr>
          <a:xfrm>
            <a:off x="3060700" y="1557338"/>
            <a:ext cx="3816350" cy="720725"/>
            <a:chOff x="2064" y="960"/>
            <a:chExt cx="2160" cy="336"/>
          </a:xfrm>
        </p:grpSpPr>
        <p:sp>
          <p:nvSpPr>
            <p:cNvPr id="49163" name="Line 12"/>
            <p:cNvSpPr/>
            <p:nvPr/>
          </p:nvSpPr>
          <p:spPr>
            <a:xfrm>
              <a:off x="2064" y="960"/>
              <a:ext cx="384" cy="0"/>
            </a:xfrm>
            <a:prstGeom prst="line">
              <a:avLst/>
            </a:prstGeom>
            <a:ln w="28575" cap="flat" cmpd="sng">
              <a:solidFill>
                <a:srgbClr val="FF0000"/>
              </a:solidFill>
              <a:prstDash val="solid"/>
              <a:round/>
              <a:headEnd type="none" w="med" len="med"/>
              <a:tailEnd type="none" w="med" len="med"/>
            </a:ln>
          </p:spPr>
        </p:sp>
        <p:sp>
          <p:nvSpPr>
            <p:cNvPr id="49164" name="Line 13"/>
            <p:cNvSpPr/>
            <p:nvPr/>
          </p:nvSpPr>
          <p:spPr>
            <a:xfrm flipH="1" flipV="1">
              <a:off x="2400" y="960"/>
              <a:ext cx="1824" cy="336"/>
            </a:xfrm>
            <a:prstGeom prst="line">
              <a:avLst/>
            </a:prstGeom>
            <a:ln w="9525" cap="flat" cmpd="sng">
              <a:solidFill>
                <a:srgbClr val="FF0000"/>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wipe(left)">
                                      <p:cBhvr>
                                        <p:cTn id="7" dur="500"/>
                                        <p:tgtEl>
                                          <p:spTgt spid="645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518"/>
                                        </p:tgtEl>
                                        <p:attrNameLst>
                                          <p:attrName>style.visibility</p:attrName>
                                        </p:attrNameLst>
                                      </p:cBhvr>
                                      <p:to>
                                        <p:strVal val="visible"/>
                                      </p:to>
                                    </p:set>
                                    <p:animEffect transition="in" filter="wipe(left)">
                                      <p:cBhvr>
                                        <p:cTn id="22" dur="500"/>
                                        <p:tgtEl>
                                          <p:spTgt spid="645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4519"/>
                                        </p:tgtEl>
                                        <p:attrNameLst>
                                          <p:attrName>style.visibility</p:attrName>
                                        </p:attrNameLst>
                                      </p:cBhvr>
                                      <p:to>
                                        <p:strVal val="visible"/>
                                      </p:to>
                                    </p:set>
                                    <p:animEffect transition="in" filter="wipe(left)">
                                      <p:cBhvr>
                                        <p:cTn id="27" dur="500"/>
                                        <p:tgtEl>
                                          <p:spTgt spid="645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517"/>
                                        </p:tgtEl>
                                        <p:attrNameLst>
                                          <p:attrName>style.visibility</p:attrName>
                                        </p:attrNameLst>
                                      </p:cBhvr>
                                      <p:to>
                                        <p:strVal val="visible"/>
                                      </p:to>
                                    </p:set>
                                    <p:animEffect transition="in" filter="wipe(left)">
                                      <p:cBhvr>
                                        <p:cTn id="32" dur="500"/>
                                        <p:tgtEl>
                                          <p:spTgt spid="6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8" name="Picture 2" descr="负反馈放大电路2"/>
          <p:cNvPicPr>
            <a:picLocks noChangeAspect="1"/>
          </p:cNvPicPr>
          <p:nvPr/>
        </p:nvPicPr>
        <p:blipFill>
          <a:blip r:embed="rId1"/>
          <a:srcRect l="6349" r="17461" b="31934"/>
          <a:stretch>
            <a:fillRect/>
          </a:stretch>
        </p:blipFill>
        <p:spPr>
          <a:xfrm>
            <a:off x="4284663" y="3573463"/>
            <a:ext cx="4495800" cy="2809875"/>
          </a:xfrm>
          <a:prstGeom prst="rect">
            <a:avLst/>
          </a:prstGeom>
          <a:noFill/>
          <a:ln w="9525">
            <a:noFill/>
          </a:ln>
        </p:spPr>
      </p:pic>
      <p:grpSp>
        <p:nvGrpSpPr>
          <p:cNvPr id="2" name="Group 3"/>
          <p:cNvGrpSpPr/>
          <p:nvPr/>
        </p:nvGrpSpPr>
        <p:grpSpPr>
          <a:xfrm>
            <a:off x="4437063" y="4259263"/>
            <a:ext cx="2768600" cy="1130300"/>
            <a:chOff x="2592" y="2400"/>
            <a:chExt cx="1744" cy="712"/>
          </a:xfrm>
        </p:grpSpPr>
        <p:graphicFrame>
          <p:nvGraphicFramePr>
            <p:cNvPr id="50179" name="Object 4"/>
            <p:cNvGraphicFramePr/>
            <p:nvPr/>
          </p:nvGraphicFramePr>
          <p:xfrm>
            <a:off x="2592" y="2592"/>
            <a:ext cx="112" cy="112"/>
          </p:xfrm>
          <a:graphic>
            <a:graphicData uri="http://schemas.openxmlformats.org/presentationml/2006/ole">
              <mc:AlternateContent xmlns:mc="http://schemas.openxmlformats.org/markup-compatibility/2006">
                <mc:Choice xmlns:v="urn:schemas-microsoft-com:vml" Requires="v">
                  <p:oleObj spid="_x0000_s3219" name="" r:id="rId2" imgW="177800" imgH="177800" progId="Equation.3">
                    <p:embed/>
                  </p:oleObj>
                </mc:Choice>
                <mc:Fallback>
                  <p:oleObj name="" r:id="rId2" imgW="177800" imgH="177800" progId="Equation.3">
                    <p:embed/>
                    <p:pic>
                      <p:nvPicPr>
                        <p:cNvPr id="0" name="图片 3218"/>
                        <p:cNvPicPr/>
                        <p:nvPr/>
                      </p:nvPicPr>
                      <p:blipFill>
                        <a:blip r:embed="rId3"/>
                        <a:stretch>
                          <a:fillRect/>
                        </a:stretch>
                      </p:blipFill>
                      <p:spPr>
                        <a:xfrm>
                          <a:off x="2592" y="2592"/>
                          <a:ext cx="112" cy="112"/>
                        </a:xfrm>
                        <a:prstGeom prst="rect">
                          <a:avLst/>
                        </a:prstGeom>
                        <a:solidFill>
                          <a:srgbClr val="66FFFF"/>
                        </a:solidFill>
                        <a:ln w="38100">
                          <a:noFill/>
                          <a:miter/>
                        </a:ln>
                      </p:spPr>
                    </p:pic>
                  </p:oleObj>
                </mc:Fallback>
              </mc:AlternateContent>
            </a:graphicData>
          </a:graphic>
        </p:graphicFrame>
        <p:graphicFrame>
          <p:nvGraphicFramePr>
            <p:cNvPr id="50180" name="Object 5"/>
            <p:cNvGraphicFramePr/>
            <p:nvPr/>
          </p:nvGraphicFramePr>
          <p:xfrm>
            <a:off x="4224" y="2400"/>
            <a:ext cx="112" cy="112"/>
          </p:xfrm>
          <a:graphic>
            <a:graphicData uri="http://schemas.openxmlformats.org/presentationml/2006/ole">
              <mc:AlternateContent xmlns:mc="http://schemas.openxmlformats.org/markup-compatibility/2006">
                <mc:Choice xmlns:v="urn:schemas-microsoft-com:vml" Requires="v">
                  <p:oleObj spid="_x0000_s3223" name="" r:id="rId4" imgW="177800" imgH="177800" progId="Equation.3">
                    <p:embed/>
                  </p:oleObj>
                </mc:Choice>
                <mc:Fallback>
                  <p:oleObj name="" r:id="rId4" imgW="177800" imgH="177800" progId="Equation.3">
                    <p:embed/>
                    <p:pic>
                      <p:nvPicPr>
                        <p:cNvPr id="0" name="图片 3222"/>
                        <p:cNvPicPr/>
                        <p:nvPr/>
                      </p:nvPicPr>
                      <p:blipFill>
                        <a:blip r:embed="rId3"/>
                        <a:stretch>
                          <a:fillRect/>
                        </a:stretch>
                      </p:blipFill>
                      <p:spPr>
                        <a:xfrm>
                          <a:off x="4224" y="2400"/>
                          <a:ext cx="112" cy="112"/>
                        </a:xfrm>
                        <a:prstGeom prst="rect">
                          <a:avLst/>
                        </a:prstGeom>
                        <a:solidFill>
                          <a:srgbClr val="66FFFF"/>
                        </a:solidFill>
                        <a:ln w="38100">
                          <a:noFill/>
                          <a:miter/>
                        </a:ln>
                      </p:spPr>
                    </p:pic>
                  </p:oleObj>
                </mc:Fallback>
              </mc:AlternateContent>
            </a:graphicData>
          </a:graphic>
        </p:graphicFrame>
        <p:graphicFrame>
          <p:nvGraphicFramePr>
            <p:cNvPr id="50181" name="Object 6"/>
            <p:cNvGraphicFramePr/>
            <p:nvPr/>
          </p:nvGraphicFramePr>
          <p:xfrm>
            <a:off x="3600" y="3072"/>
            <a:ext cx="112" cy="40"/>
          </p:xfrm>
          <a:graphic>
            <a:graphicData uri="http://schemas.openxmlformats.org/presentationml/2006/ole">
              <mc:AlternateContent xmlns:mc="http://schemas.openxmlformats.org/markup-compatibility/2006">
                <mc:Choice xmlns:v="urn:schemas-microsoft-com:vml" Requires="v">
                  <p:oleObj spid="_x0000_s3226" name="" r:id="rId5" imgW="177165" imgH="63500" progId="Equation.3">
                    <p:embed/>
                  </p:oleObj>
                </mc:Choice>
                <mc:Fallback>
                  <p:oleObj name="" r:id="rId5" imgW="177165" imgH="63500" progId="Equation.3">
                    <p:embed/>
                    <p:pic>
                      <p:nvPicPr>
                        <p:cNvPr id="0" name="图片 3225"/>
                        <p:cNvPicPr/>
                        <p:nvPr/>
                      </p:nvPicPr>
                      <p:blipFill>
                        <a:blip r:embed="rId6"/>
                        <a:stretch>
                          <a:fillRect/>
                        </a:stretch>
                      </p:blipFill>
                      <p:spPr>
                        <a:xfrm>
                          <a:off x="3600" y="3072"/>
                          <a:ext cx="112" cy="40"/>
                        </a:xfrm>
                        <a:prstGeom prst="rect">
                          <a:avLst/>
                        </a:prstGeom>
                        <a:solidFill>
                          <a:srgbClr val="66FFFF"/>
                        </a:solidFill>
                        <a:ln w="38100">
                          <a:noFill/>
                          <a:miter/>
                        </a:ln>
                      </p:spPr>
                    </p:pic>
                  </p:oleObj>
                </mc:Fallback>
              </mc:AlternateContent>
            </a:graphicData>
          </a:graphic>
        </p:graphicFrame>
      </p:grpSp>
      <p:sp>
        <p:nvSpPr>
          <p:cNvPr id="65543" name="Line 7"/>
          <p:cNvSpPr/>
          <p:nvPr/>
        </p:nvSpPr>
        <p:spPr>
          <a:xfrm>
            <a:off x="8399463" y="4640263"/>
            <a:ext cx="0" cy="381000"/>
          </a:xfrm>
          <a:prstGeom prst="line">
            <a:avLst/>
          </a:prstGeom>
          <a:ln w="19050" cap="sq" cmpd="sng">
            <a:solidFill>
              <a:srgbClr val="FF3300"/>
            </a:solidFill>
            <a:prstDash val="solid"/>
            <a:round/>
            <a:headEnd type="none" w="sm" len="sm"/>
            <a:tailEnd type="triangle" w="med" len="med"/>
          </a:ln>
        </p:spPr>
      </p:sp>
      <p:sp>
        <p:nvSpPr>
          <p:cNvPr id="65544" name="Line 8"/>
          <p:cNvSpPr/>
          <p:nvPr/>
        </p:nvSpPr>
        <p:spPr>
          <a:xfrm>
            <a:off x="8399463" y="5478463"/>
            <a:ext cx="0" cy="381000"/>
          </a:xfrm>
          <a:prstGeom prst="line">
            <a:avLst/>
          </a:prstGeom>
          <a:ln w="19050" cap="sq" cmpd="sng">
            <a:solidFill>
              <a:srgbClr val="FF3300"/>
            </a:solidFill>
            <a:prstDash val="solid"/>
            <a:round/>
            <a:headEnd type="none" w="sm" len="sm"/>
            <a:tailEnd type="triangle" w="med" len="med"/>
          </a:ln>
        </p:spPr>
      </p:sp>
      <p:sp>
        <p:nvSpPr>
          <p:cNvPr id="65545" name="Line 9"/>
          <p:cNvSpPr/>
          <p:nvPr/>
        </p:nvSpPr>
        <p:spPr>
          <a:xfrm flipH="1">
            <a:off x="7713663" y="5402263"/>
            <a:ext cx="304800" cy="0"/>
          </a:xfrm>
          <a:prstGeom prst="line">
            <a:avLst/>
          </a:prstGeom>
          <a:ln w="19050" cap="flat" cmpd="sng">
            <a:solidFill>
              <a:srgbClr val="FF3300"/>
            </a:solidFill>
            <a:prstDash val="dash"/>
            <a:round/>
            <a:headEnd type="none" w="med" len="med"/>
            <a:tailEnd type="triangle" w="med" len="med"/>
          </a:ln>
        </p:spPr>
      </p:sp>
      <p:grpSp>
        <p:nvGrpSpPr>
          <p:cNvPr id="3" name="Group 10"/>
          <p:cNvGrpSpPr/>
          <p:nvPr/>
        </p:nvGrpSpPr>
        <p:grpSpPr>
          <a:xfrm>
            <a:off x="5656263" y="3725863"/>
            <a:ext cx="658812" cy="762000"/>
            <a:chOff x="3360" y="2064"/>
            <a:chExt cx="415" cy="480"/>
          </a:xfrm>
        </p:grpSpPr>
        <p:graphicFrame>
          <p:nvGraphicFramePr>
            <p:cNvPr id="50186" name="Object 11"/>
            <p:cNvGraphicFramePr/>
            <p:nvPr/>
          </p:nvGraphicFramePr>
          <p:xfrm>
            <a:off x="3379" y="2432"/>
            <a:ext cx="112" cy="112"/>
          </p:xfrm>
          <a:graphic>
            <a:graphicData uri="http://schemas.openxmlformats.org/presentationml/2006/ole">
              <mc:AlternateContent xmlns:mc="http://schemas.openxmlformats.org/markup-compatibility/2006">
                <mc:Choice xmlns:v="urn:schemas-microsoft-com:vml" Requires="v">
                  <p:oleObj spid="_x0000_s3228" name="" r:id="rId7" imgW="177800" imgH="177800" progId="Equation.3">
                    <p:embed/>
                  </p:oleObj>
                </mc:Choice>
                <mc:Fallback>
                  <p:oleObj name="" r:id="rId7" imgW="177800" imgH="177800" progId="Equation.3">
                    <p:embed/>
                    <p:pic>
                      <p:nvPicPr>
                        <p:cNvPr id="0" name="图片 3227"/>
                        <p:cNvPicPr/>
                        <p:nvPr/>
                      </p:nvPicPr>
                      <p:blipFill>
                        <a:blip r:embed="rId3"/>
                        <a:stretch>
                          <a:fillRect/>
                        </a:stretch>
                      </p:blipFill>
                      <p:spPr>
                        <a:xfrm>
                          <a:off x="3379" y="2432"/>
                          <a:ext cx="112" cy="112"/>
                        </a:xfrm>
                        <a:prstGeom prst="rect">
                          <a:avLst/>
                        </a:prstGeom>
                        <a:solidFill>
                          <a:srgbClr val="66FFFF"/>
                        </a:solidFill>
                        <a:ln w="38100">
                          <a:noFill/>
                          <a:miter/>
                        </a:ln>
                      </p:spPr>
                    </p:pic>
                  </p:oleObj>
                </mc:Fallback>
              </mc:AlternateContent>
            </a:graphicData>
          </a:graphic>
        </p:graphicFrame>
        <p:graphicFrame>
          <p:nvGraphicFramePr>
            <p:cNvPr id="50187" name="Object 12"/>
            <p:cNvGraphicFramePr/>
            <p:nvPr/>
          </p:nvGraphicFramePr>
          <p:xfrm>
            <a:off x="3360" y="2064"/>
            <a:ext cx="112" cy="40"/>
          </p:xfrm>
          <a:graphic>
            <a:graphicData uri="http://schemas.openxmlformats.org/presentationml/2006/ole">
              <mc:AlternateContent xmlns:mc="http://schemas.openxmlformats.org/markup-compatibility/2006">
                <mc:Choice xmlns:v="urn:schemas-microsoft-com:vml" Requires="v">
                  <p:oleObj spid="_x0000_s3231" name="" r:id="rId8" imgW="177165" imgH="63500" progId="Equation.3">
                    <p:embed/>
                  </p:oleObj>
                </mc:Choice>
                <mc:Fallback>
                  <p:oleObj name="" r:id="rId8" imgW="177165" imgH="63500" progId="Equation.3">
                    <p:embed/>
                    <p:pic>
                      <p:nvPicPr>
                        <p:cNvPr id="0" name="图片 3230"/>
                        <p:cNvPicPr/>
                        <p:nvPr/>
                      </p:nvPicPr>
                      <p:blipFill>
                        <a:blip r:embed="rId6"/>
                        <a:stretch>
                          <a:fillRect/>
                        </a:stretch>
                      </p:blipFill>
                      <p:spPr>
                        <a:xfrm>
                          <a:off x="3360" y="2064"/>
                          <a:ext cx="112" cy="40"/>
                        </a:xfrm>
                        <a:prstGeom prst="rect">
                          <a:avLst/>
                        </a:prstGeom>
                        <a:solidFill>
                          <a:srgbClr val="66FFFF"/>
                        </a:solidFill>
                        <a:ln w="38100">
                          <a:noFill/>
                          <a:miter/>
                        </a:ln>
                      </p:spPr>
                    </p:pic>
                  </p:oleObj>
                </mc:Fallback>
              </mc:AlternateContent>
            </a:graphicData>
          </a:graphic>
        </p:graphicFrame>
        <p:graphicFrame>
          <p:nvGraphicFramePr>
            <p:cNvPr id="50188" name="Object 13"/>
            <p:cNvGraphicFramePr/>
            <p:nvPr/>
          </p:nvGraphicFramePr>
          <p:xfrm>
            <a:off x="3600" y="2160"/>
            <a:ext cx="175" cy="212"/>
          </p:xfrm>
          <a:graphic>
            <a:graphicData uri="http://schemas.openxmlformats.org/presentationml/2006/ole">
              <mc:AlternateContent xmlns:mc="http://schemas.openxmlformats.org/markup-compatibility/2006">
                <mc:Choice xmlns:v="urn:schemas-microsoft-com:vml" Requires="v">
                  <p:oleObj spid="_x0000_s3232" name="" r:id="rId9" imgW="177800" imgH="215265" progId="Equation.3">
                    <p:embed/>
                  </p:oleObj>
                </mc:Choice>
                <mc:Fallback>
                  <p:oleObj name="" r:id="rId9" imgW="177800" imgH="215265" progId="Equation.3">
                    <p:embed/>
                    <p:pic>
                      <p:nvPicPr>
                        <p:cNvPr id="0" name="图片 3231"/>
                        <p:cNvPicPr/>
                        <p:nvPr/>
                      </p:nvPicPr>
                      <p:blipFill>
                        <a:blip r:embed="rId10"/>
                        <a:stretch>
                          <a:fillRect/>
                        </a:stretch>
                      </p:blipFill>
                      <p:spPr>
                        <a:xfrm>
                          <a:off x="3600" y="2160"/>
                          <a:ext cx="175" cy="212"/>
                        </a:xfrm>
                        <a:prstGeom prst="rect">
                          <a:avLst/>
                        </a:prstGeom>
                        <a:solidFill>
                          <a:srgbClr val="66FFFF"/>
                        </a:solidFill>
                        <a:ln w="38100">
                          <a:noFill/>
                          <a:miter/>
                        </a:ln>
                      </p:spPr>
                    </p:pic>
                  </p:oleObj>
                </mc:Fallback>
              </mc:AlternateContent>
            </a:graphicData>
          </a:graphic>
        </p:graphicFrame>
      </p:grpSp>
      <p:sp>
        <p:nvSpPr>
          <p:cNvPr id="50189" name="Text Box 14"/>
          <p:cNvSpPr txBox="1"/>
          <p:nvPr/>
        </p:nvSpPr>
        <p:spPr>
          <a:xfrm>
            <a:off x="5181600" y="1350963"/>
            <a:ext cx="3581400" cy="1917700"/>
          </a:xfrm>
          <a:prstGeom prst="rect">
            <a:avLst/>
          </a:prstGeom>
          <a:noFill/>
          <a:ln w="12700">
            <a:noFill/>
          </a:ln>
        </p:spPr>
        <p:txBody>
          <a:bodyPr anchor="t">
            <a:spAutoFit/>
          </a:bodyPr>
          <a:p>
            <a:pPr eaLnBrk="0" hangingPunct="0">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solidFill>
                  <a:srgbClr val="000000"/>
                </a:solidFill>
                <a:latin typeface="Times New Roman" panose="02020603050405020304" pitchFamily="18" charset="0"/>
                <a:ea typeface="宋体" panose="02010600030101010101" pitchFamily="2" charset="-122"/>
              </a:rPr>
              <a:t>设所有的电容对交流信号均可视为短路。试说明电路中是否引入了交流负反馈；如引入了，则说明其组态。</a:t>
            </a:r>
            <a:endParaRPr lang="zh-CN" altLang="en-US" sz="2400" b="1" dirty="0">
              <a:solidFill>
                <a:srgbClr val="000000"/>
              </a:solidFill>
              <a:latin typeface="Times New Roman" panose="02020603050405020304" pitchFamily="18" charset="0"/>
              <a:ea typeface="宋体" panose="02010600030101010101" pitchFamily="2" charset="-122"/>
            </a:endParaRPr>
          </a:p>
        </p:txBody>
      </p:sp>
      <p:pic>
        <p:nvPicPr>
          <p:cNvPr id="50190" name="Picture 15" descr="负反馈放大电路1"/>
          <p:cNvPicPr>
            <a:picLocks noChangeAspect="1"/>
          </p:cNvPicPr>
          <p:nvPr/>
        </p:nvPicPr>
        <p:blipFill>
          <a:blip r:embed="rId11"/>
          <a:srcRect r="16138" b="33664"/>
          <a:stretch>
            <a:fillRect/>
          </a:stretch>
        </p:blipFill>
        <p:spPr>
          <a:xfrm>
            <a:off x="685800" y="1427163"/>
            <a:ext cx="4543425" cy="2514600"/>
          </a:xfrm>
          <a:prstGeom prst="rect">
            <a:avLst/>
          </a:prstGeom>
          <a:noFill/>
          <a:ln w="9525">
            <a:noFill/>
          </a:ln>
        </p:spPr>
      </p:pic>
      <p:grpSp>
        <p:nvGrpSpPr>
          <p:cNvPr id="4" name="Group 16"/>
          <p:cNvGrpSpPr/>
          <p:nvPr/>
        </p:nvGrpSpPr>
        <p:grpSpPr>
          <a:xfrm>
            <a:off x="1524000" y="2017713"/>
            <a:ext cx="2235200" cy="768350"/>
            <a:chOff x="960" y="1044"/>
            <a:chExt cx="1408" cy="484"/>
          </a:xfrm>
        </p:grpSpPr>
        <p:graphicFrame>
          <p:nvGraphicFramePr>
            <p:cNvPr id="50192" name="Object 17"/>
            <p:cNvGraphicFramePr/>
            <p:nvPr/>
          </p:nvGraphicFramePr>
          <p:xfrm>
            <a:off x="960" y="1104"/>
            <a:ext cx="112" cy="112"/>
          </p:xfrm>
          <a:graphic>
            <a:graphicData uri="http://schemas.openxmlformats.org/presentationml/2006/ole">
              <mc:AlternateContent xmlns:mc="http://schemas.openxmlformats.org/markup-compatibility/2006">
                <mc:Choice xmlns:v="urn:schemas-microsoft-com:vml" Requires="v">
                  <p:oleObj spid="_x0000_s3229" name="" r:id="rId12" imgW="177800" imgH="177800" progId="Equation.3">
                    <p:embed/>
                  </p:oleObj>
                </mc:Choice>
                <mc:Fallback>
                  <p:oleObj name="" r:id="rId12" imgW="177800" imgH="177800" progId="Equation.3">
                    <p:embed/>
                    <p:pic>
                      <p:nvPicPr>
                        <p:cNvPr id="0" name="图片 3228"/>
                        <p:cNvPicPr/>
                        <p:nvPr/>
                      </p:nvPicPr>
                      <p:blipFill>
                        <a:blip r:embed="rId13"/>
                        <a:stretch>
                          <a:fillRect/>
                        </a:stretch>
                      </p:blipFill>
                      <p:spPr>
                        <a:xfrm>
                          <a:off x="960" y="1104"/>
                          <a:ext cx="112" cy="112"/>
                        </a:xfrm>
                        <a:prstGeom prst="rect">
                          <a:avLst/>
                        </a:prstGeom>
                        <a:solidFill>
                          <a:srgbClr val="66FFFF"/>
                        </a:solidFill>
                        <a:ln w="38100">
                          <a:noFill/>
                          <a:miter/>
                        </a:ln>
                      </p:spPr>
                    </p:pic>
                  </p:oleObj>
                </mc:Fallback>
              </mc:AlternateContent>
            </a:graphicData>
          </a:graphic>
        </p:graphicFrame>
        <p:graphicFrame>
          <p:nvGraphicFramePr>
            <p:cNvPr id="50193" name="Object 18"/>
            <p:cNvGraphicFramePr/>
            <p:nvPr/>
          </p:nvGraphicFramePr>
          <p:xfrm>
            <a:off x="1392" y="1044"/>
            <a:ext cx="112" cy="40"/>
          </p:xfrm>
          <a:graphic>
            <a:graphicData uri="http://schemas.openxmlformats.org/presentationml/2006/ole">
              <mc:AlternateContent xmlns:mc="http://schemas.openxmlformats.org/markup-compatibility/2006">
                <mc:Choice xmlns:v="urn:schemas-microsoft-com:vml" Requires="v">
                  <p:oleObj spid="_x0000_s3230" name="" r:id="rId14" imgW="177165" imgH="63500" progId="Equation.3">
                    <p:embed/>
                  </p:oleObj>
                </mc:Choice>
                <mc:Fallback>
                  <p:oleObj name="" r:id="rId14" imgW="177165" imgH="63500" progId="Equation.3">
                    <p:embed/>
                    <p:pic>
                      <p:nvPicPr>
                        <p:cNvPr id="0" name="图片 3229"/>
                        <p:cNvPicPr/>
                        <p:nvPr/>
                      </p:nvPicPr>
                      <p:blipFill>
                        <a:blip r:embed="rId15"/>
                        <a:stretch>
                          <a:fillRect/>
                        </a:stretch>
                      </p:blipFill>
                      <p:spPr>
                        <a:xfrm>
                          <a:off x="1392" y="1044"/>
                          <a:ext cx="112" cy="40"/>
                        </a:xfrm>
                        <a:prstGeom prst="rect">
                          <a:avLst/>
                        </a:prstGeom>
                        <a:solidFill>
                          <a:srgbClr val="66FFFF"/>
                        </a:solidFill>
                        <a:ln w="38100">
                          <a:noFill/>
                          <a:miter/>
                        </a:ln>
                      </p:spPr>
                    </p:pic>
                  </p:oleObj>
                </mc:Fallback>
              </mc:AlternateContent>
            </a:graphicData>
          </a:graphic>
        </p:graphicFrame>
        <p:graphicFrame>
          <p:nvGraphicFramePr>
            <p:cNvPr id="50194" name="Object 19"/>
            <p:cNvGraphicFramePr/>
            <p:nvPr/>
          </p:nvGraphicFramePr>
          <p:xfrm>
            <a:off x="2256" y="1488"/>
            <a:ext cx="112" cy="40"/>
          </p:xfrm>
          <a:graphic>
            <a:graphicData uri="http://schemas.openxmlformats.org/presentationml/2006/ole">
              <mc:AlternateContent xmlns:mc="http://schemas.openxmlformats.org/markup-compatibility/2006">
                <mc:Choice xmlns:v="urn:schemas-microsoft-com:vml" Requires="v">
                  <p:oleObj spid="_x0000_s3235" name="" r:id="rId16" imgW="177165" imgH="63500" progId="Equation.3">
                    <p:embed/>
                  </p:oleObj>
                </mc:Choice>
                <mc:Fallback>
                  <p:oleObj name="" r:id="rId16" imgW="177165" imgH="63500" progId="Equation.3">
                    <p:embed/>
                    <p:pic>
                      <p:nvPicPr>
                        <p:cNvPr id="0" name="图片 3234"/>
                        <p:cNvPicPr/>
                        <p:nvPr/>
                      </p:nvPicPr>
                      <p:blipFill>
                        <a:blip r:embed="rId6"/>
                        <a:stretch>
                          <a:fillRect/>
                        </a:stretch>
                      </p:blipFill>
                      <p:spPr>
                        <a:xfrm>
                          <a:off x="2256" y="1488"/>
                          <a:ext cx="112" cy="40"/>
                        </a:xfrm>
                        <a:prstGeom prst="rect">
                          <a:avLst/>
                        </a:prstGeom>
                        <a:solidFill>
                          <a:srgbClr val="66FFFF"/>
                        </a:solidFill>
                        <a:ln w="38100">
                          <a:noFill/>
                          <a:miter/>
                        </a:ln>
                      </p:spPr>
                    </p:pic>
                  </p:oleObj>
                </mc:Fallback>
              </mc:AlternateContent>
            </a:graphicData>
          </a:graphic>
        </p:graphicFrame>
      </p:grpSp>
      <p:grpSp>
        <p:nvGrpSpPr>
          <p:cNvPr id="5" name="Group 20"/>
          <p:cNvGrpSpPr/>
          <p:nvPr/>
        </p:nvGrpSpPr>
        <p:grpSpPr>
          <a:xfrm>
            <a:off x="1524000" y="3103563"/>
            <a:ext cx="277813" cy="863600"/>
            <a:chOff x="960" y="1728"/>
            <a:chExt cx="175" cy="544"/>
          </a:xfrm>
        </p:grpSpPr>
        <p:graphicFrame>
          <p:nvGraphicFramePr>
            <p:cNvPr id="50196" name="Object 21"/>
            <p:cNvGraphicFramePr/>
            <p:nvPr/>
          </p:nvGraphicFramePr>
          <p:xfrm>
            <a:off x="960" y="1728"/>
            <a:ext cx="112" cy="40"/>
          </p:xfrm>
          <a:graphic>
            <a:graphicData uri="http://schemas.openxmlformats.org/presentationml/2006/ole">
              <mc:AlternateContent xmlns:mc="http://schemas.openxmlformats.org/markup-compatibility/2006">
                <mc:Choice xmlns:v="urn:schemas-microsoft-com:vml" Requires="v">
                  <p:oleObj spid="_x0000_s3234" name="" r:id="rId17" imgW="177165" imgH="63500" progId="Equation.3">
                    <p:embed/>
                  </p:oleObj>
                </mc:Choice>
                <mc:Fallback>
                  <p:oleObj name="" r:id="rId17" imgW="177165" imgH="63500" progId="Equation.3">
                    <p:embed/>
                    <p:pic>
                      <p:nvPicPr>
                        <p:cNvPr id="0" name="图片 3233"/>
                        <p:cNvPicPr/>
                        <p:nvPr/>
                      </p:nvPicPr>
                      <p:blipFill>
                        <a:blip r:embed="rId6"/>
                        <a:stretch>
                          <a:fillRect/>
                        </a:stretch>
                      </p:blipFill>
                      <p:spPr>
                        <a:xfrm>
                          <a:off x="960" y="1728"/>
                          <a:ext cx="112" cy="40"/>
                        </a:xfrm>
                        <a:prstGeom prst="rect">
                          <a:avLst/>
                        </a:prstGeom>
                        <a:solidFill>
                          <a:srgbClr val="66FFFF"/>
                        </a:solidFill>
                        <a:ln w="38100">
                          <a:noFill/>
                          <a:miter/>
                        </a:ln>
                      </p:spPr>
                    </p:pic>
                  </p:oleObj>
                </mc:Fallback>
              </mc:AlternateContent>
            </a:graphicData>
          </a:graphic>
        </p:graphicFrame>
        <p:graphicFrame>
          <p:nvGraphicFramePr>
            <p:cNvPr id="50197" name="Object 22"/>
            <p:cNvGraphicFramePr/>
            <p:nvPr/>
          </p:nvGraphicFramePr>
          <p:xfrm>
            <a:off x="960" y="2160"/>
            <a:ext cx="112" cy="112"/>
          </p:xfrm>
          <a:graphic>
            <a:graphicData uri="http://schemas.openxmlformats.org/presentationml/2006/ole">
              <mc:AlternateContent xmlns:mc="http://schemas.openxmlformats.org/markup-compatibility/2006">
                <mc:Choice xmlns:v="urn:schemas-microsoft-com:vml" Requires="v">
                  <p:oleObj spid="_x0000_s3233" name="" r:id="rId18" imgW="177800" imgH="177800" progId="Equation.3">
                    <p:embed/>
                  </p:oleObj>
                </mc:Choice>
                <mc:Fallback>
                  <p:oleObj name="" r:id="rId18" imgW="177800" imgH="177800" progId="Equation.3">
                    <p:embed/>
                    <p:pic>
                      <p:nvPicPr>
                        <p:cNvPr id="0" name="图片 3232"/>
                        <p:cNvPicPr/>
                        <p:nvPr/>
                      </p:nvPicPr>
                      <p:blipFill>
                        <a:blip r:embed="rId3"/>
                        <a:stretch>
                          <a:fillRect/>
                        </a:stretch>
                      </p:blipFill>
                      <p:spPr>
                        <a:xfrm>
                          <a:off x="960" y="2160"/>
                          <a:ext cx="112" cy="112"/>
                        </a:xfrm>
                        <a:prstGeom prst="rect">
                          <a:avLst/>
                        </a:prstGeom>
                        <a:solidFill>
                          <a:srgbClr val="66FFFF"/>
                        </a:solidFill>
                        <a:ln w="38100">
                          <a:noFill/>
                          <a:miter/>
                        </a:ln>
                      </p:spPr>
                    </p:pic>
                  </p:oleObj>
                </mc:Fallback>
              </mc:AlternateContent>
            </a:graphicData>
          </a:graphic>
        </p:graphicFrame>
        <p:graphicFrame>
          <p:nvGraphicFramePr>
            <p:cNvPr id="50198" name="Object 23"/>
            <p:cNvGraphicFramePr/>
            <p:nvPr/>
          </p:nvGraphicFramePr>
          <p:xfrm>
            <a:off x="960" y="1872"/>
            <a:ext cx="175" cy="212"/>
          </p:xfrm>
          <a:graphic>
            <a:graphicData uri="http://schemas.openxmlformats.org/presentationml/2006/ole">
              <mc:AlternateContent xmlns:mc="http://schemas.openxmlformats.org/markup-compatibility/2006">
                <mc:Choice xmlns:v="urn:schemas-microsoft-com:vml" Requires="v">
                  <p:oleObj spid="_x0000_s3236" name="" r:id="rId19" imgW="177800" imgH="215265" progId="Equation.3">
                    <p:embed/>
                  </p:oleObj>
                </mc:Choice>
                <mc:Fallback>
                  <p:oleObj name="" r:id="rId19" imgW="177800" imgH="215265" progId="Equation.3">
                    <p:embed/>
                    <p:pic>
                      <p:nvPicPr>
                        <p:cNvPr id="0" name="图片 3235"/>
                        <p:cNvPicPr/>
                        <p:nvPr/>
                      </p:nvPicPr>
                      <p:blipFill>
                        <a:blip r:embed="rId20"/>
                        <a:stretch>
                          <a:fillRect/>
                        </a:stretch>
                      </p:blipFill>
                      <p:spPr>
                        <a:xfrm>
                          <a:off x="960" y="1872"/>
                          <a:ext cx="175" cy="212"/>
                        </a:xfrm>
                        <a:prstGeom prst="rect">
                          <a:avLst/>
                        </a:prstGeom>
                        <a:solidFill>
                          <a:srgbClr val="66FFFF"/>
                        </a:solidFill>
                        <a:ln w="38100">
                          <a:noFill/>
                          <a:miter/>
                        </a:ln>
                      </p:spPr>
                    </p:pic>
                  </p:oleObj>
                </mc:Fallback>
              </mc:AlternateContent>
            </a:graphicData>
          </a:graphic>
        </p:graphicFrame>
      </p:grpSp>
      <p:sp>
        <p:nvSpPr>
          <p:cNvPr id="65560" name="AutoShape 24"/>
          <p:cNvSpPr/>
          <p:nvPr/>
        </p:nvSpPr>
        <p:spPr>
          <a:xfrm>
            <a:off x="468313" y="4149725"/>
            <a:ext cx="2743200" cy="523875"/>
          </a:xfrm>
          <a:prstGeom prst="borderCallout2">
            <a:avLst>
              <a:gd name="adj1" fmla="val 21819"/>
              <a:gd name="adj2" fmla="val 102778"/>
              <a:gd name="adj3" fmla="val 21819"/>
              <a:gd name="adj4" fmla="val 106134"/>
              <a:gd name="adj5" fmla="val -58486"/>
              <a:gd name="adj6" fmla="val 109551"/>
            </a:avLst>
          </a:prstGeom>
          <a:solidFill>
            <a:srgbClr val="FFFFCC"/>
          </a:solidFill>
          <a:ln w="19050" cap="sq" cmpd="sng">
            <a:solidFill>
              <a:srgbClr val="FF3300"/>
            </a:solidFill>
            <a:prstDash val="solid"/>
            <a:miter/>
            <a:headEnd type="none" w="sm" len="sm"/>
            <a:tailEnd type="none" w="sm" len="sm"/>
          </a:ln>
        </p:spPr>
        <p:txBody>
          <a:bodyPr anchor="t"/>
          <a:p>
            <a:pPr algn="ctr" eaLnBrk="0" hangingPunct="0"/>
            <a:r>
              <a:rPr lang="zh-CN" altLang="en-US" sz="2400" b="1" dirty="0">
                <a:latin typeface="Times New Roman" panose="02020603050405020304" pitchFamily="18" charset="0"/>
                <a:ea typeface="宋体" panose="02010600030101010101" pitchFamily="2" charset="-122"/>
              </a:rPr>
              <a:t>电流串联负反馈</a:t>
            </a:r>
            <a:endParaRPr lang="zh-CN" altLang="en-US" sz="2400" b="1" dirty="0">
              <a:latin typeface="Times New Roman" panose="02020603050405020304" pitchFamily="18" charset="0"/>
              <a:ea typeface="宋体" panose="02010600030101010101" pitchFamily="2" charset="-122"/>
            </a:endParaRPr>
          </a:p>
        </p:txBody>
      </p:sp>
      <p:sp>
        <p:nvSpPr>
          <p:cNvPr id="50200" name="Rectangle 25"/>
          <p:cNvSpPr>
            <a:spLocks noGrp="1"/>
          </p:cNvSpPr>
          <p:nvPr>
            <p:ph type="title"/>
          </p:nvPr>
        </p:nvSpPr>
        <p:spPr>
          <a:xfrm>
            <a:off x="304800" y="817563"/>
            <a:ext cx="1458913" cy="609600"/>
          </a:xfrm>
        </p:spPr>
        <p:txBody>
          <a:bodyPr wrap="square" lIns="91440" tIns="45720" rIns="91440" bIns="45720" anchor="ctr"/>
          <a:p>
            <a:pPr algn="l" eaLnBrk="1" hangingPunct="1"/>
            <a:r>
              <a:rPr lang="zh-CN" altLang="en-US" sz="3600" dirty="0">
                <a:solidFill>
                  <a:srgbClr val="000000"/>
                </a:solidFill>
                <a:ea typeface="华文行楷" panose="02010800040101010101" pitchFamily="2" charset="-122"/>
              </a:rPr>
              <a:t>讨论</a:t>
            </a:r>
            <a:r>
              <a:rPr lang="en-US" altLang="zh-CN" sz="3600" dirty="0">
                <a:solidFill>
                  <a:srgbClr val="000000"/>
                </a:solidFill>
                <a:ea typeface="华文行楷" panose="02010800040101010101" pitchFamily="2" charset="-122"/>
              </a:rPr>
              <a:t>**</a:t>
            </a:r>
            <a:endParaRPr lang="en-US" altLang="zh-CN" sz="3600" dirty="0">
              <a:solidFill>
                <a:srgbClr val="000000"/>
              </a:solidFill>
              <a:ea typeface="华文行楷" panose="02010800040101010101" pitchFamily="2" charset="-122"/>
            </a:endParaRPr>
          </a:p>
        </p:txBody>
      </p:sp>
      <p:sp>
        <p:nvSpPr>
          <p:cNvPr id="65562" name="AutoShape 26"/>
          <p:cNvSpPr/>
          <p:nvPr/>
        </p:nvSpPr>
        <p:spPr>
          <a:xfrm>
            <a:off x="468313" y="5805488"/>
            <a:ext cx="2743200" cy="523875"/>
          </a:xfrm>
          <a:prstGeom prst="borderCallout2">
            <a:avLst>
              <a:gd name="adj1" fmla="val 21819"/>
              <a:gd name="adj2" fmla="val 102778"/>
              <a:gd name="adj3" fmla="val 21819"/>
              <a:gd name="adj4" fmla="val 125176"/>
              <a:gd name="adj5" fmla="val -28787"/>
              <a:gd name="adj6" fmla="val 147861"/>
            </a:avLst>
          </a:prstGeom>
          <a:solidFill>
            <a:srgbClr val="FFFFCC"/>
          </a:solidFill>
          <a:ln w="19050" cap="sq" cmpd="sng">
            <a:solidFill>
              <a:srgbClr val="FF3300"/>
            </a:solidFill>
            <a:prstDash val="solid"/>
            <a:miter/>
            <a:headEnd type="none" w="sm" len="sm"/>
            <a:tailEnd type="none" w="sm" len="sm"/>
          </a:ln>
        </p:spPr>
        <p:txBody>
          <a:bodyPr anchor="t"/>
          <a:p>
            <a:pPr algn="ctr" eaLnBrk="0" hangingPunct="0"/>
            <a:r>
              <a:rPr lang="zh-CN" altLang="en-US" sz="2400" b="1" dirty="0">
                <a:latin typeface="Times New Roman" panose="02020603050405020304" pitchFamily="18" charset="0"/>
                <a:ea typeface="宋体" panose="02010600030101010101" pitchFamily="2" charset="-122"/>
              </a:rPr>
              <a:t>电流串联负反馈</a:t>
            </a:r>
            <a:endParaRPr lang="zh-CN" altLang="en-US" sz="2400" b="1" dirty="0">
              <a:latin typeface="Times New Roman" panose="02020603050405020304" pitchFamily="18" charset="0"/>
              <a:ea typeface="宋体" panose="02010600030101010101" pitchFamily="2" charset="-122"/>
            </a:endParaRPr>
          </a:p>
        </p:txBody>
      </p:sp>
      <p:graphicFrame>
        <p:nvGraphicFramePr>
          <p:cNvPr id="65563" name="Object 27"/>
          <p:cNvGraphicFramePr/>
          <p:nvPr/>
        </p:nvGraphicFramePr>
        <p:xfrm>
          <a:off x="7667625" y="3933825"/>
          <a:ext cx="990600" cy="522288"/>
        </p:xfrm>
        <a:graphic>
          <a:graphicData uri="http://schemas.openxmlformats.org/presentationml/2006/ole">
            <mc:AlternateContent xmlns:mc="http://schemas.openxmlformats.org/markup-compatibility/2006">
              <mc:Choice xmlns:v="urn:schemas-microsoft-com:vml" Requires="v">
                <p:oleObj spid="_x0000_s3237" name="" r:id="rId21" imgW="457200" imgH="241300" progId="Equation.3">
                  <p:embed/>
                </p:oleObj>
              </mc:Choice>
              <mc:Fallback>
                <p:oleObj name="" r:id="rId21" imgW="457200" imgH="241300" progId="Equation.3">
                  <p:embed/>
                  <p:pic>
                    <p:nvPicPr>
                      <p:cNvPr id="0" name="图片 3236"/>
                      <p:cNvPicPr/>
                      <p:nvPr/>
                    </p:nvPicPr>
                    <p:blipFill>
                      <a:blip r:embed="rId22"/>
                      <a:stretch>
                        <a:fillRect/>
                      </a:stretch>
                    </p:blipFill>
                    <p:spPr>
                      <a:xfrm>
                        <a:off x="7667625" y="3933825"/>
                        <a:ext cx="990600" cy="522288"/>
                      </a:xfrm>
                      <a:prstGeom prst="rect">
                        <a:avLst/>
                      </a:prstGeom>
                      <a:solidFill>
                        <a:srgbClr val="66FFFF"/>
                      </a:solidFill>
                      <a:ln w="38100">
                        <a:noFill/>
                        <a:miter/>
                      </a:ln>
                    </p:spPr>
                  </p:pic>
                </p:oleObj>
              </mc:Fallback>
            </mc:AlternateContent>
          </a:graphicData>
        </a:graphic>
      </p:graphicFrame>
      <p:graphicFrame>
        <p:nvGraphicFramePr>
          <p:cNvPr id="65564" name="Object 28"/>
          <p:cNvGraphicFramePr/>
          <p:nvPr/>
        </p:nvGraphicFramePr>
        <p:xfrm>
          <a:off x="468313" y="4797425"/>
          <a:ext cx="3786187" cy="893763"/>
        </p:xfrm>
        <a:graphic>
          <a:graphicData uri="http://schemas.openxmlformats.org/presentationml/2006/ole">
            <mc:AlternateContent xmlns:mc="http://schemas.openxmlformats.org/markup-compatibility/2006">
              <mc:Choice xmlns:v="urn:schemas-microsoft-com:vml" Requires="v">
                <p:oleObj spid="_x0000_s3238" name="" r:id="rId23" imgW="1828165" imgH="431800" progId="Equation.3">
                  <p:embed/>
                </p:oleObj>
              </mc:Choice>
              <mc:Fallback>
                <p:oleObj name="" r:id="rId23" imgW="1828165" imgH="431800" progId="Equation.3">
                  <p:embed/>
                  <p:pic>
                    <p:nvPicPr>
                      <p:cNvPr id="0" name="图片 3237"/>
                      <p:cNvPicPr/>
                      <p:nvPr/>
                    </p:nvPicPr>
                    <p:blipFill>
                      <a:blip r:embed="rId24"/>
                      <a:stretch>
                        <a:fillRect/>
                      </a:stretch>
                    </p:blipFill>
                    <p:spPr>
                      <a:xfrm>
                        <a:off x="468313" y="4797425"/>
                        <a:ext cx="3786187" cy="89376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55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564"/>
                                        </p:tgtEl>
                                        <p:attrNameLst>
                                          <p:attrName>style.visibility</p:attrName>
                                        </p:attrNameLst>
                                      </p:cBhvr>
                                      <p:to>
                                        <p:strVal val="visible"/>
                                      </p:to>
                                    </p:set>
                                    <p:animEffect transition="in" filter="wipe(left)">
                                      <p:cBhvr>
                                        <p:cTn id="21" dur="500"/>
                                        <p:tgtEl>
                                          <p:spTgt spid="6556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5538"/>
                                        </p:tgtEl>
                                        <p:attrNameLst>
                                          <p:attrName>style.visibility</p:attrName>
                                        </p:attrNameLst>
                                      </p:cBhvr>
                                      <p:to>
                                        <p:strVal val="visible"/>
                                      </p:to>
                                    </p:set>
                                    <p:animEffect transition="in" filter="dissolve">
                                      <p:cBhvr>
                                        <p:cTn id="26" dur="500"/>
                                        <p:tgtEl>
                                          <p:spTgt spid="655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6554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6554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6554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down)">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655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5563"/>
                                        </p:tgtEl>
                                        <p:attrNameLst>
                                          <p:attrName>style.visibility</p:attrName>
                                        </p:attrNameLst>
                                      </p:cBhvr>
                                      <p:to>
                                        <p:strVal val="visible"/>
                                      </p:to>
                                    </p:set>
                                    <p:animEffect transition="in" filter="wipe(left)">
                                      <p:cBhvr>
                                        <p:cTn id="57" dur="500"/>
                                        <p:tgtEl>
                                          <p:spTgt spid="65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60" grpId="0" animBg="1"/>
      <p:bldP spid="6556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a:spLocks noGrp="1"/>
          </p:cNvSpPr>
          <p:nvPr>
            <p:ph type="ctrTitle"/>
          </p:nvPr>
        </p:nvSpPr>
        <p:spPr>
          <a:xfrm>
            <a:off x="971550" y="1484313"/>
            <a:ext cx="6840538" cy="1143000"/>
          </a:xfrm>
        </p:spPr>
        <p:txBody>
          <a:bodyPr wrap="square" lIns="91440" tIns="45720" rIns="91440" bIns="45720" anchor="ctr"/>
          <a:p>
            <a:pPr eaLnBrk="1" hangingPunct="1"/>
            <a:r>
              <a:rPr lang="en-US" altLang="zh-CN" sz="4000" b="1" dirty="0">
                <a:latin typeface="华文行楷" panose="02010800040101010101" pitchFamily="2" charset="-122"/>
                <a:ea typeface="华文行楷" panose="02010800040101010101" pitchFamily="2" charset="-122"/>
              </a:rPr>
              <a:t>§5.5</a:t>
            </a:r>
            <a:r>
              <a:rPr lang="en-US" altLang="zh-CN"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交流负反馈对放大电路性能的影响</a:t>
            </a:r>
            <a:endParaRPr lang="zh-CN" altLang="en-US" sz="4000" dirty="0">
              <a:latin typeface="华文行楷" panose="02010800040101010101" pitchFamily="2" charset="-122"/>
              <a:ea typeface="华文行楷" panose="02010800040101010101" pitchFamily="2" charset="-122"/>
            </a:endParaRPr>
          </a:p>
        </p:txBody>
      </p:sp>
      <p:sp>
        <p:nvSpPr>
          <p:cNvPr id="51202" name="Text Box 9">
            <a:hlinkClick r:id="rId1" action="ppaction://hlinksldjump"/>
          </p:cNvPr>
          <p:cNvSpPr txBox="1"/>
          <p:nvPr/>
        </p:nvSpPr>
        <p:spPr>
          <a:xfrm>
            <a:off x="1835150" y="2852738"/>
            <a:ext cx="4824413" cy="521970"/>
          </a:xfrm>
          <a:prstGeom prst="rect">
            <a:avLst/>
          </a:prstGeom>
          <a:noFill/>
          <a:ln w="9525">
            <a:noFill/>
          </a:ln>
        </p:spPr>
        <p:txBody>
          <a:bodyPr anchor="t">
            <a:spAutoFit/>
          </a:bodyPr>
          <a:p>
            <a:pPr>
              <a:spcBef>
                <a:spcPct val="20000"/>
              </a:spcBef>
            </a:pPr>
            <a:r>
              <a:rPr lang="zh-CN" altLang="en-US" sz="2800" b="1" dirty="0">
                <a:latin typeface="Times New Roman" panose="02020603050405020304" pitchFamily="18" charset="0"/>
                <a:ea typeface="华文楷体" panose="02010600040101010101" pitchFamily="2" charset="-122"/>
              </a:rPr>
              <a:t>一、稳定</a:t>
            </a:r>
            <a:r>
              <a:rPr lang="zh-CN" altLang="en-US" sz="2800" b="1" dirty="0">
                <a:latin typeface="Times New Roman" panose="02020603050405020304" pitchFamily="18" charset="0"/>
                <a:ea typeface="华文楷体" panose="02010600040101010101" pitchFamily="2" charset="-122"/>
                <a:sym typeface="+mn-ea"/>
              </a:rPr>
              <a:t>放大倍数</a:t>
            </a:r>
            <a:endParaRPr lang="zh-CN" altLang="en-US" sz="2800" b="1" dirty="0">
              <a:latin typeface="Times New Roman" panose="02020603050405020304" pitchFamily="18" charset="0"/>
              <a:ea typeface="华文楷体" panose="02010600040101010101" pitchFamily="2" charset="-122"/>
              <a:sym typeface="+mn-ea"/>
            </a:endParaRPr>
          </a:p>
        </p:txBody>
      </p:sp>
      <p:sp>
        <p:nvSpPr>
          <p:cNvPr id="51203" name="Text Box 10">
            <a:hlinkClick r:id="rId2" action="ppaction://hlinksldjump"/>
          </p:cNvPr>
          <p:cNvSpPr txBox="1"/>
          <p:nvPr/>
        </p:nvSpPr>
        <p:spPr>
          <a:xfrm>
            <a:off x="1835150" y="3429000"/>
            <a:ext cx="5257800" cy="519113"/>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二、改变输入电阻和输出电阻</a:t>
            </a:r>
            <a:endParaRPr lang="zh-CN" altLang="en-US" sz="2800" b="1" dirty="0">
              <a:latin typeface="Times New Roman" panose="02020603050405020304" pitchFamily="18" charset="0"/>
              <a:ea typeface="华文楷体" panose="02010600040101010101" pitchFamily="2" charset="-122"/>
            </a:endParaRPr>
          </a:p>
        </p:txBody>
      </p:sp>
      <p:sp>
        <p:nvSpPr>
          <p:cNvPr id="51204" name="Text Box 11">
            <a:hlinkClick r:id="rId3" action="ppaction://hlinksldjump"/>
          </p:cNvPr>
          <p:cNvSpPr txBox="1"/>
          <p:nvPr/>
        </p:nvSpPr>
        <p:spPr>
          <a:xfrm>
            <a:off x="1835150" y="4005263"/>
            <a:ext cx="3097213" cy="519112"/>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三、展宽频带</a:t>
            </a:r>
            <a:endParaRPr lang="zh-CN" altLang="en-US" sz="2800" b="1" dirty="0">
              <a:latin typeface="Times New Roman" panose="02020603050405020304" pitchFamily="18" charset="0"/>
              <a:ea typeface="华文楷体" panose="02010600040101010101" pitchFamily="2" charset="-122"/>
            </a:endParaRPr>
          </a:p>
        </p:txBody>
      </p:sp>
      <p:sp>
        <p:nvSpPr>
          <p:cNvPr id="51205" name="Text Box 12">
            <a:hlinkClick r:id="rId4" action="ppaction://hlinksldjump"/>
          </p:cNvPr>
          <p:cNvSpPr txBox="1"/>
          <p:nvPr/>
        </p:nvSpPr>
        <p:spPr>
          <a:xfrm>
            <a:off x="1835150" y="4581525"/>
            <a:ext cx="3816350" cy="519113"/>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四、减小非线性失真</a:t>
            </a:r>
            <a:endParaRPr lang="zh-CN" altLang="en-US" sz="2800" b="1" dirty="0">
              <a:latin typeface="Times New Roman" panose="02020603050405020304" pitchFamily="18" charset="0"/>
              <a:ea typeface="华文楷体" panose="02010600040101010101" pitchFamily="2" charset="-122"/>
            </a:endParaRPr>
          </a:p>
        </p:txBody>
      </p:sp>
      <p:sp>
        <p:nvSpPr>
          <p:cNvPr id="51206" name="Text Box 13">
            <a:hlinkClick r:id="rId5" action="ppaction://hlinksldjump"/>
          </p:cNvPr>
          <p:cNvSpPr txBox="1"/>
          <p:nvPr/>
        </p:nvSpPr>
        <p:spPr>
          <a:xfrm>
            <a:off x="1835150" y="5157788"/>
            <a:ext cx="4968875" cy="519112"/>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五、引入负反馈的一般原则</a:t>
            </a:r>
            <a:endParaRPr lang="zh-CN" altLang="en-US" sz="2800" b="1" dirty="0">
              <a:latin typeface="Times New Roman" panose="02020603050405020304" pitchFamily="18" charset="0"/>
              <a:ea typeface="华文楷体" panose="0201060004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title"/>
          </p:nvPr>
        </p:nvSpPr>
        <p:spPr>
          <a:xfrm>
            <a:off x="323850" y="836613"/>
            <a:ext cx="6665913" cy="533400"/>
          </a:xfrm>
        </p:spPr>
        <p:txBody>
          <a:bodyPr wrap="square" lIns="91440" tIns="45720" rIns="91440" bIns="45720" anchor="ctr"/>
          <a:p>
            <a:pPr algn="l" eaLnBrk="1" hangingPunct="1"/>
            <a:r>
              <a:rPr lang="zh-CN" altLang="en-US" sz="3600" dirty="0">
                <a:solidFill>
                  <a:srgbClr val="000000"/>
                </a:solidFill>
                <a:ea typeface="华文行楷" panose="02010800040101010101" pitchFamily="2" charset="-122"/>
              </a:rPr>
              <a:t>一、提高放大倍数的稳定性</a:t>
            </a:r>
            <a:endParaRPr lang="zh-CN" altLang="en-US" sz="4000" b="1" dirty="0">
              <a:solidFill>
                <a:srgbClr val="000000"/>
              </a:solidFill>
              <a:latin typeface="隶书" panose="02010509060101010101" pitchFamily="49" charset="-122"/>
              <a:ea typeface="华文行楷" panose="02010800040101010101" pitchFamily="2" charset="-122"/>
            </a:endParaRPr>
          </a:p>
        </p:txBody>
      </p:sp>
      <p:sp>
        <p:nvSpPr>
          <p:cNvPr id="68611" name="Text Box 3"/>
          <p:cNvSpPr txBox="1"/>
          <p:nvPr/>
        </p:nvSpPr>
        <p:spPr>
          <a:xfrm>
            <a:off x="769938" y="1447800"/>
            <a:ext cx="7696200" cy="519113"/>
          </a:xfrm>
          <a:prstGeom prst="rect">
            <a:avLst/>
          </a:prstGeom>
          <a:noFill/>
          <a:ln w="9525">
            <a:noFill/>
          </a:ln>
        </p:spPr>
        <p:txBody>
          <a:bodyPr anchor="t">
            <a:spAutoFit/>
          </a:bodyPr>
          <a:p>
            <a:pPr>
              <a:spcBef>
                <a:spcPct val="10000"/>
              </a:spcBef>
            </a:pPr>
            <a:r>
              <a:rPr lang="zh-CN" altLang="en-US" sz="2800" b="1" dirty="0">
                <a:solidFill>
                  <a:srgbClr val="000000"/>
                </a:solidFill>
                <a:latin typeface="Times New Roman" panose="02020603050405020304" pitchFamily="18" charset="0"/>
                <a:ea typeface="宋体" panose="02010600030101010101" pitchFamily="2" charset="-122"/>
              </a:rPr>
              <a:t>在中频段，放大倍数、反馈系数等均为实数。</a:t>
            </a:r>
            <a:endParaRPr lang="zh-CN" altLang="en-US" sz="2800" b="1" dirty="0">
              <a:solidFill>
                <a:srgbClr val="000000"/>
              </a:solidFill>
              <a:latin typeface="Times New Roman" panose="02020603050405020304" pitchFamily="18" charset="0"/>
              <a:ea typeface="宋体" panose="02010600030101010101" pitchFamily="2" charset="-122"/>
            </a:endParaRPr>
          </a:p>
        </p:txBody>
      </p:sp>
      <p:graphicFrame>
        <p:nvGraphicFramePr>
          <p:cNvPr id="68612" name="Object 4"/>
          <p:cNvGraphicFramePr/>
          <p:nvPr/>
        </p:nvGraphicFramePr>
        <p:xfrm>
          <a:off x="1150938" y="2209800"/>
          <a:ext cx="1928812" cy="762000"/>
        </p:xfrm>
        <a:graphic>
          <a:graphicData uri="http://schemas.openxmlformats.org/presentationml/2006/ole">
            <mc:AlternateContent xmlns:mc="http://schemas.openxmlformats.org/markup-compatibility/2006">
              <mc:Choice xmlns:v="urn:schemas-microsoft-com:vml" Requires="v">
                <p:oleObj spid="_x0000_s3239" name="" r:id="rId1" imgW="774065" imgH="393700" progId="Equation.3">
                  <p:embed/>
                </p:oleObj>
              </mc:Choice>
              <mc:Fallback>
                <p:oleObj name="" r:id="rId1" imgW="774065" imgH="393700" progId="Equation.3">
                  <p:embed/>
                  <p:pic>
                    <p:nvPicPr>
                      <p:cNvPr id="0" name="图片 3238"/>
                      <p:cNvPicPr/>
                      <p:nvPr/>
                    </p:nvPicPr>
                    <p:blipFill>
                      <a:blip r:embed="rId2"/>
                      <a:stretch>
                        <a:fillRect/>
                      </a:stretch>
                    </p:blipFill>
                    <p:spPr>
                      <a:xfrm>
                        <a:off x="1150938" y="2209800"/>
                        <a:ext cx="1928812" cy="762000"/>
                      </a:xfrm>
                      <a:prstGeom prst="rect">
                        <a:avLst/>
                      </a:prstGeom>
                      <a:solidFill>
                        <a:srgbClr val="FFFFFF"/>
                      </a:solidFill>
                      <a:ln w="38100">
                        <a:noFill/>
                        <a:miter/>
                      </a:ln>
                    </p:spPr>
                  </p:pic>
                </p:oleObj>
              </mc:Fallback>
            </mc:AlternateContent>
          </a:graphicData>
        </a:graphic>
      </p:graphicFrame>
      <p:graphicFrame>
        <p:nvGraphicFramePr>
          <p:cNvPr id="68613" name="Object 5"/>
          <p:cNvGraphicFramePr/>
          <p:nvPr/>
        </p:nvGraphicFramePr>
        <p:xfrm>
          <a:off x="4656138" y="3962400"/>
          <a:ext cx="2895600" cy="842963"/>
        </p:xfrm>
        <a:graphic>
          <a:graphicData uri="http://schemas.openxmlformats.org/presentationml/2006/ole">
            <mc:AlternateContent xmlns:mc="http://schemas.openxmlformats.org/markup-compatibility/2006">
              <mc:Choice xmlns:v="urn:schemas-microsoft-com:vml" Requires="v">
                <p:oleObj spid="_x0000_s3241" name="" r:id="rId3" imgW="1129665" imgH="431800" progId="Equation.3">
                  <p:embed/>
                </p:oleObj>
              </mc:Choice>
              <mc:Fallback>
                <p:oleObj name="" r:id="rId3" imgW="1129665" imgH="431800" progId="Equation.3">
                  <p:embed/>
                  <p:pic>
                    <p:nvPicPr>
                      <p:cNvPr id="0" name="图片 3240"/>
                      <p:cNvPicPr/>
                      <p:nvPr/>
                    </p:nvPicPr>
                    <p:blipFill>
                      <a:blip r:embed="rId4"/>
                      <a:stretch>
                        <a:fillRect/>
                      </a:stretch>
                    </p:blipFill>
                    <p:spPr>
                      <a:xfrm>
                        <a:off x="4656138" y="3962400"/>
                        <a:ext cx="2895600" cy="84296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53253" name="Object 6"/>
          <p:cNvGraphicFramePr/>
          <p:nvPr/>
        </p:nvGraphicFramePr>
        <p:xfrm>
          <a:off x="4427538" y="2133600"/>
          <a:ext cx="3276600" cy="1793875"/>
        </p:xfrm>
        <a:graphic>
          <a:graphicData uri="http://schemas.openxmlformats.org/presentationml/2006/ole">
            <mc:AlternateContent xmlns:mc="http://schemas.openxmlformats.org/markup-compatibility/2006">
              <mc:Choice xmlns:v="urn:schemas-microsoft-com:vml" Requires="v">
                <p:oleObj spid="_x0000_s3242" name="" r:id="rId5" imgW="10315575" imgH="5648325" progId="MSPhotoEd.3">
                  <p:embed/>
                </p:oleObj>
              </mc:Choice>
              <mc:Fallback>
                <p:oleObj name="" r:id="rId5" imgW="10315575" imgH="5648325" progId="MSPhotoEd.3">
                  <p:embed/>
                  <p:pic>
                    <p:nvPicPr>
                      <p:cNvPr id="0" name="图片 3241"/>
                      <p:cNvPicPr/>
                      <p:nvPr/>
                    </p:nvPicPr>
                    <p:blipFill>
                      <a:blip r:embed="rId6"/>
                      <a:stretch>
                        <a:fillRect/>
                      </a:stretch>
                    </p:blipFill>
                    <p:spPr>
                      <a:xfrm>
                        <a:off x="4427538" y="2133600"/>
                        <a:ext cx="3276600" cy="1793875"/>
                      </a:xfrm>
                      <a:prstGeom prst="rect">
                        <a:avLst/>
                      </a:prstGeom>
                      <a:noFill/>
                      <a:ln w="38100">
                        <a:noFill/>
                        <a:miter/>
                      </a:ln>
                    </p:spPr>
                  </p:pic>
                </p:oleObj>
              </mc:Fallback>
            </mc:AlternateContent>
          </a:graphicData>
        </a:graphic>
      </p:graphicFrame>
      <p:graphicFrame>
        <p:nvGraphicFramePr>
          <p:cNvPr id="68615" name="Object 7"/>
          <p:cNvGraphicFramePr/>
          <p:nvPr/>
        </p:nvGraphicFramePr>
        <p:xfrm>
          <a:off x="1074738" y="3048000"/>
          <a:ext cx="2590800" cy="811213"/>
        </p:xfrm>
        <a:graphic>
          <a:graphicData uri="http://schemas.openxmlformats.org/presentationml/2006/ole">
            <mc:AlternateContent xmlns:mc="http://schemas.openxmlformats.org/markup-compatibility/2006">
              <mc:Choice xmlns:v="urn:schemas-microsoft-com:vml" Requires="v">
                <p:oleObj spid="_x0000_s3243" name="" r:id="rId7" imgW="1040765" imgH="419100" progId="Equation.3">
                  <p:embed/>
                </p:oleObj>
              </mc:Choice>
              <mc:Fallback>
                <p:oleObj name="" r:id="rId7" imgW="1040765" imgH="419100" progId="Equation.3">
                  <p:embed/>
                  <p:pic>
                    <p:nvPicPr>
                      <p:cNvPr id="0" name="图片 3242"/>
                      <p:cNvPicPr/>
                      <p:nvPr/>
                    </p:nvPicPr>
                    <p:blipFill>
                      <a:blip r:embed="rId8"/>
                      <a:stretch>
                        <a:fillRect/>
                      </a:stretch>
                    </p:blipFill>
                    <p:spPr>
                      <a:xfrm>
                        <a:off x="1074738" y="3048000"/>
                        <a:ext cx="2590800" cy="811213"/>
                      </a:xfrm>
                      <a:prstGeom prst="rect">
                        <a:avLst/>
                      </a:prstGeom>
                      <a:solidFill>
                        <a:srgbClr val="FFFFFF"/>
                      </a:solidFill>
                      <a:ln w="38100">
                        <a:noFill/>
                        <a:miter/>
                      </a:ln>
                    </p:spPr>
                  </p:pic>
                </p:oleObj>
              </mc:Fallback>
            </mc:AlternateContent>
          </a:graphicData>
        </a:graphic>
      </p:graphicFrame>
      <p:graphicFrame>
        <p:nvGraphicFramePr>
          <p:cNvPr id="68616" name="Object 8"/>
          <p:cNvGraphicFramePr/>
          <p:nvPr/>
        </p:nvGraphicFramePr>
        <p:xfrm>
          <a:off x="1150938" y="4038600"/>
          <a:ext cx="2527300" cy="811213"/>
        </p:xfrm>
        <a:graphic>
          <a:graphicData uri="http://schemas.openxmlformats.org/presentationml/2006/ole">
            <mc:AlternateContent xmlns:mc="http://schemas.openxmlformats.org/markup-compatibility/2006">
              <mc:Choice xmlns:v="urn:schemas-microsoft-com:vml" Requires="v">
                <p:oleObj spid="_x0000_s3240" name="" r:id="rId9" imgW="1016000" imgH="419100" progId="Equation.3">
                  <p:embed/>
                </p:oleObj>
              </mc:Choice>
              <mc:Fallback>
                <p:oleObj name="" r:id="rId9" imgW="1016000" imgH="419100" progId="Equation.3">
                  <p:embed/>
                  <p:pic>
                    <p:nvPicPr>
                      <p:cNvPr id="0" name="图片 3239"/>
                      <p:cNvPicPr/>
                      <p:nvPr/>
                    </p:nvPicPr>
                    <p:blipFill>
                      <a:blip r:embed="rId10"/>
                      <a:stretch>
                        <a:fillRect/>
                      </a:stretch>
                    </p:blipFill>
                    <p:spPr>
                      <a:xfrm>
                        <a:off x="1150938" y="4038600"/>
                        <a:ext cx="2527300" cy="811213"/>
                      </a:xfrm>
                      <a:prstGeom prst="rect">
                        <a:avLst/>
                      </a:prstGeom>
                      <a:solidFill>
                        <a:srgbClr val="FFFFFF"/>
                      </a:solidFill>
                      <a:ln w="38100">
                        <a:noFill/>
                        <a:miter/>
                      </a:ln>
                    </p:spPr>
                  </p:pic>
                </p:oleObj>
              </mc:Fallback>
            </mc:AlternateContent>
          </a:graphicData>
        </a:graphic>
      </p:graphicFrame>
      <p:grpSp>
        <p:nvGrpSpPr>
          <p:cNvPr id="2" name="Group 9"/>
          <p:cNvGrpSpPr/>
          <p:nvPr/>
        </p:nvGrpSpPr>
        <p:grpSpPr>
          <a:xfrm>
            <a:off x="846138" y="4876800"/>
            <a:ext cx="7239000" cy="814388"/>
            <a:chOff x="528" y="2976"/>
            <a:chExt cx="4560" cy="513"/>
          </a:xfrm>
        </p:grpSpPr>
        <p:sp>
          <p:nvSpPr>
            <p:cNvPr id="53257" name="Text Box 10"/>
            <p:cNvSpPr txBox="1"/>
            <p:nvPr/>
          </p:nvSpPr>
          <p:spPr>
            <a:xfrm>
              <a:off x="528" y="3072"/>
              <a:ext cx="4560" cy="288"/>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说明放大倍数减小到基本放大电路的             ，</a:t>
              </a:r>
              <a:endParaRPr lang="zh-CN" altLang="en-US" sz="2400" b="1" dirty="0">
                <a:latin typeface="Times New Roman" panose="02020603050405020304" pitchFamily="18" charset="0"/>
                <a:ea typeface="宋体" panose="02010600030101010101" pitchFamily="2" charset="-122"/>
              </a:endParaRPr>
            </a:p>
          </p:txBody>
        </p:sp>
        <p:graphicFrame>
          <p:nvGraphicFramePr>
            <p:cNvPr id="53258" name="Object 11"/>
            <p:cNvGraphicFramePr/>
            <p:nvPr/>
          </p:nvGraphicFramePr>
          <p:xfrm>
            <a:off x="3696" y="2976"/>
            <a:ext cx="595" cy="513"/>
          </p:xfrm>
          <a:graphic>
            <a:graphicData uri="http://schemas.openxmlformats.org/presentationml/2006/ole">
              <mc:AlternateContent xmlns:mc="http://schemas.openxmlformats.org/markup-compatibility/2006">
                <mc:Choice xmlns:v="urn:schemas-microsoft-com:vml" Requires="v">
                  <p:oleObj spid="_x0000_s3244" name="" r:id="rId11" imgW="457200" imgH="393700" progId="Equation.3">
                    <p:embed/>
                  </p:oleObj>
                </mc:Choice>
                <mc:Fallback>
                  <p:oleObj name="" r:id="rId11" imgW="457200" imgH="393700" progId="Equation.3">
                    <p:embed/>
                    <p:pic>
                      <p:nvPicPr>
                        <p:cNvPr id="0" name="图片 3243"/>
                        <p:cNvPicPr/>
                        <p:nvPr/>
                      </p:nvPicPr>
                      <p:blipFill>
                        <a:blip r:embed="rId12"/>
                        <a:stretch>
                          <a:fillRect/>
                        </a:stretch>
                      </p:blipFill>
                      <p:spPr>
                        <a:xfrm>
                          <a:off x="3696" y="2976"/>
                          <a:ext cx="595" cy="513"/>
                        </a:xfrm>
                        <a:prstGeom prst="rect">
                          <a:avLst/>
                        </a:prstGeom>
                        <a:noFill/>
                        <a:ln w="38100">
                          <a:noFill/>
                          <a:miter/>
                        </a:ln>
                      </p:spPr>
                    </p:pic>
                  </p:oleObj>
                </mc:Fallback>
              </mc:AlternateContent>
            </a:graphicData>
          </a:graphic>
        </p:graphicFrame>
      </p:grpSp>
      <p:grpSp>
        <p:nvGrpSpPr>
          <p:cNvPr id="3" name="Group 12"/>
          <p:cNvGrpSpPr/>
          <p:nvPr/>
        </p:nvGrpSpPr>
        <p:grpSpPr>
          <a:xfrm>
            <a:off x="846138" y="5867400"/>
            <a:ext cx="7772400" cy="457200"/>
            <a:chOff x="528" y="3600"/>
            <a:chExt cx="4896" cy="288"/>
          </a:xfrm>
        </p:grpSpPr>
        <p:graphicFrame>
          <p:nvGraphicFramePr>
            <p:cNvPr id="53260" name="Object 13"/>
            <p:cNvGraphicFramePr/>
            <p:nvPr/>
          </p:nvGraphicFramePr>
          <p:xfrm>
            <a:off x="3696" y="3648"/>
            <a:ext cx="720" cy="235"/>
          </p:xfrm>
          <a:graphic>
            <a:graphicData uri="http://schemas.openxmlformats.org/presentationml/2006/ole">
              <mc:AlternateContent xmlns:mc="http://schemas.openxmlformats.org/markup-compatibility/2006">
                <mc:Choice xmlns:v="urn:schemas-microsoft-com:vml" Requires="v">
                  <p:oleObj spid="_x0000_s3245" name="" r:id="rId13" imgW="545465" imgH="177800" progId="Equation.3">
                    <p:embed/>
                  </p:oleObj>
                </mc:Choice>
                <mc:Fallback>
                  <p:oleObj name="" r:id="rId13" imgW="545465" imgH="177800" progId="Equation.3">
                    <p:embed/>
                    <p:pic>
                      <p:nvPicPr>
                        <p:cNvPr id="0" name="图片 3244"/>
                        <p:cNvPicPr/>
                        <p:nvPr/>
                      </p:nvPicPr>
                      <p:blipFill>
                        <a:blip r:embed="rId14"/>
                        <a:stretch>
                          <a:fillRect/>
                        </a:stretch>
                      </p:blipFill>
                      <p:spPr>
                        <a:xfrm>
                          <a:off x="3696" y="3648"/>
                          <a:ext cx="720" cy="235"/>
                        </a:xfrm>
                        <a:prstGeom prst="rect">
                          <a:avLst/>
                        </a:prstGeom>
                        <a:noFill/>
                        <a:ln w="38100">
                          <a:noFill/>
                          <a:miter/>
                        </a:ln>
                      </p:spPr>
                    </p:pic>
                  </p:oleObj>
                </mc:Fallback>
              </mc:AlternateContent>
            </a:graphicData>
          </a:graphic>
        </p:graphicFrame>
        <p:sp>
          <p:nvSpPr>
            <p:cNvPr id="53261" name="Text Box 14"/>
            <p:cNvSpPr txBox="1"/>
            <p:nvPr/>
          </p:nvSpPr>
          <p:spPr>
            <a:xfrm>
              <a:off x="528" y="3600"/>
              <a:ext cx="4896" cy="288"/>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放大倍数的稳定性是基本放大电路的               倍。</a:t>
              </a:r>
              <a:endParaRPr lang="zh-CN" altLang="en-US" sz="2400" b="1"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11">
                                            <p:txEl>
                                              <p:charRg st="0" end="21"/>
                                            </p:txEl>
                                          </p:spTgt>
                                        </p:tgtEl>
                                        <p:attrNameLst>
                                          <p:attrName>style.visibility</p:attrName>
                                        </p:attrNameLst>
                                      </p:cBhvr>
                                      <p:to>
                                        <p:strVal val="visible"/>
                                      </p:to>
                                    </p:set>
                                    <p:animEffect transition="in" filter="wipe(left)">
                                      <p:cBhvr>
                                        <p:cTn id="7" dur="500"/>
                                        <p:tgtEl>
                                          <p:spTgt spid="68611">
                                            <p:txEl>
                                              <p:charRg st="0" end="2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8612"/>
                                        </p:tgtEl>
                                        <p:attrNameLst>
                                          <p:attrName>style.visibility</p:attrName>
                                        </p:attrNameLst>
                                      </p:cBhvr>
                                      <p:to>
                                        <p:strVal val="visible"/>
                                      </p:to>
                                    </p:set>
                                    <p:animEffect transition="in" filter="wipe(left)">
                                      <p:cBhvr>
                                        <p:cTn id="12" dur="500"/>
                                        <p:tgtEl>
                                          <p:spTgt spid="686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8615"/>
                                        </p:tgtEl>
                                        <p:attrNameLst>
                                          <p:attrName>style.visibility</p:attrName>
                                        </p:attrNameLst>
                                      </p:cBhvr>
                                      <p:to>
                                        <p:strVal val="visible"/>
                                      </p:to>
                                    </p:set>
                                    <p:animEffect transition="in" filter="wipe(left)">
                                      <p:cBhvr>
                                        <p:cTn id="17" dur="500"/>
                                        <p:tgtEl>
                                          <p:spTgt spid="68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8616"/>
                                        </p:tgtEl>
                                        <p:attrNameLst>
                                          <p:attrName>style.visibility</p:attrName>
                                        </p:attrNameLst>
                                      </p:cBhvr>
                                      <p:to>
                                        <p:strVal val="visible"/>
                                      </p:to>
                                    </p:set>
                                    <p:animEffect transition="in" filter="wipe(left)">
                                      <p:cBhvr>
                                        <p:cTn id="22" dur="500"/>
                                        <p:tgtEl>
                                          <p:spTgt spid="686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8613"/>
                                        </p:tgtEl>
                                        <p:attrNameLst>
                                          <p:attrName>style.visibility</p:attrName>
                                        </p:attrNameLst>
                                      </p:cBhvr>
                                      <p:to>
                                        <p:strVal val="visible"/>
                                      </p:to>
                                    </p:set>
                                    <p:animEffect transition="in" filter="wipe(left)">
                                      <p:cBhvr>
                                        <p:cTn id="27" dur="500"/>
                                        <p:tgtEl>
                                          <p:spTgt spid="686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Rectangle 2"/>
          <p:cNvSpPr>
            <a:spLocks noGrp="1"/>
          </p:cNvSpPr>
          <p:nvPr>
            <p:ph type="title"/>
          </p:nvPr>
        </p:nvSpPr>
        <p:spPr>
          <a:xfrm>
            <a:off x="179388" y="836613"/>
            <a:ext cx="7772400" cy="508000"/>
          </a:xfrm>
        </p:spPr>
        <p:txBody>
          <a:bodyPr wrap="square" lIns="91440" tIns="45720" rIns="91440" bIns="45720" anchor="ctr"/>
          <a:p>
            <a:pPr algn="l" eaLnBrk="1" hangingPunct="1"/>
            <a:r>
              <a:rPr lang="zh-CN" altLang="en-US" sz="3600" dirty="0">
                <a:ea typeface="华文行楷" panose="02010800040101010101" pitchFamily="2" charset="-122"/>
              </a:rPr>
              <a:t>二、改变输入电阻和输出电阻</a:t>
            </a:r>
            <a:endParaRPr lang="zh-CN" altLang="en-US" sz="3600" dirty="0">
              <a:ea typeface="华文行楷" panose="02010800040101010101" pitchFamily="2" charset="-122"/>
            </a:endParaRPr>
          </a:p>
        </p:txBody>
      </p:sp>
      <p:sp>
        <p:nvSpPr>
          <p:cNvPr id="69635" name="Rectangle 3"/>
          <p:cNvSpPr>
            <a:spLocks noGrp="1"/>
          </p:cNvSpPr>
          <p:nvPr>
            <p:ph type="body" sz="half" idx="1"/>
          </p:nvPr>
        </p:nvSpPr>
        <p:spPr>
          <a:xfrm>
            <a:off x="684213" y="1412875"/>
            <a:ext cx="4175125" cy="558800"/>
          </a:xfrm>
        </p:spPr>
        <p:txBody>
          <a:bodyPr wrap="square" lIns="91440" tIns="45720" rIns="91440" bIns="45720" anchor="t"/>
          <a:p>
            <a:pPr eaLnBrk="1" hangingPunct="1">
              <a:buNone/>
            </a:pPr>
            <a:r>
              <a:rPr lang="en-US" altLang="zh-CN" dirty="0">
                <a:solidFill>
                  <a:srgbClr val="000000"/>
                </a:solidFill>
                <a:latin typeface="华文行楷" panose="02010800040101010101" pitchFamily="2" charset="-122"/>
                <a:ea typeface="华文行楷" panose="02010800040101010101" pitchFamily="2" charset="-122"/>
              </a:rPr>
              <a:t>1. </a:t>
            </a:r>
            <a:r>
              <a:rPr lang="zh-CN" altLang="en-US" dirty="0">
                <a:solidFill>
                  <a:srgbClr val="000000"/>
                </a:solidFill>
                <a:latin typeface="华文行楷" panose="02010800040101010101" pitchFamily="2" charset="-122"/>
                <a:ea typeface="华文行楷" panose="02010800040101010101" pitchFamily="2" charset="-122"/>
              </a:rPr>
              <a:t>对输入电阻的影响</a:t>
            </a:r>
            <a:endParaRPr lang="zh-CN" altLang="en-US" dirty="0">
              <a:solidFill>
                <a:srgbClr val="000000"/>
              </a:solidFill>
              <a:latin typeface="华文行楷" panose="02010800040101010101" pitchFamily="2" charset="-122"/>
              <a:ea typeface="华文行楷" panose="02010800040101010101" pitchFamily="2" charset="-122"/>
            </a:endParaRPr>
          </a:p>
        </p:txBody>
      </p:sp>
      <p:pic>
        <p:nvPicPr>
          <p:cNvPr id="69636" name="Picture 4" descr="Dz060501"/>
          <p:cNvPicPr>
            <a:picLocks noChangeAspect="1"/>
          </p:cNvPicPr>
          <p:nvPr/>
        </p:nvPicPr>
        <p:blipFill>
          <a:blip r:embed="rId1"/>
          <a:stretch>
            <a:fillRect/>
          </a:stretch>
        </p:blipFill>
        <p:spPr>
          <a:xfrm>
            <a:off x="971550" y="3429000"/>
            <a:ext cx="3124200" cy="2555875"/>
          </a:xfrm>
          <a:prstGeom prst="rect">
            <a:avLst/>
          </a:prstGeom>
          <a:noFill/>
          <a:ln w="9525">
            <a:noFill/>
          </a:ln>
        </p:spPr>
      </p:pic>
      <p:graphicFrame>
        <p:nvGraphicFramePr>
          <p:cNvPr id="69637" name="Object 5"/>
          <p:cNvGraphicFramePr/>
          <p:nvPr/>
        </p:nvGraphicFramePr>
        <p:xfrm>
          <a:off x="4500563" y="3284538"/>
          <a:ext cx="1008062" cy="906462"/>
        </p:xfrm>
        <a:graphic>
          <a:graphicData uri="http://schemas.openxmlformats.org/presentationml/2006/ole">
            <mc:AlternateContent xmlns:mc="http://schemas.openxmlformats.org/markup-compatibility/2006">
              <mc:Choice xmlns:v="urn:schemas-microsoft-com:vml" Requires="v">
                <p:oleObj spid="_x0000_s3247" name="" r:id="rId2" imgW="508000" imgH="457200" progId="Equation.3">
                  <p:embed/>
                </p:oleObj>
              </mc:Choice>
              <mc:Fallback>
                <p:oleObj name="" r:id="rId2" imgW="508000" imgH="457200" progId="Equation.3">
                  <p:embed/>
                  <p:pic>
                    <p:nvPicPr>
                      <p:cNvPr id="0" name="图片 3246"/>
                      <p:cNvPicPr/>
                      <p:nvPr/>
                    </p:nvPicPr>
                    <p:blipFill>
                      <a:blip r:embed="rId3"/>
                      <a:stretch>
                        <a:fillRect/>
                      </a:stretch>
                    </p:blipFill>
                    <p:spPr>
                      <a:xfrm>
                        <a:off x="4500563" y="3284538"/>
                        <a:ext cx="1008062" cy="906462"/>
                      </a:xfrm>
                      <a:prstGeom prst="rect">
                        <a:avLst/>
                      </a:prstGeom>
                      <a:solidFill>
                        <a:srgbClr val="FFFFFF"/>
                      </a:solidFill>
                      <a:ln w="38100">
                        <a:noFill/>
                        <a:miter/>
                      </a:ln>
                    </p:spPr>
                  </p:pic>
                </p:oleObj>
              </mc:Fallback>
            </mc:AlternateContent>
          </a:graphicData>
        </a:graphic>
      </p:graphicFrame>
      <p:graphicFrame>
        <p:nvGraphicFramePr>
          <p:cNvPr id="69638" name="Object 6"/>
          <p:cNvGraphicFramePr/>
          <p:nvPr/>
        </p:nvGraphicFramePr>
        <p:xfrm>
          <a:off x="4500563" y="5373688"/>
          <a:ext cx="2590800" cy="476250"/>
        </p:xfrm>
        <a:graphic>
          <a:graphicData uri="http://schemas.openxmlformats.org/presentationml/2006/ole">
            <mc:AlternateContent xmlns:mc="http://schemas.openxmlformats.org/markup-compatibility/2006">
              <mc:Choice xmlns:v="urn:schemas-microsoft-com:vml" Requires="v">
                <p:oleObj spid="_x0000_s3248" name="" r:id="rId4" imgW="1002030" imgH="215900" progId="Equation.3">
                  <p:embed/>
                </p:oleObj>
              </mc:Choice>
              <mc:Fallback>
                <p:oleObj name="" r:id="rId4" imgW="1002030" imgH="215900" progId="Equation.3">
                  <p:embed/>
                  <p:pic>
                    <p:nvPicPr>
                      <p:cNvPr id="0" name="图片 3247"/>
                      <p:cNvPicPr/>
                      <p:nvPr/>
                    </p:nvPicPr>
                    <p:blipFill>
                      <a:blip r:embed="rId5"/>
                      <a:stretch>
                        <a:fillRect/>
                      </a:stretch>
                    </p:blipFill>
                    <p:spPr>
                      <a:xfrm>
                        <a:off x="4500563" y="5373688"/>
                        <a:ext cx="2590800" cy="47625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69639" name="Text Box 7"/>
          <p:cNvSpPr txBox="1">
            <a:spLocks noChangeArrowheads="1"/>
          </p:cNvSpPr>
          <p:nvPr/>
        </p:nvSpPr>
        <p:spPr bwMode="auto">
          <a:xfrm>
            <a:off x="990600" y="2819400"/>
            <a:ext cx="3276600" cy="519113"/>
          </a:xfrm>
          <a:prstGeom prst="rect">
            <a:avLst/>
          </a:prstGeom>
          <a:noFill/>
          <a:ln w="9525">
            <a:noFill/>
            <a:miter lim="800000"/>
          </a:ln>
          <a:effectLst/>
        </p:spPr>
        <p:txBody>
          <a:bodyPr>
            <a:spAutoFit/>
          </a:bodyPr>
          <a:lstStyle/>
          <a:p>
            <a:pPr marR="0" defTabSz="914400">
              <a:spcBef>
                <a:spcPct val="50000"/>
              </a:spcBef>
              <a:buClrTx/>
              <a:buSzTx/>
              <a:buFontTx/>
              <a:buNone/>
              <a:defRPr/>
            </a:pPr>
            <a:r>
              <a:rPr kumimoji="1" lang="zh-CN" altLang="en-US" sz="2800" b="1" kern="1200" cap="none" spc="0" normalizeH="0" baseline="0" noProof="0">
                <a:solidFill>
                  <a:srgbClr val="CC0066"/>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引入串联负反馈时</a:t>
            </a:r>
            <a:endParaRPr kumimoji="1" lang="zh-CN" altLang="en-US" sz="2800" b="1" kern="1200" cap="none" spc="0" normalizeH="0" baseline="0" noProof="0">
              <a:solidFill>
                <a:srgbClr val="CC0066"/>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mn-cs"/>
            </a:endParaRPr>
          </a:p>
        </p:txBody>
      </p:sp>
      <p:sp>
        <p:nvSpPr>
          <p:cNvPr id="69640" name="Text Box 8"/>
          <p:cNvSpPr txBox="1"/>
          <p:nvPr/>
        </p:nvSpPr>
        <p:spPr>
          <a:xfrm>
            <a:off x="827088" y="1916113"/>
            <a:ext cx="7772400" cy="895350"/>
          </a:xfrm>
          <a:prstGeom prst="rect">
            <a:avLst/>
          </a:prstGeom>
          <a:noFill/>
          <a:ln w="9525">
            <a:noFill/>
          </a:ln>
        </p:spPr>
        <p:txBody>
          <a:bodyPr anchor="t">
            <a:spAutoFit/>
          </a:bodyPr>
          <a:p>
            <a:pPr>
              <a:lnSpc>
                <a:spcPct val="110000"/>
              </a:lnSpc>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对输入电阻的影响仅与反馈网络和基本放大电路在输入端的接法有关，即决定于是串联反馈还是并联反馈。</a:t>
            </a:r>
            <a:endParaRPr lang="zh-CN" altLang="en-US" sz="2400" b="1" dirty="0">
              <a:latin typeface="Times New Roman" panose="02020603050405020304" pitchFamily="18" charset="0"/>
              <a:ea typeface="宋体" panose="02010600030101010101" pitchFamily="2" charset="-122"/>
            </a:endParaRPr>
          </a:p>
        </p:txBody>
      </p:sp>
      <p:graphicFrame>
        <p:nvGraphicFramePr>
          <p:cNvPr id="69645" name="Object 13"/>
          <p:cNvGraphicFramePr>
            <a:graphicFrameLocks noGrp="1"/>
          </p:cNvGraphicFramePr>
          <p:nvPr>
            <p:ph sz="half" idx="2"/>
          </p:nvPr>
        </p:nvGraphicFramePr>
        <p:xfrm>
          <a:off x="4427538" y="4292600"/>
          <a:ext cx="4248150" cy="960438"/>
        </p:xfrm>
        <a:graphic>
          <a:graphicData uri="http://schemas.openxmlformats.org/presentationml/2006/ole">
            <mc:AlternateContent xmlns:mc="http://schemas.openxmlformats.org/markup-compatibility/2006">
              <mc:Choice xmlns:v="urn:schemas-microsoft-com:vml" Requires="v">
                <p:oleObj spid="_x0000_s3249" name="" r:id="rId6" imgW="2019300" imgH="457200" progId="Equation.3">
                  <p:embed/>
                </p:oleObj>
              </mc:Choice>
              <mc:Fallback>
                <p:oleObj name="" r:id="rId6" imgW="2019300" imgH="457200" progId="Equation.3">
                  <p:embed/>
                  <p:pic>
                    <p:nvPicPr>
                      <p:cNvPr id="0" name="图片 3248"/>
                      <p:cNvPicPr/>
                      <p:nvPr/>
                    </p:nvPicPr>
                    <p:blipFill>
                      <a:blip r:embed="rId7"/>
                      <a:stretch>
                        <a:fillRect/>
                      </a:stretch>
                    </p:blipFill>
                    <p:spPr>
                      <a:xfrm>
                        <a:off x="4427538" y="4292600"/>
                        <a:ext cx="4248150" cy="960438"/>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5">
                                            <p:txEl>
                                              <p:charRg st="0" end="12"/>
                                            </p:txEl>
                                          </p:spTgt>
                                        </p:tgtEl>
                                        <p:attrNameLst>
                                          <p:attrName>style.visibility</p:attrName>
                                        </p:attrNameLst>
                                      </p:cBhvr>
                                      <p:to>
                                        <p:strVal val="visible"/>
                                      </p:to>
                                    </p:set>
                                    <p:animEffect transition="in" filter="wipe(left)">
                                      <p:cBhvr>
                                        <p:cTn id="7" dur="500"/>
                                        <p:tgtEl>
                                          <p:spTgt spid="69635">
                                            <p:txEl>
                                              <p:charRg st="0"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40">
                                            <p:txEl>
                                              <p:charRg st="0" end="53"/>
                                            </p:txEl>
                                          </p:spTgt>
                                        </p:tgtEl>
                                        <p:attrNameLst>
                                          <p:attrName>style.visibility</p:attrName>
                                        </p:attrNameLst>
                                      </p:cBhvr>
                                      <p:to>
                                        <p:strVal val="visible"/>
                                      </p:to>
                                    </p:set>
                                    <p:animEffect transition="in" filter="wipe(left)">
                                      <p:cBhvr>
                                        <p:cTn id="12" dur="500"/>
                                        <p:tgtEl>
                                          <p:spTgt spid="69640">
                                            <p:txEl>
                                              <p:charRg st="0" end="5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639">
                                            <p:txEl>
                                              <p:charRg st="0" end="9"/>
                                            </p:txEl>
                                          </p:spTgt>
                                        </p:tgtEl>
                                        <p:attrNameLst>
                                          <p:attrName>style.visibility</p:attrName>
                                        </p:attrNameLst>
                                      </p:cBhvr>
                                      <p:to>
                                        <p:strVal val="visible"/>
                                      </p:to>
                                    </p:set>
                                    <p:animEffect transition="in" filter="wipe(left)">
                                      <p:cBhvr>
                                        <p:cTn id="17" dur="500"/>
                                        <p:tgtEl>
                                          <p:spTgt spid="69639">
                                            <p:txEl>
                                              <p:charRg st="0"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6963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9637"/>
                                        </p:tgtEl>
                                        <p:attrNameLst>
                                          <p:attrName>style.visibility</p:attrName>
                                        </p:attrNameLst>
                                      </p:cBhvr>
                                      <p:to>
                                        <p:strVal val="visible"/>
                                      </p:to>
                                    </p:set>
                                    <p:animEffect transition="in" filter="wipe(left)">
                                      <p:cBhvr>
                                        <p:cTn id="26" dur="500"/>
                                        <p:tgtEl>
                                          <p:spTgt spid="696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9645"/>
                                        </p:tgtEl>
                                        <p:attrNameLst>
                                          <p:attrName>style.visibility</p:attrName>
                                        </p:attrNameLst>
                                      </p:cBhvr>
                                      <p:to>
                                        <p:strVal val="visible"/>
                                      </p:to>
                                    </p:set>
                                    <p:animEffect transition="in" filter="wipe(left)">
                                      <p:cBhvr>
                                        <p:cTn id="31" dur="500"/>
                                        <p:tgtEl>
                                          <p:spTgt spid="696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9638"/>
                                        </p:tgtEl>
                                        <p:attrNameLst>
                                          <p:attrName>style.visibility</p:attrName>
                                        </p:attrNameLst>
                                      </p:cBhvr>
                                      <p:to>
                                        <p:strVal val="visible"/>
                                      </p:to>
                                    </p:set>
                                    <p:animEffect transition="in" filter="wipe(left)">
                                      <p:cBhvr>
                                        <p:cTn id="36"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P spid="69639" grpId="0" build="p"/>
      <p:bldP spid="6964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p:nvPr>
        </p:nvSpPr>
        <p:spPr>
          <a:xfrm>
            <a:off x="250825" y="765175"/>
            <a:ext cx="7772400" cy="566738"/>
          </a:xfrm>
        </p:spPr>
        <p:txBody>
          <a:bodyPr wrap="square" lIns="91440" tIns="45720" rIns="91440" bIns="45720" anchor="ctr"/>
          <a:p>
            <a:pPr algn="l" eaLnBrk="1" hangingPunct="1">
              <a:lnSpc>
                <a:spcPct val="120000"/>
              </a:lnSpc>
            </a:pPr>
            <a:r>
              <a:rPr lang="zh-CN" altLang="en-US" sz="3200" dirty="0">
                <a:solidFill>
                  <a:srgbClr val="000000"/>
                </a:solidFill>
                <a:latin typeface="华文行楷" panose="02010800040101010101" pitchFamily="2" charset="-122"/>
                <a:ea typeface="华文行楷" panose="02010800040101010101" pitchFamily="2" charset="-122"/>
              </a:rPr>
              <a:t>串联负反馈对输入电阻影响的讨论</a:t>
            </a:r>
            <a:endParaRPr lang="en-US" altLang="zh-CN" sz="3200" dirty="0">
              <a:solidFill>
                <a:srgbClr val="000000"/>
              </a:solidFill>
              <a:latin typeface="华文行楷" panose="02010800040101010101" pitchFamily="2" charset="-122"/>
              <a:ea typeface="华文行楷" panose="02010800040101010101" pitchFamily="2" charset="-122"/>
            </a:endParaRPr>
          </a:p>
        </p:txBody>
      </p:sp>
      <p:graphicFrame>
        <p:nvGraphicFramePr>
          <p:cNvPr id="70659" name="Object 3"/>
          <p:cNvGraphicFramePr/>
          <p:nvPr/>
        </p:nvGraphicFramePr>
        <p:xfrm>
          <a:off x="3011488" y="6049963"/>
          <a:ext cx="2667000" cy="520700"/>
        </p:xfrm>
        <a:graphic>
          <a:graphicData uri="http://schemas.openxmlformats.org/presentationml/2006/ole">
            <mc:AlternateContent xmlns:mc="http://schemas.openxmlformats.org/markup-compatibility/2006">
              <mc:Choice xmlns:v="urn:schemas-microsoft-com:vml" Requires="v">
                <p:oleObj spid="_x0000_s3250" name="" r:id="rId1" imgW="1002665" imgH="228600" progId="Equation.3">
                  <p:embed/>
                </p:oleObj>
              </mc:Choice>
              <mc:Fallback>
                <p:oleObj name="" r:id="rId1" imgW="1002665" imgH="228600" progId="Equation.3">
                  <p:embed/>
                  <p:pic>
                    <p:nvPicPr>
                      <p:cNvPr id="0" name="图片 3249"/>
                      <p:cNvPicPr/>
                      <p:nvPr/>
                    </p:nvPicPr>
                    <p:blipFill>
                      <a:blip r:embed="rId2"/>
                      <a:stretch>
                        <a:fillRect/>
                      </a:stretch>
                    </p:blipFill>
                    <p:spPr>
                      <a:xfrm>
                        <a:off x="3011488" y="6049963"/>
                        <a:ext cx="2667000" cy="5207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70660" name="Text Box 4"/>
          <p:cNvSpPr txBox="1"/>
          <p:nvPr/>
        </p:nvSpPr>
        <p:spPr>
          <a:xfrm>
            <a:off x="852488" y="5113338"/>
            <a:ext cx="7543800" cy="831850"/>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p>
            <a:pPr>
              <a:spcBef>
                <a:spcPct val="50000"/>
              </a:spcBef>
            </a:pPr>
            <a:r>
              <a:rPr lang="en-US" altLang="zh-CN" sz="2000" b="1" dirty="0">
                <a:solidFill>
                  <a:srgbClr val="000000"/>
                </a:solidFill>
                <a:latin typeface="宋体" panose="02010600030101010101" pitchFamily="2" charset="-122"/>
                <a:ea typeface="宋体" panose="02010600030101010101" pitchFamily="2" charset="-122"/>
              </a:rPr>
              <a:t>  </a:t>
            </a:r>
            <a:r>
              <a:rPr lang="zh-CN" altLang="en-US" sz="2400" b="1" dirty="0">
                <a:solidFill>
                  <a:srgbClr val="000000"/>
                </a:solidFill>
                <a:latin typeface="宋体" panose="02010600030101010101" pitchFamily="2" charset="-122"/>
                <a:ea typeface="宋体" panose="02010600030101010101" pitchFamily="2" charset="-122"/>
              </a:rPr>
              <a:t>引入串联负反馈，使引入反馈的支路的等效电阻增大到原来的（</a:t>
            </a:r>
            <a:r>
              <a:rPr lang="en-US" altLang="zh-CN" sz="2400" b="1" dirty="0">
                <a:solidFill>
                  <a:srgbClr val="000000"/>
                </a:solidFill>
                <a:latin typeface="宋体" panose="02010600030101010101" pitchFamily="2" charset="-122"/>
                <a:ea typeface="宋体" panose="02010600030101010101" pitchFamily="2" charset="-122"/>
              </a:rPr>
              <a:t>1</a:t>
            </a:r>
            <a:r>
              <a:rPr lang="zh-CN" altLang="en-US" sz="2400" b="1" dirty="0">
                <a:solidFill>
                  <a:srgbClr val="000000"/>
                </a:solidFill>
                <a:latin typeface="宋体" panose="02010600030101010101" pitchFamily="2" charset="-122"/>
                <a:ea typeface="宋体" panose="02010600030101010101" pitchFamily="2" charset="-122"/>
              </a:rPr>
              <a:t>＋</a:t>
            </a:r>
            <a:r>
              <a:rPr lang="en-US" altLang="zh-CN" sz="2400" b="1" i="1" dirty="0">
                <a:solidFill>
                  <a:srgbClr val="000000"/>
                </a:solidFill>
                <a:latin typeface="宋体" panose="02010600030101010101" pitchFamily="2" charset="-122"/>
                <a:ea typeface="宋体" panose="02010600030101010101" pitchFamily="2" charset="-122"/>
              </a:rPr>
              <a:t>AF</a:t>
            </a:r>
            <a:r>
              <a:rPr lang="zh-CN" altLang="en-US" sz="2400" b="1" dirty="0">
                <a:solidFill>
                  <a:srgbClr val="000000"/>
                </a:solidFill>
                <a:latin typeface="宋体" panose="02010600030101010101" pitchFamily="2" charset="-122"/>
                <a:ea typeface="宋体" panose="02010600030101010101" pitchFamily="2" charset="-122"/>
              </a:rPr>
              <a:t>）</a:t>
            </a:r>
            <a:r>
              <a:rPr lang="zh-CN" altLang="zh-CN" sz="2400" b="1" dirty="0">
                <a:solidFill>
                  <a:srgbClr val="000000"/>
                </a:solidFill>
                <a:latin typeface="宋体" panose="02010600030101010101" pitchFamily="2" charset="-122"/>
                <a:ea typeface="宋体" panose="02010600030101010101" pitchFamily="2" charset="-122"/>
              </a:rPr>
              <a:t>倍。</a:t>
            </a:r>
            <a:endParaRPr lang="zh-CN" altLang="en-US" sz="2400" b="1" dirty="0">
              <a:solidFill>
                <a:srgbClr val="000000"/>
              </a:solidFill>
              <a:latin typeface="宋体" panose="02010600030101010101" pitchFamily="2" charset="-122"/>
              <a:ea typeface="宋体" panose="02010600030101010101" pitchFamily="2" charset="-122"/>
            </a:endParaRPr>
          </a:p>
        </p:txBody>
      </p:sp>
      <p:sp>
        <p:nvSpPr>
          <p:cNvPr id="70661" name="Text Box 5"/>
          <p:cNvSpPr txBox="1"/>
          <p:nvPr/>
        </p:nvSpPr>
        <p:spPr>
          <a:xfrm>
            <a:off x="779463" y="3744913"/>
            <a:ext cx="7696200" cy="1296987"/>
          </a:xfrm>
          <a:prstGeom prst="rect">
            <a:avLst/>
          </a:prstGeom>
          <a:noFill/>
          <a:ln w="9525">
            <a:noFill/>
          </a:ln>
        </p:spPr>
        <p:txBody>
          <a:bodyPr anchor="t">
            <a:spAutoFit/>
          </a:bodyPr>
          <a:p>
            <a:pPr>
              <a:lnSpc>
                <a:spcPct val="110000"/>
              </a:lnSpc>
            </a:pPr>
            <a:r>
              <a:rPr lang="en-US" altLang="zh-CN" sz="2400" b="1" dirty="0">
                <a:solidFill>
                  <a:srgbClr val="000000"/>
                </a:solidFill>
                <a:latin typeface="Times New Roman" panose="02020603050405020304" pitchFamily="18" charset="0"/>
                <a:ea typeface="宋体" panose="02010600030101010101" pitchFamily="2" charset="-122"/>
              </a:rPr>
              <a:t>    </a:t>
            </a:r>
            <a:r>
              <a:rPr lang="zh-CN" altLang="en-US" sz="2400" b="1" dirty="0">
                <a:solidFill>
                  <a:srgbClr val="000000"/>
                </a:solidFill>
                <a:latin typeface="Times New Roman" panose="02020603050405020304" pitchFamily="18" charset="0"/>
                <a:ea typeface="宋体" panose="02010600030101010101" pitchFamily="2" charset="-122"/>
              </a:rPr>
              <a:t>引入串联负反馈，对图示两电路的输入电阻所产生的影响一样码？</a:t>
            </a:r>
            <a:endParaRPr lang="zh-CN" altLang="en-US" sz="2400" b="1" dirty="0">
              <a:solidFill>
                <a:srgbClr val="000000"/>
              </a:solidFill>
              <a:latin typeface="Times New Roman" panose="02020603050405020304" pitchFamily="18" charset="0"/>
              <a:ea typeface="宋体" panose="02010600030101010101" pitchFamily="2" charset="-122"/>
            </a:endParaRPr>
          </a:p>
          <a:p>
            <a:pPr>
              <a:lnSpc>
                <a:spcPct val="110000"/>
              </a:lnSpc>
            </a:pPr>
            <a:r>
              <a:rPr lang="zh-CN" altLang="en-US"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R</a:t>
            </a:r>
            <a:r>
              <a:rPr lang="en-US" altLang="zh-CN" sz="2400" b="1" baseline="-25000" dirty="0">
                <a:solidFill>
                  <a:srgbClr val="000000"/>
                </a:solidFill>
                <a:latin typeface="Times New Roman" panose="02020603050405020304" pitchFamily="18" charset="0"/>
                <a:ea typeface="宋体" panose="02010600030101010101" pitchFamily="2" charset="-122"/>
              </a:rPr>
              <a:t>b1</a:t>
            </a:r>
            <a:r>
              <a:rPr lang="zh-CN" altLang="en-US" sz="2400" b="1" dirty="0">
                <a:solidFill>
                  <a:srgbClr val="000000"/>
                </a:solidFill>
                <a:latin typeface="Times New Roman" panose="02020603050405020304" pitchFamily="18" charset="0"/>
                <a:ea typeface="宋体" panose="02010600030101010101" pitchFamily="2" charset="-122"/>
              </a:rPr>
              <a:t>支路在引入反馈前后对输入电阻的影响有无变化？</a:t>
            </a:r>
            <a:endParaRPr lang="zh-CN" altLang="en-US" sz="2400" b="1" dirty="0">
              <a:solidFill>
                <a:srgbClr val="000000"/>
              </a:solidFill>
              <a:latin typeface="Times New Roman" panose="02020603050405020304" pitchFamily="18" charset="0"/>
              <a:ea typeface="宋体" panose="02010600030101010101" pitchFamily="2" charset="-122"/>
            </a:endParaRPr>
          </a:p>
        </p:txBody>
      </p:sp>
      <p:graphicFrame>
        <p:nvGraphicFramePr>
          <p:cNvPr id="70662" name="Object 6"/>
          <p:cNvGraphicFramePr/>
          <p:nvPr/>
        </p:nvGraphicFramePr>
        <p:xfrm>
          <a:off x="1476375" y="1268413"/>
          <a:ext cx="6432550" cy="2413000"/>
        </p:xfrm>
        <a:graphic>
          <a:graphicData uri="http://schemas.openxmlformats.org/presentationml/2006/ole">
            <mc:AlternateContent xmlns:mc="http://schemas.openxmlformats.org/markup-compatibility/2006">
              <mc:Choice xmlns:v="urn:schemas-microsoft-com:vml" Requires="v">
                <p:oleObj spid="_x0000_s3252" name="" r:id="rId3" imgW="24545925" imgH="10258425" progId="MSPhotoEd.3">
                  <p:embed/>
                </p:oleObj>
              </mc:Choice>
              <mc:Fallback>
                <p:oleObj name="" r:id="rId3" imgW="24545925" imgH="10258425" progId="MSPhotoEd.3">
                  <p:embed/>
                  <p:pic>
                    <p:nvPicPr>
                      <p:cNvPr id="0" name="图片 3251"/>
                      <p:cNvPicPr/>
                      <p:nvPr/>
                    </p:nvPicPr>
                    <p:blipFill>
                      <a:blip r:embed="rId4"/>
                      <a:srcRect b="10280"/>
                      <a:stretch>
                        <a:fillRect/>
                      </a:stretch>
                    </p:blipFill>
                    <p:spPr>
                      <a:xfrm>
                        <a:off x="1476375" y="1268413"/>
                        <a:ext cx="6432550" cy="2413000"/>
                      </a:xfrm>
                      <a:prstGeom prst="rect">
                        <a:avLst/>
                      </a:prstGeom>
                      <a:noFill/>
                      <a:ln w="38100">
                        <a:noFill/>
                        <a:miter/>
                      </a:ln>
                    </p:spPr>
                  </p:pic>
                </p:oleObj>
              </mc:Fallback>
            </mc:AlternateContent>
          </a:graphicData>
        </a:graphic>
      </p:graphicFrame>
      <p:grpSp>
        <p:nvGrpSpPr>
          <p:cNvPr id="2" name="Group 7"/>
          <p:cNvGrpSpPr/>
          <p:nvPr/>
        </p:nvGrpSpPr>
        <p:grpSpPr>
          <a:xfrm>
            <a:off x="4164013" y="1944688"/>
            <a:ext cx="2952750" cy="647700"/>
            <a:chOff x="2653" y="1162"/>
            <a:chExt cx="1860" cy="408"/>
          </a:xfrm>
        </p:grpSpPr>
        <p:graphicFrame>
          <p:nvGraphicFramePr>
            <p:cNvPr id="55303" name="Object 8"/>
            <p:cNvGraphicFramePr/>
            <p:nvPr/>
          </p:nvGraphicFramePr>
          <p:xfrm>
            <a:off x="4377" y="1162"/>
            <a:ext cx="136" cy="136"/>
          </p:xfrm>
          <a:graphic>
            <a:graphicData uri="http://schemas.openxmlformats.org/presentationml/2006/ole">
              <mc:AlternateContent xmlns:mc="http://schemas.openxmlformats.org/markup-compatibility/2006">
                <mc:Choice xmlns:v="urn:schemas-microsoft-com:vml" Requires="v">
                  <p:oleObj spid="_x0000_s3253" name="" r:id="rId5" imgW="139700" imgH="139700" progId="Equation.3">
                    <p:embed/>
                  </p:oleObj>
                </mc:Choice>
                <mc:Fallback>
                  <p:oleObj name="" r:id="rId5" imgW="139700" imgH="139700" progId="Equation.3">
                    <p:embed/>
                    <p:pic>
                      <p:nvPicPr>
                        <p:cNvPr id="0" name="图片 3252"/>
                        <p:cNvPicPr/>
                        <p:nvPr/>
                      </p:nvPicPr>
                      <p:blipFill>
                        <a:blip r:embed="rId6"/>
                        <a:stretch>
                          <a:fillRect/>
                        </a:stretch>
                      </p:blipFill>
                      <p:spPr>
                        <a:xfrm>
                          <a:off x="4377" y="1162"/>
                          <a:ext cx="136" cy="136"/>
                        </a:xfrm>
                        <a:prstGeom prst="rect">
                          <a:avLst/>
                        </a:prstGeom>
                        <a:solidFill>
                          <a:srgbClr val="66FFFF"/>
                        </a:solidFill>
                        <a:ln w="38100">
                          <a:noFill/>
                          <a:miter/>
                        </a:ln>
                      </p:spPr>
                    </p:pic>
                  </p:oleObj>
                </mc:Fallback>
              </mc:AlternateContent>
            </a:graphicData>
          </a:graphic>
        </p:graphicFrame>
        <p:graphicFrame>
          <p:nvGraphicFramePr>
            <p:cNvPr id="55304" name="Object 9"/>
            <p:cNvGraphicFramePr/>
            <p:nvPr/>
          </p:nvGraphicFramePr>
          <p:xfrm>
            <a:off x="3651" y="1219"/>
            <a:ext cx="136" cy="82"/>
          </p:xfrm>
          <a:graphic>
            <a:graphicData uri="http://schemas.openxmlformats.org/presentationml/2006/ole">
              <mc:AlternateContent xmlns:mc="http://schemas.openxmlformats.org/markup-compatibility/2006">
                <mc:Choice xmlns:v="urn:schemas-microsoft-com:vml" Requires="v">
                  <p:oleObj spid="_x0000_s3254" name="" r:id="rId7" imgW="126365" imgH="76200" progId="Equation.3">
                    <p:embed/>
                  </p:oleObj>
                </mc:Choice>
                <mc:Fallback>
                  <p:oleObj name="" r:id="rId7" imgW="126365" imgH="76200" progId="Equation.3">
                    <p:embed/>
                    <p:pic>
                      <p:nvPicPr>
                        <p:cNvPr id="0" name="图片 3253"/>
                        <p:cNvPicPr/>
                        <p:nvPr/>
                      </p:nvPicPr>
                      <p:blipFill>
                        <a:blip r:embed="rId8"/>
                        <a:stretch>
                          <a:fillRect/>
                        </a:stretch>
                      </p:blipFill>
                      <p:spPr>
                        <a:xfrm>
                          <a:off x="3651" y="1219"/>
                          <a:ext cx="136" cy="82"/>
                        </a:xfrm>
                        <a:prstGeom prst="rect">
                          <a:avLst/>
                        </a:prstGeom>
                        <a:solidFill>
                          <a:srgbClr val="66FFFF"/>
                        </a:solidFill>
                        <a:ln w="38100">
                          <a:noFill/>
                          <a:miter/>
                        </a:ln>
                      </p:spPr>
                    </p:pic>
                  </p:oleObj>
                </mc:Fallback>
              </mc:AlternateContent>
            </a:graphicData>
          </a:graphic>
        </p:graphicFrame>
        <p:graphicFrame>
          <p:nvGraphicFramePr>
            <p:cNvPr id="55305" name="Object 10"/>
            <p:cNvGraphicFramePr/>
            <p:nvPr/>
          </p:nvGraphicFramePr>
          <p:xfrm>
            <a:off x="2653" y="1434"/>
            <a:ext cx="136" cy="136"/>
          </p:xfrm>
          <a:graphic>
            <a:graphicData uri="http://schemas.openxmlformats.org/presentationml/2006/ole">
              <mc:AlternateContent xmlns:mc="http://schemas.openxmlformats.org/markup-compatibility/2006">
                <mc:Choice xmlns:v="urn:schemas-microsoft-com:vml" Requires="v">
                  <p:oleObj spid="_x0000_s3255" name="" r:id="rId9" imgW="139700" imgH="139700" progId="Equation.3">
                    <p:embed/>
                  </p:oleObj>
                </mc:Choice>
                <mc:Fallback>
                  <p:oleObj name="" r:id="rId9" imgW="139700" imgH="139700" progId="Equation.3">
                    <p:embed/>
                    <p:pic>
                      <p:nvPicPr>
                        <p:cNvPr id="0" name="图片 3254"/>
                        <p:cNvPicPr/>
                        <p:nvPr/>
                      </p:nvPicPr>
                      <p:blipFill>
                        <a:blip r:embed="rId6"/>
                        <a:stretch>
                          <a:fillRect/>
                        </a:stretch>
                      </p:blipFill>
                      <p:spPr>
                        <a:xfrm>
                          <a:off x="2653" y="1434"/>
                          <a:ext cx="136" cy="136"/>
                        </a:xfrm>
                        <a:prstGeom prst="rect">
                          <a:avLst/>
                        </a:prstGeom>
                        <a:solidFill>
                          <a:srgbClr val="66FFFF"/>
                        </a:solidFill>
                        <a:ln w="38100">
                          <a:noFill/>
                          <a:miter/>
                        </a:ln>
                      </p:spPr>
                    </p:pic>
                  </p:oleObj>
                </mc:Fallback>
              </mc:AlternateContent>
            </a:graphicData>
          </a:graphic>
        </p:graphicFrame>
      </p:grpSp>
      <p:grpSp>
        <p:nvGrpSpPr>
          <p:cNvPr id="3" name="Group 11"/>
          <p:cNvGrpSpPr/>
          <p:nvPr/>
        </p:nvGrpSpPr>
        <p:grpSpPr>
          <a:xfrm>
            <a:off x="5029200" y="2808288"/>
            <a:ext cx="542925" cy="642937"/>
            <a:chOff x="3198" y="1706"/>
            <a:chExt cx="342" cy="405"/>
          </a:xfrm>
        </p:grpSpPr>
        <p:graphicFrame>
          <p:nvGraphicFramePr>
            <p:cNvPr id="55307" name="Object 12"/>
            <p:cNvGraphicFramePr/>
            <p:nvPr/>
          </p:nvGraphicFramePr>
          <p:xfrm>
            <a:off x="3379" y="1706"/>
            <a:ext cx="161" cy="165"/>
          </p:xfrm>
          <a:graphic>
            <a:graphicData uri="http://schemas.openxmlformats.org/presentationml/2006/ole">
              <mc:AlternateContent xmlns:mc="http://schemas.openxmlformats.org/markup-compatibility/2006">
                <mc:Choice xmlns:v="urn:schemas-microsoft-com:vml" Requires="v">
                  <p:oleObj spid="_x0000_s3246" name="" r:id="rId10" imgW="139700" imgH="139700" progId="Equation.3">
                    <p:embed/>
                  </p:oleObj>
                </mc:Choice>
                <mc:Fallback>
                  <p:oleObj name="" r:id="rId10" imgW="139700" imgH="139700" progId="Equation.3">
                    <p:embed/>
                    <p:pic>
                      <p:nvPicPr>
                        <p:cNvPr id="0" name="图片 3245"/>
                        <p:cNvPicPr/>
                        <p:nvPr/>
                      </p:nvPicPr>
                      <p:blipFill>
                        <a:blip r:embed="rId11"/>
                        <a:stretch>
                          <a:fillRect/>
                        </a:stretch>
                      </p:blipFill>
                      <p:spPr>
                        <a:xfrm>
                          <a:off x="3379" y="1706"/>
                          <a:ext cx="161" cy="165"/>
                        </a:xfrm>
                        <a:prstGeom prst="rect">
                          <a:avLst/>
                        </a:prstGeom>
                        <a:solidFill>
                          <a:srgbClr val="66FFFF"/>
                        </a:solidFill>
                        <a:ln w="38100">
                          <a:noFill/>
                          <a:miter/>
                        </a:ln>
                      </p:spPr>
                    </p:pic>
                  </p:oleObj>
                </mc:Fallback>
              </mc:AlternateContent>
            </a:graphicData>
          </a:graphic>
        </p:graphicFrame>
        <p:graphicFrame>
          <p:nvGraphicFramePr>
            <p:cNvPr id="55308" name="Object 13"/>
            <p:cNvGraphicFramePr/>
            <p:nvPr/>
          </p:nvGraphicFramePr>
          <p:xfrm>
            <a:off x="3379" y="2024"/>
            <a:ext cx="144" cy="87"/>
          </p:xfrm>
          <a:graphic>
            <a:graphicData uri="http://schemas.openxmlformats.org/presentationml/2006/ole">
              <mc:AlternateContent xmlns:mc="http://schemas.openxmlformats.org/markup-compatibility/2006">
                <mc:Choice xmlns:v="urn:schemas-microsoft-com:vml" Requires="v">
                  <p:oleObj spid="_x0000_s3251" name="" r:id="rId12" imgW="126365" imgH="76200" progId="Equation.3">
                    <p:embed/>
                  </p:oleObj>
                </mc:Choice>
                <mc:Fallback>
                  <p:oleObj name="" r:id="rId12" imgW="126365" imgH="76200" progId="Equation.3">
                    <p:embed/>
                    <p:pic>
                      <p:nvPicPr>
                        <p:cNvPr id="0" name="图片 3250"/>
                        <p:cNvPicPr/>
                        <p:nvPr/>
                      </p:nvPicPr>
                      <p:blipFill>
                        <a:blip r:embed="rId13"/>
                        <a:stretch>
                          <a:fillRect/>
                        </a:stretch>
                      </p:blipFill>
                      <p:spPr>
                        <a:xfrm>
                          <a:off x="3379" y="2024"/>
                          <a:ext cx="144" cy="87"/>
                        </a:xfrm>
                        <a:prstGeom prst="rect">
                          <a:avLst/>
                        </a:prstGeom>
                        <a:solidFill>
                          <a:srgbClr val="66FFFF"/>
                        </a:solidFill>
                        <a:ln w="38100">
                          <a:noFill/>
                          <a:miter/>
                        </a:ln>
                      </p:spPr>
                    </p:pic>
                  </p:oleObj>
                </mc:Fallback>
              </mc:AlternateContent>
            </a:graphicData>
          </a:graphic>
        </p:graphicFrame>
        <p:graphicFrame>
          <p:nvGraphicFramePr>
            <p:cNvPr id="55309" name="Object 14"/>
            <p:cNvGraphicFramePr/>
            <p:nvPr/>
          </p:nvGraphicFramePr>
          <p:xfrm>
            <a:off x="3198" y="1797"/>
            <a:ext cx="166" cy="205"/>
          </p:xfrm>
          <a:graphic>
            <a:graphicData uri="http://schemas.openxmlformats.org/presentationml/2006/ole">
              <mc:AlternateContent xmlns:mc="http://schemas.openxmlformats.org/markup-compatibility/2006">
                <mc:Choice xmlns:v="urn:schemas-microsoft-com:vml" Requires="v">
                  <p:oleObj spid="_x0000_s3256" name="" r:id="rId14" imgW="177800" imgH="215265" progId="Equation.3">
                    <p:embed/>
                  </p:oleObj>
                </mc:Choice>
                <mc:Fallback>
                  <p:oleObj name="" r:id="rId14" imgW="177800" imgH="215265" progId="Equation.3">
                    <p:embed/>
                    <p:pic>
                      <p:nvPicPr>
                        <p:cNvPr id="0" name="图片 3255"/>
                        <p:cNvPicPr/>
                        <p:nvPr/>
                      </p:nvPicPr>
                      <p:blipFill>
                        <a:blip r:embed="rId15"/>
                        <a:stretch>
                          <a:fillRect/>
                        </a:stretch>
                      </p:blipFill>
                      <p:spPr>
                        <a:xfrm>
                          <a:off x="3198" y="1797"/>
                          <a:ext cx="166" cy="205"/>
                        </a:xfrm>
                        <a:prstGeom prst="rect">
                          <a:avLst/>
                        </a:prstGeom>
                        <a:solidFill>
                          <a:srgbClr val="00FFFF"/>
                        </a:solid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animEffect transition="in" filter="wipe(left)">
                                      <p:cBhvr>
                                        <p:cTn id="7" dur="500"/>
                                        <p:tgtEl>
                                          <p:spTgt spid="706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661">
                                            <p:txEl>
                                              <p:charRg st="0" end="34"/>
                                            </p:txEl>
                                          </p:spTgt>
                                        </p:tgtEl>
                                        <p:attrNameLst>
                                          <p:attrName>style.visibility</p:attrName>
                                        </p:attrNameLst>
                                      </p:cBhvr>
                                      <p:to>
                                        <p:strVal val="visible"/>
                                      </p:to>
                                    </p:set>
                                    <p:animEffect transition="in" filter="wipe(left)">
                                      <p:cBhvr>
                                        <p:cTn id="22" dur="500"/>
                                        <p:tgtEl>
                                          <p:spTgt spid="70661">
                                            <p:txEl>
                                              <p:charRg st="0" end="3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0661">
                                            <p:txEl>
                                              <p:charRg st="34" end="64"/>
                                            </p:txEl>
                                          </p:spTgt>
                                        </p:tgtEl>
                                        <p:attrNameLst>
                                          <p:attrName>style.visibility</p:attrName>
                                        </p:attrNameLst>
                                      </p:cBhvr>
                                      <p:to>
                                        <p:strVal val="visible"/>
                                      </p:to>
                                    </p:set>
                                    <p:animEffect transition="in" filter="wipe(left)">
                                      <p:cBhvr>
                                        <p:cTn id="27" dur="500"/>
                                        <p:tgtEl>
                                          <p:spTgt spid="70661">
                                            <p:txEl>
                                              <p:charRg st="34" end="6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0660"/>
                                        </p:tgtEl>
                                        <p:attrNameLst>
                                          <p:attrName>style.visibility</p:attrName>
                                        </p:attrNameLst>
                                      </p:cBhvr>
                                      <p:to>
                                        <p:strVal val="visible"/>
                                      </p:to>
                                    </p:set>
                                    <p:animEffect transition="in" filter="wipe(left)">
                                      <p:cBhvr>
                                        <p:cTn id="32" dur="500"/>
                                        <p:tgtEl>
                                          <p:spTgt spid="706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0659"/>
                                        </p:tgtEl>
                                        <p:attrNameLst>
                                          <p:attrName>style.visibility</p:attrName>
                                        </p:attrNameLst>
                                      </p:cBhvr>
                                      <p:to>
                                        <p:strVal val="visible"/>
                                      </p:to>
                                    </p:set>
                                    <p:animEffect transition="in" filter="wipe(left)">
                                      <p:cBhvr>
                                        <p:cTn id="37" dur="5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p:bldP spid="7066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noChangeArrowheads="1"/>
          </p:cNvSpPr>
          <p:nvPr>
            <p:ph type="title"/>
          </p:nvPr>
        </p:nvSpPr>
        <p:spPr>
          <a:xfrm>
            <a:off x="250825" y="692150"/>
            <a:ext cx="3657600" cy="57943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0" cap="none" spc="0" normalizeH="0" baseline="0" noProof="0" smtClean="0">
                <a:ln>
                  <a:noFill/>
                </a:ln>
                <a:solidFill>
                  <a:srgbClr val="CC0066"/>
                </a:solidFill>
                <a:effectLst>
                  <a:outerShdw blurRad="38100" dist="38100" dir="2700000" algn="tl">
                    <a:srgbClr val="C0C0C0"/>
                  </a:outerShdw>
                </a:effectLst>
                <a:uLnTx/>
                <a:uFillTx/>
                <a:latin typeface="+mj-lt"/>
                <a:ea typeface="隶书" panose="02010509060101010101" pitchFamily="49" charset="-122"/>
                <a:cs typeface="+mj-cs"/>
              </a:rPr>
              <a:t>引入并联负反馈时</a:t>
            </a:r>
            <a:endParaRPr kumimoji="0" lang="zh-CN" altLang="en-US" sz="3200" b="1" i="0" u="none" strike="noStrike" kern="0" cap="none" spc="0" normalizeH="0" baseline="0" noProof="0" smtClean="0">
              <a:ln>
                <a:noFill/>
              </a:ln>
              <a:solidFill>
                <a:srgbClr val="CC0066"/>
              </a:solidFill>
              <a:effectLst>
                <a:outerShdw blurRad="38100" dist="38100" dir="2700000" algn="tl">
                  <a:srgbClr val="C0C0C0"/>
                </a:outerShdw>
              </a:effectLst>
              <a:uLnTx/>
              <a:uFillTx/>
              <a:latin typeface="+mj-lt"/>
              <a:ea typeface="隶书" panose="02010509060101010101" pitchFamily="49" charset="-122"/>
              <a:cs typeface="+mj-cs"/>
            </a:endParaRPr>
          </a:p>
        </p:txBody>
      </p:sp>
      <p:pic>
        <p:nvPicPr>
          <p:cNvPr id="71683" name="Picture 3" descr="Dz060503"/>
          <p:cNvPicPr>
            <a:picLocks noChangeAspect="1"/>
          </p:cNvPicPr>
          <p:nvPr/>
        </p:nvPicPr>
        <p:blipFill>
          <a:blip r:embed="rId1"/>
          <a:stretch>
            <a:fillRect/>
          </a:stretch>
        </p:blipFill>
        <p:spPr>
          <a:xfrm>
            <a:off x="779463" y="1466850"/>
            <a:ext cx="3200400" cy="2136775"/>
          </a:xfrm>
          <a:prstGeom prst="rect">
            <a:avLst/>
          </a:prstGeom>
          <a:noFill/>
          <a:ln w="9525">
            <a:noFill/>
          </a:ln>
        </p:spPr>
      </p:pic>
      <p:graphicFrame>
        <p:nvGraphicFramePr>
          <p:cNvPr id="71684" name="Object 4"/>
          <p:cNvGraphicFramePr/>
          <p:nvPr/>
        </p:nvGraphicFramePr>
        <p:xfrm>
          <a:off x="4284663" y="1125538"/>
          <a:ext cx="3551237" cy="1727200"/>
        </p:xfrm>
        <a:graphic>
          <a:graphicData uri="http://schemas.openxmlformats.org/presentationml/2006/ole">
            <mc:AlternateContent xmlns:mc="http://schemas.openxmlformats.org/markup-compatibility/2006">
              <mc:Choice xmlns:v="urn:schemas-microsoft-com:vml" Requires="v">
                <p:oleObj spid="_x0000_s3258" name="" r:id="rId2" imgW="1828800" imgH="889000" progId="Equation.3">
                  <p:embed/>
                </p:oleObj>
              </mc:Choice>
              <mc:Fallback>
                <p:oleObj name="" r:id="rId2" imgW="1828800" imgH="889000" progId="Equation.3">
                  <p:embed/>
                  <p:pic>
                    <p:nvPicPr>
                      <p:cNvPr id="0" name="图片 3257"/>
                      <p:cNvPicPr/>
                      <p:nvPr/>
                    </p:nvPicPr>
                    <p:blipFill>
                      <a:blip r:embed="rId3"/>
                      <a:stretch>
                        <a:fillRect/>
                      </a:stretch>
                    </p:blipFill>
                    <p:spPr>
                      <a:xfrm>
                        <a:off x="4284663" y="1125538"/>
                        <a:ext cx="3551237" cy="1727200"/>
                      </a:xfrm>
                      <a:prstGeom prst="rect">
                        <a:avLst/>
                      </a:prstGeom>
                      <a:solidFill>
                        <a:srgbClr val="FFFFFF"/>
                      </a:solidFill>
                      <a:ln w="38100">
                        <a:noFill/>
                        <a:miter/>
                      </a:ln>
                    </p:spPr>
                  </p:pic>
                </p:oleObj>
              </mc:Fallback>
            </mc:AlternateContent>
          </a:graphicData>
        </a:graphic>
      </p:graphicFrame>
      <p:graphicFrame>
        <p:nvGraphicFramePr>
          <p:cNvPr id="71685" name="Object 5"/>
          <p:cNvGraphicFramePr/>
          <p:nvPr/>
        </p:nvGraphicFramePr>
        <p:xfrm>
          <a:off x="4741863" y="2990850"/>
          <a:ext cx="1981200" cy="835025"/>
        </p:xfrm>
        <a:graphic>
          <a:graphicData uri="http://schemas.openxmlformats.org/presentationml/2006/ole">
            <mc:AlternateContent xmlns:mc="http://schemas.openxmlformats.org/markup-compatibility/2006">
              <mc:Choice xmlns:v="urn:schemas-microsoft-com:vml" Requires="v">
                <p:oleObj spid="_x0000_s3259" name="" r:id="rId4" imgW="799465" imgH="393700" progId="Equation.3">
                  <p:embed/>
                </p:oleObj>
              </mc:Choice>
              <mc:Fallback>
                <p:oleObj name="" r:id="rId4" imgW="799465" imgH="393700" progId="Equation.3">
                  <p:embed/>
                  <p:pic>
                    <p:nvPicPr>
                      <p:cNvPr id="0" name="图片 3258"/>
                      <p:cNvPicPr/>
                      <p:nvPr/>
                    </p:nvPicPr>
                    <p:blipFill>
                      <a:blip r:embed="rId5"/>
                      <a:stretch>
                        <a:fillRect/>
                      </a:stretch>
                    </p:blipFill>
                    <p:spPr>
                      <a:xfrm>
                        <a:off x="4741863" y="2990850"/>
                        <a:ext cx="1981200" cy="8350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71686" name="Text Box 6"/>
          <p:cNvSpPr txBox="1"/>
          <p:nvPr/>
        </p:nvSpPr>
        <p:spPr>
          <a:xfrm>
            <a:off x="703263" y="3981450"/>
            <a:ext cx="7918450" cy="466725"/>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串联负反馈增大输入电阻，并联负反馈减小输入电阻。</a:t>
            </a:r>
            <a:endParaRPr lang="zh-CN" altLang="en-US" sz="2400" b="1" dirty="0">
              <a:solidFill>
                <a:srgbClr val="000000"/>
              </a:solidFill>
              <a:latin typeface="Times New Roman" panose="02020603050405020304" pitchFamily="18" charset="0"/>
              <a:ea typeface="宋体" panose="02010600030101010101" pitchFamily="2" charset="-122"/>
            </a:endParaRPr>
          </a:p>
        </p:txBody>
      </p:sp>
      <p:graphicFrame>
        <p:nvGraphicFramePr>
          <p:cNvPr id="71687" name="Object 7"/>
          <p:cNvGraphicFramePr/>
          <p:nvPr/>
        </p:nvGraphicFramePr>
        <p:xfrm>
          <a:off x="2074863" y="4667250"/>
          <a:ext cx="4605337" cy="1554163"/>
        </p:xfrm>
        <a:graphic>
          <a:graphicData uri="http://schemas.openxmlformats.org/presentationml/2006/ole">
            <mc:AlternateContent xmlns:mc="http://schemas.openxmlformats.org/markup-compatibility/2006">
              <mc:Choice xmlns:v="urn:schemas-microsoft-com:vml" Requires="v">
                <p:oleObj spid="_x0000_s3260" name="" r:id="rId6" imgW="2107565" imgH="711200" progId="Equation.3">
                  <p:embed/>
                </p:oleObj>
              </mc:Choice>
              <mc:Fallback>
                <p:oleObj name="" r:id="rId6" imgW="2107565" imgH="711200" progId="Equation.3">
                  <p:embed/>
                  <p:pic>
                    <p:nvPicPr>
                      <p:cNvPr id="0" name="图片 3259"/>
                      <p:cNvPicPr/>
                      <p:nvPr/>
                    </p:nvPicPr>
                    <p:blipFill>
                      <a:blip r:embed="rId7"/>
                      <a:stretch>
                        <a:fillRect/>
                      </a:stretch>
                    </p:blipFill>
                    <p:spPr>
                      <a:xfrm>
                        <a:off x="2074863" y="4667250"/>
                        <a:ext cx="4605337" cy="1554163"/>
                      </a:xfrm>
                      <a:prstGeom prst="rect">
                        <a:avLst/>
                      </a:prstGeom>
                      <a:solidFill>
                        <a:srgbClr val="FFFFCC"/>
                      </a:solidFill>
                      <a:ln w="9525" cap="flat" cmpd="sng">
                        <a:solidFill>
                          <a:srgbClr val="FF33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1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1684"/>
                                        </p:tgtEl>
                                        <p:attrNameLst>
                                          <p:attrName>style.visibility</p:attrName>
                                        </p:attrNameLst>
                                      </p:cBhvr>
                                      <p:to>
                                        <p:strVal val="visible"/>
                                      </p:to>
                                    </p:set>
                                    <p:animEffect transition="in" filter="wipe(left)">
                                      <p:cBhvr>
                                        <p:cTn id="11" dur="500"/>
                                        <p:tgtEl>
                                          <p:spTgt spid="7168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1685"/>
                                        </p:tgtEl>
                                        <p:attrNameLst>
                                          <p:attrName>style.visibility</p:attrName>
                                        </p:attrNameLst>
                                      </p:cBhvr>
                                      <p:to>
                                        <p:strVal val="visible"/>
                                      </p:to>
                                    </p:set>
                                    <p:animEffect transition="in" filter="wipe(left)">
                                      <p:cBhvr>
                                        <p:cTn id="16" dur="500"/>
                                        <p:tgtEl>
                                          <p:spTgt spid="716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1686"/>
                                        </p:tgtEl>
                                        <p:attrNameLst>
                                          <p:attrName>style.visibility</p:attrName>
                                        </p:attrNameLst>
                                      </p:cBhvr>
                                      <p:to>
                                        <p:strVal val="visible"/>
                                      </p:to>
                                    </p:set>
                                    <p:animEffect transition="in" filter="wipe(left)">
                                      <p:cBhvr>
                                        <p:cTn id="21" dur="500"/>
                                        <p:tgtEl>
                                          <p:spTgt spid="7168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1687"/>
                                        </p:tgtEl>
                                        <p:attrNameLst>
                                          <p:attrName>style.visibility</p:attrName>
                                        </p:attrNameLst>
                                      </p:cBhvr>
                                      <p:to>
                                        <p:strVal val="visible"/>
                                      </p:to>
                                    </p:set>
                                    <p:animEffect transition="in" filter="wipe(left)">
                                      <p:cBhvr>
                                        <p:cTn id="26" dur="500"/>
                                        <p:tgtEl>
                                          <p:spTgt spid="71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2"/>
          <p:cNvSpPr>
            <a:spLocks noGrp="1"/>
          </p:cNvSpPr>
          <p:nvPr>
            <p:ph type="title"/>
          </p:nvPr>
        </p:nvSpPr>
        <p:spPr>
          <a:xfrm>
            <a:off x="323850" y="836613"/>
            <a:ext cx="4419600" cy="579437"/>
          </a:xfrm>
        </p:spPr>
        <p:txBody>
          <a:bodyPr wrap="square" lIns="91440" tIns="45720" rIns="91440" bIns="45720" anchor="ctr"/>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2</a:t>
            </a:r>
            <a:r>
              <a:rPr lang="zh-CN" altLang="en-US" sz="3200" dirty="0">
                <a:solidFill>
                  <a:schemeClr val="tx1"/>
                </a:solidFill>
                <a:latin typeface="华文行楷" panose="02010800040101010101" pitchFamily="2" charset="-122"/>
                <a:ea typeface="华文行楷" panose="02010800040101010101" pitchFamily="2" charset="-122"/>
              </a:rPr>
              <a:t>、对输出电阻的影响</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72707" name="Text Box 3"/>
          <p:cNvSpPr txBox="1"/>
          <p:nvPr/>
        </p:nvSpPr>
        <p:spPr>
          <a:xfrm>
            <a:off x="539750" y="1412875"/>
            <a:ext cx="8135938" cy="933450"/>
          </a:xfrm>
          <a:prstGeom prst="rect">
            <a:avLst/>
          </a:prstGeom>
          <a:noFill/>
          <a:ln w="9525">
            <a:noFill/>
          </a:ln>
        </p:spPr>
        <p:txBody>
          <a:bodyPr anchor="t">
            <a:spAutoFit/>
          </a:bodyPr>
          <a:p>
            <a:pPr>
              <a:lnSpc>
                <a:spcPct val="115000"/>
              </a:lnSpc>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对输出电阻的影响仅与反馈网络和基本放大电路在输出端的接法有关，即决定于是电压反馈还是电流反馈。</a:t>
            </a:r>
            <a:endParaRPr lang="zh-CN" altLang="en-US" sz="2400" b="1" dirty="0">
              <a:latin typeface="Times New Roman" panose="02020603050405020304" pitchFamily="18" charset="0"/>
              <a:ea typeface="宋体" panose="02010600030101010101" pitchFamily="2" charset="-122"/>
            </a:endParaRPr>
          </a:p>
        </p:txBody>
      </p:sp>
      <p:graphicFrame>
        <p:nvGraphicFramePr>
          <p:cNvPr id="72708" name="Object 4"/>
          <p:cNvGraphicFramePr/>
          <p:nvPr/>
        </p:nvGraphicFramePr>
        <p:xfrm>
          <a:off x="3419475" y="3573463"/>
          <a:ext cx="1873250" cy="765175"/>
        </p:xfrm>
        <a:graphic>
          <a:graphicData uri="http://schemas.openxmlformats.org/presentationml/2006/ole">
            <mc:AlternateContent xmlns:mc="http://schemas.openxmlformats.org/markup-compatibility/2006">
              <mc:Choice xmlns:v="urn:schemas-microsoft-com:vml" Requires="v">
                <p:oleObj spid="_x0000_s3257" name="" r:id="rId1" imgW="824865" imgH="393700" progId="Equation.3">
                  <p:embed/>
                </p:oleObj>
              </mc:Choice>
              <mc:Fallback>
                <p:oleObj name="" r:id="rId1" imgW="824865" imgH="393700" progId="Equation.3">
                  <p:embed/>
                  <p:pic>
                    <p:nvPicPr>
                      <p:cNvPr id="0" name="图片 3256"/>
                      <p:cNvPicPr/>
                      <p:nvPr/>
                    </p:nvPicPr>
                    <p:blipFill>
                      <a:blip r:embed="rId2"/>
                      <a:stretch>
                        <a:fillRect/>
                      </a:stretch>
                    </p:blipFill>
                    <p:spPr>
                      <a:xfrm>
                        <a:off x="3419475" y="3573463"/>
                        <a:ext cx="1873250" cy="7651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72709" name="Text Box 5"/>
          <p:cNvSpPr txBox="1"/>
          <p:nvPr/>
        </p:nvSpPr>
        <p:spPr>
          <a:xfrm>
            <a:off x="755650" y="2349500"/>
            <a:ext cx="3505200" cy="519113"/>
          </a:xfrm>
          <a:prstGeom prst="rect">
            <a:avLst/>
          </a:prstGeom>
          <a:noFill/>
          <a:ln w="9525">
            <a:noFill/>
          </a:ln>
        </p:spPr>
        <p:txBody>
          <a:bodyPr anchor="t">
            <a:spAutoFit/>
          </a:bodyPr>
          <a:p>
            <a:pPr>
              <a:spcBef>
                <a:spcPct val="50000"/>
              </a:spcBef>
            </a:pPr>
            <a:r>
              <a:rPr lang="zh-CN" altLang="en-US" sz="2800" b="1" dirty="0">
                <a:solidFill>
                  <a:srgbClr val="A50021"/>
                </a:solidFill>
                <a:latin typeface="Times New Roman" panose="02020603050405020304" pitchFamily="18" charset="0"/>
                <a:ea typeface="隶书" panose="02010509060101010101" pitchFamily="49" charset="-122"/>
              </a:rPr>
              <a:t>引入电压负反馈时</a:t>
            </a:r>
            <a:endParaRPr lang="zh-CN" altLang="en-US" sz="2800" b="1" dirty="0">
              <a:solidFill>
                <a:srgbClr val="A50021"/>
              </a:solidFill>
              <a:latin typeface="Times New Roman" panose="02020603050405020304" pitchFamily="18" charset="0"/>
              <a:ea typeface="隶书" panose="02010509060101010101" pitchFamily="49" charset="-122"/>
            </a:endParaRPr>
          </a:p>
        </p:txBody>
      </p:sp>
      <p:sp>
        <p:nvSpPr>
          <p:cNvPr id="72710" name="Text Box 6"/>
          <p:cNvSpPr txBox="1"/>
          <p:nvPr/>
        </p:nvSpPr>
        <p:spPr>
          <a:xfrm>
            <a:off x="755650" y="4294188"/>
            <a:ext cx="3657600" cy="519112"/>
          </a:xfrm>
          <a:prstGeom prst="rect">
            <a:avLst/>
          </a:prstGeom>
          <a:noFill/>
          <a:ln w="9525">
            <a:noFill/>
          </a:ln>
        </p:spPr>
        <p:txBody>
          <a:bodyPr anchor="t">
            <a:spAutoFit/>
          </a:bodyPr>
          <a:p>
            <a:pPr>
              <a:spcBef>
                <a:spcPct val="50000"/>
              </a:spcBef>
            </a:pPr>
            <a:r>
              <a:rPr lang="zh-CN" altLang="en-US" sz="2800" b="1" dirty="0">
                <a:solidFill>
                  <a:srgbClr val="A50021"/>
                </a:solidFill>
                <a:latin typeface="Times New Roman" panose="02020603050405020304" pitchFamily="18" charset="0"/>
                <a:ea typeface="隶书" panose="02010509060101010101" pitchFamily="49" charset="-122"/>
              </a:rPr>
              <a:t>引入电流负反馈时</a:t>
            </a:r>
            <a:endParaRPr lang="zh-CN" altLang="en-US" sz="2800" b="1" dirty="0">
              <a:solidFill>
                <a:srgbClr val="A50021"/>
              </a:solidFill>
              <a:latin typeface="Times New Roman" panose="02020603050405020304" pitchFamily="18" charset="0"/>
              <a:ea typeface="隶书" panose="02010509060101010101" pitchFamily="49" charset="-122"/>
            </a:endParaRPr>
          </a:p>
        </p:txBody>
      </p:sp>
      <p:graphicFrame>
        <p:nvGraphicFramePr>
          <p:cNvPr id="72711" name="Object 7"/>
          <p:cNvGraphicFramePr/>
          <p:nvPr/>
        </p:nvGraphicFramePr>
        <p:xfrm>
          <a:off x="3348038" y="5661025"/>
          <a:ext cx="2592387" cy="508000"/>
        </p:xfrm>
        <a:graphic>
          <a:graphicData uri="http://schemas.openxmlformats.org/presentationml/2006/ole">
            <mc:AlternateContent xmlns:mc="http://schemas.openxmlformats.org/markup-compatibility/2006">
              <mc:Choice xmlns:v="urn:schemas-microsoft-com:vml" Requires="v">
                <p:oleObj spid="_x0000_s3263" name="" r:id="rId3" imgW="1053465" imgH="241300" progId="Equation.3">
                  <p:embed/>
                </p:oleObj>
              </mc:Choice>
              <mc:Fallback>
                <p:oleObj name="" r:id="rId3" imgW="1053465" imgH="241300" progId="Equation.3">
                  <p:embed/>
                  <p:pic>
                    <p:nvPicPr>
                      <p:cNvPr id="0" name="图片 3262"/>
                      <p:cNvPicPr/>
                      <p:nvPr/>
                    </p:nvPicPr>
                    <p:blipFill>
                      <a:blip r:embed="rId4"/>
                      <a:stretch>
                        <a:fillRect/>
                      </a:stretch>
                    </p:blipFill>
                    <p:spPr>
                      <a:xfrm>
                        <a:off x="3348038" y="5661025"/>
                        <a:ext cx="2592387" cy="5080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72712" name="Text Box 8"/>
          <p:cNvSpPr txBox="1"/>
          <p:nvPr/>
        </p:nvSpPr>
        <p:spPr>
          <a:xfrm>
            <a:off x="827088" y="2852738"/>
            <a:ext cx="7921625" cy="822325"/>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电压负反馈稳定输出电压，使输出具有恒压特性，因而输出电阻减小。</a:t>
            </a:r>
            <a:endParaRPr lang="zh-CN" altLang="en-US" sz="2400" b="1" dirty="0">
              <a:latin typeface="Times New Roman" panose="02020603050405020304" pitchFamily="18" charset="0"/>
              <a:ea typeface="宋体" panose="02010600030101010101" pitchFamily="2" charset="-122"/>
            </a:endParaRPr>
          </a:p>
        </p:txBody>
      </p:sp>
      <p:sp>
        <p:nvSpPr>
          <p:cNvPr id="72713" name="Text Box 9"/>
          <p:cNvSpPr txBox="1"/>
          <p:nvPr/>
        </p:nvSpPr>
        <p:spPr>
          <a:xfrm>
            <a:off x="900113" y="4797425"/>
            <a:ext cx="7920037" cy="822325"/>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电流负反馈稳定输出电流，使输出具有恒流特性，因而输出电阻增大。</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Effect transition="in" filter="wipe(left)">
                                      <p:cBhvr>
                                        <p:cTn id="7" dur="500"/>
                                        <p:tgtEl>
                                          <p:spTgt spid="727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2709">
                                            <p:txEl>
                                              <p:charRg st="0" end="9"/>
                                            </p:txEl>
                                          </p:spTgt>
                                        </p:tgtEl>
                                        <p:attrNameLst>
                                          <p:attrName>style.visibility</p:attrName>
                                        </p:attrNameLst>
                                      </p:cBhvr>
                                      <p:to>
                                        <p:strVal val="visible"/>
                                      </p:to>
                                    </p:set>
                                    <p:animEffect transition="in" filter="wipe(left)">
                                      <p:cBhvr>
                                        <p:cTn id="12" dur="500"/>
                                        <p:tgtEl>
                                          <p:spTgt spid="72709">
                                            <p:txEl>
                                              <p:charRg st="0"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2712"/>
                                        </p:tgtEl>
                                        <p:attrNameLst>
                                          <p:attrName>style.visibility</p:attrName>
                                        </p:attrNameLst>
                                      </p:cBhvr>
                                      <p:to>
                                        <p:strVal val="visible"/>
                                      </p:to>
                                    </p:set>
                                    <p:animEffect transition="in" filter="wipe(left)">
                                      <p:cBhvr>
                                        <p:cTn id="17" dur="500"/>
                                        <p:tgtEl>
                                          <p:spTgt spid="727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2708"/>
                                        </p:tgtEl>
                                        <p:attrNameLst>
                                          <p:attrName>style.visibility</p:attrName>
                                        </p:attrNameLst>
                                      </p:cBhvr>
                                      <p:to>
                                        <p:strVal val="visible"/>
                                      </p:to>
                                    </p:set>
                                    <p:animEffect transition="in" filter="wipe(left)">
                                      <p:cBhvr>
                                        <p:cTn id="22" dur="500"/>
                                        <p:tgtEl>
                                          <p:spTgt spid="727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10">
                                            <p:txEl>
                                              <p:charRg st="0" end="9"/>
                                            </p:txEl>
                                          </p:spTgt>
                                        </p:tgtEl>
                                        <p:attrNameLst>
                                          <p:attrName>style.visibility</p:attrName>
                                        </p:attrNameLst>
                                      </p:cBhvr>
                                      <p:to>
                                        <p:strVal val="visible"/>
                                      </p:to>
                                    </p:set>
                                    <p:animEffect transition="in" filter="wipe(left)">
                                      <p:cBhvr>
                                        <p:cTn id="27" dur="500"/>
                                        <p:tgtEl>
                                          <p:spTgt spid="72710">
                                            <p:txEl>
                                              <p:charRg st="0"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713"/>
                                        </p:tgtEl>
                                        <p:attrNameLst>
                                          <p:attrName>style.visibility</p:attrName>
                                        </p:attrNameLst>
                                      </p:cBhvr>
                                      <p:to>
                                        <p:strVal val="visible"/>
                                      </p:to>
                                    </p:set>
                                    <p:animEffect transition="in" filter="wipe(left)">
                                      <p:cBhvr>
                                        <p:cTn id="32" dur="500"/>
                                        <p:tgtEl>
                                          <p:spTgt spid="727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2711"/>
                                        </p:tgtEl>
                                        <p:attrNameLst>
                                          <p:attrName>style.visibility</p:attrName>
                                        </p:attrNameLst>
                                      </p:cBhvr>
                                      <p:to>
                                        <p:strVal val="visible"/>
                                      </p:to>
                                    </p:set>
                                    <p:animEffect transition="in" filter="wipe(left)">
                                      <p:cBhvr>
                                        <p:cTn id="37" dur="5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p:bldP spid="72709" grpId="0" build="p"/>
      <p:bldP spid="72710" grpId="0" build="p"/>
      <p:bldP spid="72712" grpId="0"/>
      <p:bldP spid="727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2"/>
          <p:cNvSpPr>
            <a:spLocks noGrp="1"/>
          </p:cNvSpPr>
          <p:nvPr>
            <p:ph type="title"/>
          </p:nvPr>
        </p:nvSpPr>
        <p:spPr>
          <a:xfrm>
            <a:off x="684213" y="0"/>
            <a:ext cx="5616575" cy="692150"/>
          </a:xfrm>
          <a:solidFill>
            <a:schemeClr val="bg1"/>
          </a:solidFill>
        </p:spPr>
        <p:txBody>
          <a:bodyPr wrap="square" lIns="91440" tIns="45720" rIns="91440" bIns="45720" anchor="ctr"/>
          <a:p>
            <a:pPr algn="l" eaLnBrk="1" hangingPunct="1"/>
            <a:r>
              <a:rPr lang="zh-CN" altLang="en-US" sz="2800" dirty="0">
                <a:solidFill>
                  <a:srgbClr val="000000"/>
                </a:solidFill>
                <a:latin typeface="华文行楷" panose="02010800040101010101" pitchFamily="2" charset="-122"/>
                <a:ea typeface="华文行楷" panose="02010800040101010101" pitchFamily="2" charset="-122"/>
              </a:rPr>
              <a:t>电流负反馈对输出电阻影响的讨论</a:t>
            </a:r>
            <a:endParaRPr lang="zh-CN" altLang="en-US" sz="2800" dirty="0">
              <a:solidFill>
                <a:srgbClr val="000000"/>
              </a:solidFill>
              <a:latin typeface="华文行楷" panose="02010800040101010101" pitchFamily="2" charset="-122"/>
              <a:ea typeface="华文行楷" panose="02010800040101010101" pitchFamily="2" charset="-122"/>
            </a:endParaRPr>
          </a:p>
        </p:txBody>
      </p:sp>
      <p:graphicFrame>
        <p:nvGraphicFramePr>
          <p:cNvPr id="73731" name="Object 3"/>
          <p:cNvGraphicFramePr/>
          <p:nvPr/>
        </p:nvGraphicFramePr>
        <p:xfrm>
          <a:off x="755650" y="5445125"/>
          <a:ext cx="2730500" cy="541338"/>
        </p:xfrm>
        <a:graphic>
          <a:graphicData uri="http://schemas.openxmlformats.org/presentationml/2006/ole">
            <mc:AlternateContent xmlns:mc="http://schemas.openxmlformats.org/markup-compatibility/2006">
              <mc:Choice xmlns:v="urn:schemas-microsoft-com:vml" Requires="v">
                <p:oleObj spid="_x0000_s3261" name="" r:id="rId1" imgW="1040765" imgH="241300" progId="Equation.3">
                  <p:embed/>
                </p:oleObj>
              </mc:Choice>
              <mc:Fallback>
                <p:oleObj name="" r:id="rId1" imgW="1040765" imgH="241300" progId="Equation.3">
                  <p:embed/>
                  <p:pic>
                    <p:nvPicPr>
                      <p:cNvPr id="0" name="图片 3260"/>
                      <p:cNvPicPr/>
                      <p:nvPr/>
                    </p:nvPicPr>
                    <p:blipFill>
                      <a:blip r:embed="rId2"/>
                      <a:stretch>
                        <a:fillRect/>
                      </a:stretch>
                    </p:blipFill>
                    <p:spPr>
                      <a:xfrm>
                        <a:off x="755650" y="5445125"/>
                        <a:ext cx="2730500" cy="5413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73732" name="Object 4"/>
          <p:cNvGraphicFramePr/>
          <p:nvPr/>
        </p:nvGraphicFramePr>
        <p:xfrm>
          <a:off x="1221105" y="914400"/>
          <a:ext cx="6629400" cy="2659063"/>
        </p:xfrm>
        <a:graphic>
          <a:graphicData uri="http://schemas.openxmlformats.org/presentationml/2006/ole">
            <mc:AlternateContent xmlns:mc="http://schemas.openxmlformats.org/markup-compatibility/2006">
              <mc:Choice xmlns:v="urn:schemas-microsoft-com:vml" Requires="v">
                <p:oleObj spid="_x0000_s3262" name="" r:id="rId3" imgW="24622125" imgH="9877425" progId="MSPhotoEd.3">
                  <p:embed/>
                </p:oleObj>
              </mc:Choice>
              <mc:Fallback>
                <p:oleObj name="" r:id="rId3" imgW="24622125" imgH="9877425" progId="MSPhotoEd.3">
                  <p:embed/>
                  <p:pic>
                    <p:nvPicPr>
                      <p:cNvPr id="0" name="图片 3261"/>
                      <p:cNvPicPr/>
                      <p:nvPr/>
                    </p:nvPicPr>
                    <p:blipFill>
                      <a:blip r:embed="rId4"/>
                      <a:stretch>
                        <a:fillRect/>
                      </a:stretch>
                    </p:blipFill>
                    <p:spPr>
                      <a:xfrm>
                        <a:off x="1221105" y="914400"/>
                        <a:ext cx="6629400" cy="2659063"/>
                      </a:xfrm>
                      <a:prstGeom prst="rect">
                        <a:avLst/>
                      </a:prstGeom>
                      <a:noFill/>
                      <a:ln w="38100">
                        <a:noFill/>
                        <a:miter/>
                      </a:ln>
                    </p:spPr>
                  </p:pic>
                </p:oleObj>
              </mc:Fallback>
            </mc:AlternateContent>
          </a:graphicData>
        </a:graphic>
      </p:graphicFrame>
      <p:sp>
        <p:nvSpPr>
          <p:cNvPr id="73733" name="Text Box 5"/>
          <p:cNvSpPr txBox="1"/>
          <p:nvPr/>
        </p:nvSpPr>
        <p:spPr>
          <a:xfrm>
            <a:off x="684213" y="3573463"/>
            <a:ext cx="7848600" cy="493712"/>
          </a:xfrm>
          <a:prstGeom prst="rect">
            <a:avLst/>
          </a:prstGeom>
          <a:noFill/>
          <a:ln w="9525">
            <a:noFill/>
          </a:ln>
        </p:spPr>
        <p:txBody>
          <a:bodyPr anchor="t">
            <a:spAutoFit/>
          </a:bodyPr>
          <a:p>
            <a:pPr>
              <a:lnSpc>
                <a:spcPct val="110000"/>
              </a:lnSpc>
            </a:pPr>
            <a:r>
              <a:rPr lang="en-US" altLang="zh-CN" sz="2400" b="1" i="1" dirty="0">
                <a:solidFill>
                  <a:srgbClr val="000000"/>
                </a:solidFill>
                <a:latin typeface="Times New Roman" panose="02020603050405020304" pitchFamily="18" charset="0"/>
                <a:ea typeface="宋体" panose="02010600030101010101" pitchFamily="2" charset="-122"/>
              </a:rPr>
              <a:t>R</a:t>
            </a:r>
            <a:r>
              <a:rPr lang="en-US" altLang="zh-CN" sz="2400" b="1" baseline="-25000" dirty="0">
                <a:solidFill>
                  <a:srgbClr val="000000"/>
                </a:solidFill>
                <a:latin typeface="Times New Roman" panose="02020603050405020304" pitchFamily="18" charset="0"/>
                <a:ea typeface="宋体" panose="02010600030101010101" pitchFamily="2" charset="-122"/>
              </a:rPr>
              <a:t>c2</a:t>
            </a:r>
            <a:r>
              <a:rPr lang="zh-CN" altLang="en-US" sz="2400" b="1" dirty="0">
                <a:solidFill>
                  <a:srgbClr val="000000"/>
                </a:solidFill>
                <a:latin typeface="Times New Roman" panose="02020603050405020304" pitchFamily="18" charset="0"/>
                <a:ea typeface="宋体" panose="02010600030101010101" pitchFamily="2" charset="-122"/>
              </a:rPr>
              <a:t>支路在引入反馈前后对输出电阻的影响有无变化？</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73734" name="Text Box 6"/>
          <p:cNvSpPr txBox="1"/>
          <p:nvPr/>
        </p:nvSpPr>
        <p:spPr>
          <a:xfrm>
            <a:off x="395288" y="4076700"/>
            <a:ext cx="8280400" cy="831850"/>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p>
            <a:pPr>
              <a:spcBef>
                <a:spcPct val="50000"/>
              </a:spcBef>
            </a:pPr>
            <a:r>
              <a:rPr lang="en-US" altLang="zh-CN" sz="2000" b="1" dirty="0">
                <a:solidFill>
                  <a:srgbClr val="000000"/>
                </a:solidFill>
                <a:latin typeface="宋体" panose="02010600030101010101" pitchFamily="2" charset="-122"/>
                <a:ea typeface="宋体" panose="02010600030101010101" pitchFamily="2" charset="-122"/>
              </a:rPr>
              <a:t>  </a:t>
            </a:r>
            <a:r>
              <a:rPr lang="zh-CN" altLang="en-US" sz="2400" b="1" dirty="0">
                <a:solidFill>
                  <a:srgbClr val="000000"/>
                </a:solidFill>
                <a:latin typeface="宋体" panose="02010600030101010101" pitchFamily="2" charset="-122"/>
                <a:ea typeface="宋体" panose="02010600030101010101" pitchFamily="2" charset="-122"/>
              </a:rPr>
              <a:t>引入电流负反馈，使引出反馈的支路的等效电阻增大到原来的（</a:t>
            </a:r>
            <a:r>
              <a:rPr lang="en-US" altLang="zh-CN" sz="2400" b="1" dirty="0">
                <a:solidFill>
                  <a:srgbClr val="000000"/>
                </a:solidFill>
                <a:latin typeface="宋体" panose="02010600030101010101" pitchFamily="2" charset="-122"/>
                <a:ea typeface="宋体" panose="02010600030101010101" pitchFamily="2" charset="-122"/>
              </a:rPr>
              <a:t>1</a:t>
            </a:r>
            <a:r>
              <a:rPr lang="zh-CN" altLang="en-US" sz="2400" b="1" dirty="0">
                <a:solidFill>
                  <a:srgbClr val="000000"/>
                </a:solidFill>
                <a:latin typeface="宋体" panose="02010600030101010101" pitchFamily="2" charset="-122"/>
                <a:ea typeface="宋体" panose="02010600030101010101" pitchFamily="2" charset="-122"/>
              </a:rPr>
              <a:t>＋</a:t>
            </a:r>
            <a:r>
              <a:rPr lang="en-US" altLang="zh-CN" sz="2400" b="1" i="1" dirty="0">
                <a:solidFill>
                  <a:srgbClr val="000000"/>
                </a:solidFill>
                <a:latin typeface="宋体" panose="02010600030101010101" pitchFamily="2" charset="-122"/>
                <a:ea typeface="宋体" panose="02010600030101010101" pitchFamily="2" charset="-122"/>
              </a:rPr>
              <a:t>AF</a:t>
            </a:r>
            <a:r>
              <a:rPr lang="zh-CN" altLang="en-US" sz="2400" b="1" dirty="0">
                <a:solidFill>
                  <a:srgbClr val="000000"/>
                </a:solidFill>
                <a:latin typeface="宋体" panose="02010600030101010101" pitchFamily="2" charset="-122"/>
                <a:ea typeface="宋体" panose="02010600030101010101" pitchFamily="2" charset="-122"/>
              </a:rPr>
              <a:t>）</a:t>
            </a:r>
            <a:r>
              <a:rPr lang="zh-CN" altLang="zh-CN" sz="2400" b="1" dirty="0">
                <a:solidFill>
                  <a:srgbClr val="000000"/>
                </a:solidFill>
                <a:latin typeface="宋体" panose="02010600030101010101" pitchFamily="2" charset="-122"/>
                <a:ea typeface="宋体" panose="02010600030101010101" pitchFamily="2" charset="-122"/>
              </a:rPr>
              <a:t>倍。</a:t>
            </a:r>
            <a:endParaRPr lang="zh-CN" altLang="en-US" sz="2400" b="1" dirty="0">
              <a:solidFill>
                <a:srgbClr val="000000"/>
              </a:solidFill>
              <a:latin typeface="宋体" panose="02010600030101010101" pitchFamily="2" charset="-122"/>
              <a:ea typeface="宋体" panose="02010600030101010101" pitchFamily="2" charset="-122"/>
            </a:endParaRPr>
          </a:p>
        </p:txBody>
      </p:sp>
      <p:graphicFrame>
        <p:nvGraphicFramePr>
          <p:cNvPr id="73735" name="Object 7"/>
          <p:cNvGraphicFramePr/>
          <p:nvPr/>
        </p:nvGraphicFramePr>
        <p:xfrm>
          <a:off x="3995738" y="5013325"/>
          <a:ext cx="4419600" cy="1457325"/>
        </p:xfrm>
        <a:graphic>
          <a:graphicData uri="http://schemas.openxmlformats.org/presentationml/2006/ole">
            <mc:AlternateContent xmlns:mc="http://schemas.openxmlformats.org/markup-compatibility/2006">
              <mc:Choice xmlns:v="urn:schemas-microsoft-com:vml" Requires="v">
                <p:oleObj spid="_x0000_s3264" name="" r:id="rId5" imgW="2158365" imgH="711200" progId="Equation.3">
                  <p:embed/>
                </p:oleObj>
              </mc:Choice>
              <mc:Fallback>
                <p:oleObj name="" r:id="rId5" imgW="2158365" imgH="711200" progId="Equation.3">
                  <p:embed/>
                  <p:pic>
                    <p:nvPicPr>
                      <p:cNvPr id="0" name="图片 3263"/>
                      <p:cNvPicPr/>
                      <p:nvPr/>
                    </p:nvPicPr>
                    <p:blipFill>
                      <a:blip r:embed="rId6"/>
                      <a:stretch>
                        <a:fillRect/>
                      </a:stretch>
                    </p:blipFill>
                    <p:spPr>
                      <a:xfrm>
                        <a:off x="3995738" y="5013325"/>
                        <a:ext cx="4419600" cy="1457325"/>
                      </a:xfrm>
                      <a:prstGeom prst="rect">
                        <a:avLst/>
                      </a:prstGeom>
                      <a:solidFill>
                        <a:srgbClr val="FFFFCC"/>
                      </a:solidFill>
                      <a:ln w="9525" cap="flat" cmpd="sng">
                        <a:solidFill>
                          <a:srgbClr val="FF33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wipe(left)">
                                      <p:cBhvr>
                                        <p:cTn id="7" dur="500"/>
                                        <p:tgtEl>
                                          <p:spTgt spid="737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733">
                                            <p:txEl>
                                              <p:charRg st="0" end="26"/>
                                            </p:txEl>
                                          </p:spTgt>
                                        </p:tgtEl>
                                        <p:attrNameLst>
                                          <p:attrName>style.visibility</p:attrName>
                                        </p:attrNameLst>
                                      </p:cBhvr>
                                      <p:to>
                                        <p:strVal val="visible"/>
                                      </p:to>
                                    </p:set>
                                    <p:animEffect transition="in" filter="wipe(left)">
                                      <p:cBhvr>
                                        <p:cTn id="12" dur="500"/>
                                        <p:tgtEl>
                                          <p:spTgt spid="73733">
                                            <p:txEl>
                                              <p:charRg st="0" end="2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3734"/>
                                        </p:tgtEl>
                                        <p:attrNameLst>
                                          <p:attrName>style.visibility</p:attrName>
                                        </p:attrNameLst>
                                      </p:cBhvr>
                                      <p:to>
                                        <p:strVal val="visible"/>
                                      </p:to>
                                    </p:set>
                                    <p:animEffect transition="in" filter="wipe(left)">
                                      <p:cBhvr>
                                        <p:cTn id="17" dur="500"/>
                                        <p:tgtEl>
                                          <p:spTgt spid="737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3731"/>
                                        </p:tgtEl>
                                        <p:attrNameLst>
                                          <p:attrName>style.visibility</p:attrName>
                                        </p:attrNameLst>
                                      </p:cBhvr>
                                      <p:to>
                                        <p:strVal val="visible"/>
                                      </p:to>
                                    </p:set>
                                    <p:animEffect transition="in" filter="wipe(left)">
                                      <p:cBhvr>
                                        <p:cTn id="22" dur="500"/>
                                        <p:tgtEl>
                                          <p:spTgt spid="737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3735"/>
                                        </p:tgtEl>
                                        <p:attrNameLst>
                                          <p:attrName>style.visibility</p:attrName>
                                        </p:attrNameLst>
                                      </p:cBhvr>
                                      <p:to>
                                        <p:strVal val="visible"/>
                                      </p:to>
                                    </p:set>
                                    <p:animEffect transition="in" filter="wipe(left)">
                                      <p:cBhvr>
                                        <p:cTn id="27" dur="500"/>
                                        <p:tgtEl>
                                          <p:spTgt spid="7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p:bldP spid="7373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a:spLocks noGrp="1"/>
          </p:cNvSpPr>
          <p:nvPr>
            <p:ph type="title"/>
          </p:nvPr>
        </p:nvSpPr>
        <p:spPr>
          <a:xfrm>
            <a:off x="250825" y="836613"/>
            <a:ext cx="8142288" cy="587375"/>
          </a:xfrm>
        </p:spPr>
        <p:txBody>
          <a:bodyPr wrap="square" lIns="91440" tIns="45720" rIns="91440" bIns="45720" anchor="ctr"/>
          <a:p>
            <a:pPr algn="l" eaLnBrk="1" hangingPunct="1"/>
            <a:r>
              <a:rPr lang="zh-CN" altLang="en-US" sz="3600" dirty="0">
                <a:solidFill>
                  <a:srgbClr val="000000"/>
                </a:solidFill>
                <a:ea typeface="华文行楷" panose="02010800040101010101" pitchFamily="2" charset="-122"/>
              </a:rPr>
              <a:t>三、展宽频带</a:t>
            </a:r>
            <a:r>
              <a:rPr lang="zh-CN" altLang="en-US" sz="3200" b="1" dirty="0">
                <a:solidFill>
                  <a:srgbClr val="000000"/>
                </a:solidFill>
                <a:ea typeface="隶书" panose="02010509060101010101" pitchFamily="49" charset="-122"/>
              </a:rPr>
              <a:t>：</a:t>
            </a:r>
            <a:r>
              <a:rPr lang="zh-CN" altLang="en-US" sz="2800" b="1" dirty="0">
                <a:solidFill>
                  <a:srgbClr val="000000"/>
                </a:solidFill>
              </a:rPr>
              <a:t>设反馈网络是纯电阻网络</a:t>
            </a:r>
            <a:endParaRPr lang="zh-CN" altLang="en-US" sz="2800" b="1" dirty="0">
              <a:solidFill>
                <a:srgbClr val="000000"/>
              </a:solidFill>
            </a:endParaRPr>
          </a:p>
        </p:txBody>
      </p:sp>
      <p:sp>
        <p:nvSpPr>
          <p:cNvPr id="59394" name="Line 3"/>
          <p:cNvSpPr/>
          <p:nvPr/>
        </p:nvSpPr>
        <p:spPr>
          <a:xfrm flipV="1">
            <a:off x="1924050" y="1968500"/>
            <a:ext cx="0" cy="1905000"/>
          </a:xfrm>
          <a:prstGeom prst="line">
            <a:avLst/>
          </a:prstGeom>
          <a:ln w="19050" cap="flat" cmpd="sng">
            <a:solidFill>
              <a:srgbClr val="000000"/>
            </a:solidFill>
            <a:prstDash val="solid"/>
            <a:round/>
            <a:headEnd type="none" w="med" len="med"/>
            <a:tailEnd type="triangle" w="med" len="med"/>
          </a:ln>
        </p:spPr>
      </p:sp>
      <p:sp>
        <p:nvSpPr>
          <p:cNvPr id="59395" name="Line 4"/>
          <p:cNvSpPr/>
          <p:nvPr/>
        </p:nvSpPr>
        <p:spPr>
          <a:xfrm flipV="1">
            <a:off x="2152650" y="2349500"/>
            <a:ext cx="533400" cy="1143000"/>
          </a:xfrm>
          <a:prstGeom prst="line">
            <a:avLst/>
          </a:prstGeom>
          <a:ln w="28575" cap="flat" cmpd="sng">
            <a:solidFill>
              <a:srgbClr val="000000"/>
            </a:solidFill>
            <a:prstDash val="solid"/>
            <a:round/>
            <a:headEnd type="none" w="med" len="med"/>
            <a:tailEnd type="none" w="med" len="med"/>
          </a:ln>
        </p:spPr>
      </p:sp>
      <p:sp>
        <p:nvSpPr>
          <p:cNvPr id="59396" name="Line 5"/>
          <p:cNvSpPr/>
          <p:nvPr/>
        </p:nvSpPr>
        <p:spPr>
          <a:xfrm>
            <a:off x="4895850" y="2349500"/>
            <a:ext cx="533400" cy="1143000"/>
          </a:xfrm>
          <a:prstGeom prst="line">
            <a:avLst/>
          </a:prstGeom>
          <a:ln w="28575" cap="flat" cmpd="sng">
            <a:solidFill>
              <a:srgbClr val="000000"/>
            </a:solidFill>
            <a:prstDash val="solid"/>
            <a:round/>
            <a:headEnd type="none" w="med" len="med"/>
            <a:tailEnd type="none" w="med" len="med"/>
          </a:ln>
        </p:spPr>
      </p:sp>
      <p:graphicFrame>
        <p:nvGraphicFramePr>
          <p:cNvPr id="59397" name="Object 6"/>
          <p:cNvGraphicFramePr/>
          <p:nvPr/>
        </p:nvGraphicFramePr>
        <p:xfrm>
          <a:off x="781050" y="1663700"/>
          <a:ext cx="990600" cy="576263"/>
        </p:xfrm>
        <a:graphic>
          <a:graphicData uri="http://schemas.openxmlformats.org/presentationml/2006/ole">
            <mc:AlternateContent xmlns:mc="http://schemas.openxmlformats.org/markup-compatibility/2006">
              <mc:Choice xmlns:v="urn:schemas-microsoft-com:vml" Requires="v">
                <p:oleObj spid="_x0000_s3265" name="" r:id="rId1" imgW="482600" imgH="279400" progId="Equation.3">
                  <p:embed/>
                </p:oleObj>
              </mc:Choice>
              <mc:Fallback>
                <p:oleObj name="" r:id="rId1" imgW="482600" imgH="279400" progId="Equation.3">
                  <p:embed/>
                  <p:pic>
                    <p:nvPicPr>
                      <p:cNvPr id="0" name="图片 3264"/>
                      <p:cNvPicPr/>
                      <p:nvPr/>
                    </p:nvPicPr>
                    <p:blipFill>
                      <a:blip r:embed="rId2"/>
                      <a:stretch>
                        <a:fillRect/>
                      </a:stretch>
                    </p:blipFill>
                    <p:spPr>
                      <a:xfrm>
                        <a:off x="781050" y="1663700"/>
                        <a:ext cx="990600" cy="576263"/>
                      </a:xfrm>
                      <a:prstGeom prst="rect">
                        <a:avLst/>
                      </a:prstGeom>
                      <a:noFill/>
                      <a:ln w="38100">
                        <a:noFill/>
                        <a:miter/>
                      </a:ln>
                    </p:spPr>
                  </p:pic>
                </p:oleObj>
              </mc:Fallback>
            </mc:AlternateContent>
          </a:graphicData>
        </a:graphic>
      </p:graphicFrame>
      <p:graphicFrame>
        <p:nvGraphicFramePr>
          <p:cNvPr id="59398" name="Object 7"/>
          <p:cNvGraphicFramePr/>
          <p:nvPr/>
        </p:nvGraphicFramePr>
        <p:xfrm>
          <a:off x="5810250" y="3568700"/>
          <a:ext cx="285750" cy="381000"/>
        </p:xfrm>
        <a:graphic>
          <a:graphicData uri="http://schemas.openxmlformats.org/presentationml/2006/ole">
            <mc:AlternateContent xmlns:mc="http://schemas.openxmlformats.org/markup-compatibility/2006">
              <mc:Choice xmlns:v="urn:schemas-microsoft-com:vml" Requires="v">
                <p:oleObj spid="_x0000_s3266" name="" r:id="rId3" imgW="152400" imgH="203200" progId="Equation.3">
                  <p:embed/>
                </p:oleObj>
              </mc:Choice>
              <mc:Fallback>
                <p:oleObj name="" r:id="rId3" imgW="152400" imgH="203200" progId="Equation.3">
                  <p:embed/>
                  <p:pic>
                    <p:nvPicPr>
                      <p:cNvPr id="0" name="图片 3265"/>
                      <p:cNvPicPr/>
                      <p:nvPr/>
                    </p:nvPicPr>
                    <p:blipFill>
                      <a:blip r:embed="rId4"/>
                      <a:stretch>
                        <a:fillRect/>
                      </a:stretch>
                    </p:blipFill>
                    <p:spPr>
                      <a:xfrm>
                        <a:off x="5810250" y="3568700"/>
                        <a:ext cx="285750" cy="381000"/>
                      </a:xfrm>
                      <a:prstGeom prst="rect">
                        <a:avLst/>
                      </a:prstGeom>
                      <a:noFill/>
                      <a:ln w="38100">
                        <a:noFill/>
                        <a:miter/>
                      </a:ln>
                    </p:spPr>
                  </p:pic>
                </p:oleObj>
              </mc:Fallback>
            </mc:AlternateContent>
          </a:graphicData>
        </a:graphic>
      </p:graphicFrame>
      <p:graphicFrame>
        <p:nvGraphicFramePr>
          <p:cNvPr id="74760" name="Object 8"/>
          <p:cNvGraphicFramePr/>
          <p:nvPr/>
        </p:nvGraphicFramePr>
        <p:xfrm>
          <a:off x="6877050" y="2349500"/>
          <a:ext cx="1958975" cy="3797300"/>
        </p:xfrm>
        <a:graphic>
          <a:graphicData uri="http://schemas.openxmlformats.org/presentationml/2006/ole">
            <mc:AlternateContent xmlns:mc="http://schemas.openxmlformats.org/markup-compatibility/2006">
              <mc:Choice xmlns:v="urn:schemas-microsoft-com:vml" Requires="v">
                <p:oleObj spid="_x0000_s3267" name="" r:id="rId5" imgW="850265" imgH="1726565" progId="Equation.3">
                  <p:embed/>
                </p:oleObj>
              </mc:Choice>
              <mc:Fallback>
                <p:oleObj name="" r:id="rId5" imgW="850265" imgH="1726565" progId="Equation.3">
                  <p:embed/>
                  <p:pic>
                    <p:nvPicPr>
                      <p:cNvPr id="0" name="图片 3266"/>
                      <p:cNvPicPr/>
                      <p:nvPr/>
                    </p:nvPicPr>
                    <p:blipFill>
                      <a:blip r:embed="rId6"/>
                      <a:stretch>
                        <a:fillRect/>
                      </a:stretch>
                    </p:blipFill>
                    <p:spPr>
                      <a:xfrm>
                        <a:off x="6877050" y="2349500"/>
                        <a:ext cx="1958975" cy="3797300"/>
                      </a:xfrm>
                      <a:prstGeom prst="rect">
                        <a:avLst/>
                      </a:prstGeom>
                      <a:noFill/>
                      <a:ln w="38100">
                        <a:noFill/>
                        <a:miter/>
                      </a:ln>
                    </p:spPr>
                  </p:pic>
                </p:oleObj>
              </mc:Fallback>
            </mc:AlternateContent>
          </a:graphicData>
        </a:graphic>
      </p:graphicFrame>
      <p:graphicFrame>
        <p:nvGraphicFramePr>
          <p:cNvPr id="59400" name="Object 9"/>
          <p:cNvGraphicFramePr/>
          <p:nvPr/>
        </p:nvGraphicFramePr>
        <p:xfrm>
          <a:off x="1543050" y="3644900"/>
          <a:ext cx="282575" cy="330200"/>
        </p:xfrm>
        <a:graphic>
          <a:graphicData uri="http://schemas.openxmlformats.org/presentationml/2006/ole">
            <mc:AlternateContent xmlns:mc="http://schemas.openxmlformats.org/markup-compatibility/2006">
              <mc:Choice xmlns:v="urn:schemas-microsoft-com:vml" Requires="v">
                <p:oleObj spid="_x0000_s3268" name="" r:id="rId7" imgW="152400" imgH="177800" progId="Equation.3">
                  <p:embed/>
                </p:oleObj>
              </mc:Choice>
              <mc:Fallback>
                <p:oleObj name="" r:id="rId7" imgW="152400" imgH="177800" progId="Equation.3">
                  <p:embed/>
                  <p:pic>
                    <p:nvPicPr>
                      <p:cNvPr id="0" name="图片 3267"/>
                      <p:cNvPicPr/>
                      <p:nvPr/>
                    </p:nvPicPr>
                    <p:blipFill>
                      <a:blip r:embed="rId8"/>
                      <a:stretch>
                        <a:fillRect/>
                      </a:stretch>
                    </p:blipFill>
                    <p:spPr>
                      <a:xfrm>
                        <a:off x="1543050" y="3644900"/>
                        <a:ext cx="282575" cy="330200"/>
                      </a:xfrm>
                      <a:prstGeom prst="rect">
                        <a:avLst/>
                      </a:prstGeom>
                      <a:noFill/>
                      <a:ln w="38100">
                        <a:noFill/>
                        <a:miter/>
                      </a:ln>
                    </p:spPr>
                  </p:pic>
                </p:oleObj>
              </mc:Fallback>
            </mc:AlternateContent>
          </a:graphicData>
        </a:graphic>
      </p:graphicFrame>
      <p:sp>
        <p:nvSpPr>
          <p:cNvPr id="74762" name="AutoShape 10"/>
          <p:cNvSpPr/>
          <p:nvPr/>
        </p:nvSpPr>
        <p:spPr>
          <a:xfrm>
            <a:off x="4057650" y="1663700"/>
            <a:ext cx="3733800" cy="457200"/>
          </a:xfrm>
          <a:prstGeom prst="borderCallout1">
            <a:avLst>
              <a:gd name="adj1" fmla="val 25000"/>
              <a:gd name="adj2" fmla="val -2042"/>
              <a:gd name="adj3" fmla="val 347917"/>
              <a:gd name="adj4" fmla="val -17134"/>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引入负反馈后的幅频特性</a:t>
            </a:r>
            <a:endParaRPr lang="zh-CN" altLang="en-US" sz="2400" b="1" dirty="0">
              <a:latin typeface="Times New Roman" panose="02020603050405020304" pitchFamily="18" charset="0"/>
              <a:ea typeface="宋体" panose="02010600030101010101" pitchFamily="2" charset="-122"/>
            </a:endParaRPr>
          </a:p>
        </p:txBody>
      </p:sp>
      <p:sp>
        <p:nvSpPr>
          <p:cNvPr id="59402" name="Line 11"/>
          <p:cNvSpPr/>
          <p:nvPr/>
        </p:nvSpPr>
        <p:spPr>
          <a:xfrm>
            <a:off x="1924050" y="3873500"/>
            <a:ext cx="3810000" cy="0"/>
          </a:xfrm>
          <a:prstGeom prst="line">
            <a:avLst/>
          </a:prstGeom>
          <a:ln w="19050" cap="flat" cmpd="sng">
            <a:solidFill>
              <a:srgbClr val="000000"/>
            </a:solidFill>
            <a:prstDash val="solid"/>
            <a:round/>
            <a:headEnd type="none" w="med" len="med"/>
            <a:tailEnd type="triangle" w="med" len="med"/>
          </a:ln>
        </p:spPr>
      </p:sp>
      <p:grpSp>
        <p:nvGrpSpPr>
          <p:cNvPr id="2" name="Group 12"/>
          <p:cNvGrpSpPr/>
          <p:nvPr/>
        </p:nvGrpSpPr>
        <p:grpSpPr>
          <a:xfrm>
            <a:off x="933450" y="4483100"/>
            <a:ext cx="5486400" cy="1852613"/>
            <a:chOff x="528" y="2640"/>
            <a:chExt cx="3456" cy="1167"/>
          </a:xfrm>
        </p:grpSpPr>
        <p:graphicFrame>
          <p:nvGraphicFramePr>
            <p:cNvPr id="59404" name="Object 13"/>
            <p:cNvGraphicFramePr/>
            <p:nvPr/>
          </p:nvGraphicFramePr>
          <p:xfrm>
            <a:off x="2400" y="2640"/>
            <a:ext cx="1584" cy="1167"/>
          </p:xfrm>
          <a:graphic>
            <a:graphicData uri="http://schemas.openxmlformats.org/presentationml/2006/ole">
              <mc:AlternateContent xmlns:mc="http://schemas.openxmlformats.org/markup-compatibility/2006">
                <mc:Choice xmlns:v="urn:schemas-microsoft-com:vml" Requires="v">
                  <p:oleObj spid="_x0000_s3269" name="" r:id="rId9" imgW="1155065" imgH="850265" progId="Equation.3">
                    <p:embed/>
                  </p:oleObj>
                </mc:Choice>
                <mc:Fallback>
                  <p:oleObj name="" r:id="rId9" imgW="1155065" imgH="850265" progId="Equation.3">
                    <p:embed/>
                    <p:pic>
                      <p:nvPicPr>
                        <p:cNvPr id="0" name="图片 3268"/>
                        <p:cNvPicPr/>
                        <p:nvPr/>
                      </p:nvPicPr>
                      <p:blipFill>
                        <a:blip r:embed="rId10"/>
                        <a:stretch>
                          <a:fillRect/>
                        </a:stretch>
                      </p:blipFill>
                      <p:spPr>
                        <a:xfrm>
                          <a:off x="2400" y="2640"/>
                          <a:ext cx="1584" cy="116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59405" name="Text Box 14"/>
            <p:cNvSpPr txBox="1"/>
            <p:nvPr/>
          </p:nvSpPr>
          <p:spPr>
            <a:xfrm>
              <a:off x="528" y="2854"/>
              <a:ext cx="1632" cy="748"/>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可推导出引入负反馈后的截止频率、通频带</a:t>
              </a:r>
              <a:endParaRPr lang="zh-CN" altLang="en-US" sz="2400" b="1" dirty="0">
                <a:latin typeface="Times New Roman" panose="02020603050405020304" pitchFamily="18" charset="0"/>
                <a:ea typeface="宋体" panose="02010600030101010101" pitchFamily="2" charset="-122"/>
              </a:endParaRPr>
            </a:p>
          </p:txBody>
        </p:sp>
        <p:sp>
          <p:nvSpPr>
            <p:cNvPr id="59406" name="AutoShape 15"/>
            <p:cNvSpPr/>
            <p:nvPr/>
          </p:nvSpPr>
          <p:spPr>
            <a:xfrm>
              <a:off x="2064" y="3168"/>
              <a:ext cx="240" cy="144"/>
            </a:xfrm>
            <a:prstGeom prst="rightArrow">
              <a:avLst>
                <a:gd name="adj1" fmla="val 50000"/>
                <a:gd name="adj2" fmla="val 41658"/>
              </a:avLst>
            </a:prstGeom>
            <a:solidFill>
              <a:srgbClr val="CCFFFF"/>
            </a:solidFill>
            <a:ln w="28575" cap="flat" cmpd="sng">
              <a:solidFill>
                <a:srgbClr val="FF0000"/>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sp>
        <p:nvSpPr>
          <p:cNvPr id="59407" name="Line 16"/>
          <p:cNvSpPr/>
          <p:nvPr/>
        </p:nvSpPr>
        <p:spPr>
          <a:xfrm>
            <a:off x="2686050" y="2349500"/>
            <a:ext cx="0" cy="1600200"/>
          </a:xfrm>
          <a:prstGeom prst="line">
            <a:avLst/>
          </a:prstGeom>
          <a:ln w="9525" cap="flat" cmpd="sng">
            <a:solidFill>
              <a:schemeClr val="tx1"/>
            </a:solidFill>
            <a:prstDash val="lgDash"/>
            <a:round/>
            <a:headEnd type="none" w="med" len="med"/>
            <a:tailEnd type="none" w="med" len="med"/>
          </a:ln>
        </p:spPr>
      </p:sp>
      <p:sp>
        <p:nvSpPr>
          <p:cNvPr id="59408" name="Line 17"/>
          <p:cNvSpPr/>
          <p:nvPr/>
        </p:nvSpPr>
        <p:spPr>
          <a:xfrm>
            <a:off x="4895850" y="2349500"/>
            <a:ext cx="0" cy="1600200"/>
          </a:xfrm>
          <a:prstGeom prst="line">
            <a:avLst/>
          </a:prstGeom>
          <a:ln w="9525" cap="flat" cmpd="sng">
            <a:solidFill>
              <a:schemeClr val="tx1"/>
            </a:solidFill>
            <a:prstDash val="lgDash"/>
            <a:round/>
            <a:headEnd type="none" w="med" len="med"/>
            <a:tailEnd type="none" w="med" len="med"/>
          </a:ln>
        </p:spPr>
      </p:sp>
      <p:sp>
        <p:nvSpPr>
          <p:cNvPr id="59409" name="Text Box 18"/>
          <p:cNvSpPr txBox="1"/>
          <p:nvPr/>
        </p:nvSpPr>
        <p:spPr>
          <a:xfrm>
            <a:off x="2533650" y="3873500"/>
            <a:ext cx="457200" cy="396875"/>
          </a:xfrm>
          <a:prstGeom prst="rect">
            <a:avLst/>
          </a:prstGeom>
          <a:noFill/>
          <a:ln w="9525">
            <a:noFill/>
          </a:ln>
        </p:spPr>
        <p:txBody>
          <a:bodyPr anchor="t">
            <a:spAutoFit/>
          </a:bodyPr>
          <a:p>
            <a:pPr>
              <a:spcBef>
                <a:spcPct val="50000"/>
              </a:spcBef>
            </a:pPr>
            <a:r>
              <a:rPr lang="en-US" altLang="zh-CN" sz="2000" b="1" i="1" dirty="0">
                <a:latin typeface="Times New Roman" panose="02020603050405020304" pitchFamily="18" charset="0"/>
                <a:ea typeface="宋体" panose="02010600030101010101" pitchFamily="2" charset="-122"/>
              </a:rPr>
              <a:t>f</a:t>
            </a:r>
            <a:r>
              <a:rPr lang="en-US" altLang="zh-CN" sz="2000" b="1" baseline="-25000" dirty="0">
                <a:latin typeface="Times New Roman" panose="02020603050405020304" pitchFamily="18" charset="0"/>
                <a:ea typeface="宋体" panose="02010600030101010101" pitchFamily="2" charset="-122"/>
              </a:rPr>
              <a:t>L</a:t>
            </a:r>
            <a:endParaRPr lang="en-US" altLang="zh-CN" sz="2000" b="1" dirty="0">
              <a:latin typeface="Times New Roman" panose="02020603050405020304" pitchFamily="18" charset="0"/>
              <a:ea typeface="宋体" panose="02010600030101010101" pitchFamily="2" charset="-122"/>
            </a:endParaRPr>
          </a:p>
        </p:txBody>
      </p:sp>
      <p:sp>
        <p:nvSpPr>
          <p:cNvPr id="59410" name="Text Box 19"/>
          <p:cNvSpPr txBox="1"/>
          <p:nvPr/>
        </p:nvSpPr>
        <p:spPr>
          <a:xfrm>
            <a:off x="4667250" y="3873500"/>
            <a:ext cx="457200" cy="396875"/>
          </a:xfrm>
          <a:prstGeom prst="rect">
            <a:avLst/>
          </a:prstGeom>
          <a:noFill/>
          <a:ln w="9525">
            <a:noFill/>
          </a:ln>
        </p:spPr>
        <p:txBody>
          <a:bodyPr anchor="t">
            <a:spAutoFit/>
          </a:bodyPr>
          <a:p>
            <a:pPr>
              <a:spcBef>
                <a:spcPct val="50000"/>
              </a:spcBef>
            </a:pPr>
            <a:r>
              <a:rPr lang="en-US" altLang="zh-CN" sz="2000" b="1" i="1" dirty="0">
                <a:latin typeface="Times New Roman" panose="02020603050405020304" pitchFamily="18" charset="0"/>
                <a:ea typeface="宋体" panose="02010600030101010101" pitchFamily="2" charset="-122"/>
              </a:rPr>
              <a:t>f</a:t>
            </a:r>
            <a:r>
              <a:rPr lang="en-US" altLang="zh-CN" sz="2000" b="1" baseline="-25000" dirty="0">
                <a:latin typeface="Times New Roman" panose="02020603050405020304" pitchFamily="18" charset="0"/>
                <a:ea typeface="宋体" panose="02010600030101010101" pitchFamily="2" charset="-122"/>
              </a:rPr>
              <a:t>H</a:t>
            </a:r>
            <a:endParaRPr lang="en-US" altLang="zh-CN" sz="2000" b="1" dirty="0">
              <a:latin typeface="Times New Roman" panose="02020603050405020304" pitchFamily="18" charset="0"/>
              <a:ea typeface="宋体" panose="02010600030101010101" pitchFamily="2" charset="-122"/>
            </a:endParaRPr>
          </a:p>
        </p:txBody>
      </p:sp>
      <p:sp>
        <p:nvSpPr>
          <p:cNvPr id="59411" name="Line 20"/>
          <p:cNvSpPr/>
          <p:nvPr/>
        </p:nvSpPr>
        <p:spPr>
          <a:xfrm>
            <a:off x="2686050" y="2349500"/>
            <a:ext cx="2209800" cy="0"/>
          </a:xfrm>
          <a:prstGeom prst="line">
            <a:avLst/>
          </a:prstGeom>
          <a:ln w="28575" cap="flat" cmpd="sng">
            <a:solidFill>
              <a:srgbClr val="000000"/>
            </a:solidFill>
            <a:prstDash val="solid"/>
            <a:round/>
            <a:headEnd type="none" w="med" len="med"/>
            <a:tailEnd type="none" w="med" len="med"/>
          </a:ln>
        </p:spPr>
      </p:sp>
      <p:grpSp>
        <p:nvGrpSpPr>
          <p:cNvPr id="3" name="Group 21"/>
          <p:cNvGrpSpPr/>
          <p:nvPr/>
        </p:nvGrpSpPr>
        <p:grpSpPr>
          <a:xfrm>
            <a:off x="4895850" y="2349500"/>
            <a:ext cx="1752600" cy="914400"/>
            <a:chOff x="3072" y="1296"/>
            <a:chExt cx="1104" cy="576"/>
          </a:xfrm>
        </p:grpSpPr>
        <p:grpSp>
          <p:nvGrpSpPr>
            <p:cNvPr id="59413" name="Group 22"/>
            <p:cNvGrpSpPr/>
            <p:nvPr/>
          </p:nvGrpSpPr>
          <p:grpSpPr>
            <a:xfrm>
              <a:off x="3072" y="1296"/>
              <a:ext cx="720" cy="576"/>
              <a:chOff x="3072" y="1296"/>
              <a:chExt cx="720" cy="576"/>
            </a:xfrm>
          </p:grpSpPr>
          <p:sp>
            <p:nvSpPr>
              <p:cNvPr id="59414" name="Line 23"/>
              <p:cNvSpPr/>
              <p:nvPr/>
            </p:nvSpPr>
            <p:spPr>
              <a:xfrm>
                <a:off x="3072" y="1296"/>
                <a:ext cx="720" cy="0"/>
              </a:xfrm>
              <a:prstGeom prst="line">
                <a:avLst/>
              </a:prstGeom>
              <a:ln w="9525" cap="flat" cmpd="sng">
                <a:solidFill>
                  <a:srgbClr val="000000"/>
                </a:solidFill>
                <a:prstDash val="lgDash"/>
                <a:round/>
                <a:headEnd type="none" w="med" len="med"/>
                <a:tailEnd type="none" w="med" len="med"/>
              </a:ln>
            </p:spPr>
          </p:sp>
          <p:sp>
            <p:nvSpPr>
              <p:cNvPr id="59415" name="Line 24"/>
              <p:cNvSpPr/>
              <p:nvPr/>
            </p:nvSpPr>
            <p:spPr>
              <a:xfrm>
                <a:off x="3264" y="1872"/>
                <a:ext cx="480" cy="0"/>
              </a:xfrm>
              <a:prstGeom prst="line">
                <a:avLst/>
              </a:prstGeom>
              <a:ln w="9525" cap="flat" cmpd="sng">
                <a:solidFill>
                  <a:srgbClr val="000000"/>
                </a:solidFill>
                <a:prstDash val="lgDash"/>
                <a:round/>
                <a:headEnd type="none" w="med" len="med"/>
                <a:tailEnd type="none" w="med" len="med"/>
              </a:ln>
            </p:spPr>
          </p:sp>
          <p:sp>
            <p:nvSpPr>
              <p:cNvPr id="59416" name="Line 25"/>
              <p:cNvSpPr/>
              <p:nvPr/>
            </p:nvSpPr>
            <p:spPr>
              <a:xfrm flipV="1">
                <a:off x="3600" y="1296"/>
                <a:ext cx="0" cy="144"/>
              </a:xfrm>
              <a:prstGeom prst="line">
                <a:avLst/>
              </a:prstGeom>
              <a:ln w="9525" cap="flat" cmpd="sng">
                <a:solidFill>
                  <a:srgbClr val="000000"/>
                </a:solidFill>
                <a:prstDash val="solid"/>
                <a:round/>
                <a:headEnd type="none" w="med" len="med"/>
                <a:tailEnd type="triangle" w="med" len="med"/>
              </a:ln>
            </p:spPr>
          </p:sp>
          <p:sp>
            <p:nvSpPr>
              <p:cNvPr id="59417" name="Line 26"/>
              <p:cNvSpPr/>
              <p:nvPr/>
            </p:nvSpPr>
            <p:spPr>
              <a:xfrm>
                <a:off x="3600" y="1728"/>
                <a:ext cx="0" cy="144"/>
              </a:xfrm>
              <a:prstGeom prst="line">
                <a:avLst/>
              </a:prstGeom>
              <a:ln w="9525" cap="flat" cmpd="sng">
                <a:solidFill>
                  <a:srgbClr val="000000"/>
                </a:solidFill>
                <a:prstDash val="solid"/>
                <a:round/>
                <a:headEnd type="none" w="med" len="med"/>
                <a:tailEnd type="triangle" w="med" len="med"/>
              </a:ln>
            </p:spPr>
          </p:sp>
        </p:grpSp>
        <p:graphicFrame>
          <p:nvGraphicFramePr>
            <p:cNvPr id="59418" name="Object 27"/>
            <p:cNvGraphicFramePr/>
            <p:nvPr/>
          </p:nvGraphicFramePr>
          <p:xfrm>
            <a:off x="3264" y="1419"/>
            <a:ext cx="912" cy="329"/>
          </p:xfrm>
          <a:graphic>
            <a:graphicData uri="http://schemas.openxmlformats.org/presentationml/2006/ole">
              <mc:AlternateContent xmlns:mc="http://schemas.openxmlformats.org/markup-compatibility/2006">
                <mc:Choice xmlns:v="urn:schemas-microsoft-com:vml" Requires="v">
                  <p:oleObj spid="_x0000_s3270" name="" r:id="rId11" imgW="774065" imgH="279400" progId="Equation.3">
                    <p:embed/>
                  </p:oleObj>
                </mc:Choice>
                <mc:Fallback>
                  <p:oleObj name="" r:id="rId11" imgW="774065" imgH="279400" progId="Equation.3">
                    <p:embed/>
                    <p:pic>
                      <p:nvPicPr>
                        <p:cNvPr id="0" name="图片 3269"/>
                        <p:cNvPicPr/>
                        <p:nvPr/>
                      </p:nvPicPr>
                      <p:blipFill>
                        <a:blip r:embed="rId12"/>
                        <a:stretch>
                          <a:fillRect/>
                        </a:stretch>
                      </p:blipFill>
                      <p:spPr>
                        <a:xfrm>
                          <a:off x="3264" y="1419"/>
                          <a:ext cx="912" cy="329"/>
                        </a:xfrm>
                        <a:prstGeom prst="rect">
                          <a:avLst/>
                        </a:prstGeom>
                        <a:noFill/>
                        <a:ln w="38100">
                          <a:noFill/>
                          <a:miter/>
                        </a:ln>
                      </p:spPr>
                    </p:pic>
                  </p:oleObj>
                </mc:Fallback>
              </mc:AlternateContent>
            </a:graphicData>
          </a:graphic>
        </p:graphicFrame>
      </p:grpSp>
      <p:sp>
        <p:nvSpPr>
          <p:cNvPr id="74780" name="Line 28"/>
          <p:cNvSpPr/>
          <p:nvPr/>
        </p:nvSpPr>
        <p:spPr>
          <a:xfrm>
            <a:off x="2263775" y="3263900"/>
            <a:ext cx="3048000" cy="0"/>
          </a:xfrm>
          <a:prstGeom prst="line">
            <a:avLst/>
          </a:prstGeom>
          <a:ln w="28575" cap="flat" cmpd="sng">
            <a:solidFill>
              <a:srgbClr val="FF3300"/>
            </a:solidFill>
            <a:prstDash val="solid"/>
            <a:round/>
            <a:headEnd type="none" w="med" len="med"/>
            <a:tailEnd type="none" w="med" len="med"/>
          </a:ln>
        </p:spPr>
      </p:sp>
      <p:grpSp>
        <p:nvGrpSpPr>
          <p:cNvPr id="5" name="Group 29"/>
          <p:cNvGrpSpPr/>
          <p:nvPr/>
        </p:nvGrpSpPr>
        <p:grpSpPr>
          <a:xfrm>
            <a:off x="2000250" y="3263900"/>
            <a:ext cx="457200" cy="1006475"/>
            <a:chOff x="1248" y="1872"/>
            <a:chExt cx="288" cy="634"/>
          </a:xfrm>
        </p:grpSpPr>
        <p:sp>
          <p:nvSpPr>
            <p:cNvPr id="59421" name="Line 30"/>
            <p:cNvSpPr/>
            <p:nvPr/>
          </p:nvSpPr>
          <p:spPr>
            <a:xfrm>
              <a:off x="1416" y="1872"/>
              <a:ext cx="0" cy="432"/>
            </a:xfrm>
            <a:prstGeom prst="line">
              <a:avLst/>
            </a:prstGeom>
            <a:ln w="9525" cap="flat" cmpd="sng">
              <a:solidFill>
                <a:srgbClr val="FF0000"/>
              </a:solidFill>
              <a:prstDash val="lgDash"/>
              <a:round/>
              <a:headEnd type="none" w="med" len="med"/>
              <a:tailEnd type="none" w="med" len="med"/>
            </a:ln>
          </p:spPr>
        </p:sp>
        <p:sp>
          <p:nvSpPr>
            <p:cNvPr id="59422" name="Text Box 31"/>
            <p:cNvSpPr txBox="1"/>
            <p:nvPr/>
          </p:nvSpPr>
          <p:spPr>
            <a:xfrm>
              <a:off x="1248" y="2256"/>
              <a:ext cx="288" cy="250"/>
            </a:xfrm>
            <a:prstGeom prst="rect">
              <a:avLst/>
            </a:prstGeom>
            <a:noFill/>
            <a:ln w="9525">
              <a:noFill/>
            </a:ln>
          </p:spPr>
          <p:txBody>
            <a:bodyPr anchor="t">
              <a:spAutoFit/>
            </a:bodyPr>
            <a:p>
              <a:pPr>
                <a:spcBef>
                  <a:spcPct val="50000"/>
                </a:spcBef>
              </a:pPr>
              <a:r>
                <a:rPr lang="en-US" altLang="zh-CN" sz="2000" b="1" i="1" dirty="0">
                  <a:solidFill>
                    <a:srgbClr val="FF0000"/>
                  </a:solidFill>
                  <a:latin typeface="Times New Roman" panose="02020603050405020304" pitchFamily="18" charset="0"/>
                  <a:ea typeface="宋体" panose="02010600030101010101" pitchFamily="2" charset="-122"/>
                </a:rPr>
                <a:t>f</a:t>
              </a:r>
              <a:r>
                <a:rPr lang="en-US" altLang="zh-CN" sz="2000" b="1" baseline="-25000" dirty="0">
                  <a:solidFill>
                    <a:srgbClr val="FF0000"/>
                  </a:solidFill>
                  <a:latin typeface="Times New Roman" panose="02020603050405020304" pitchFamily="18" charset="0"/>
                  <a:ea typeface="宋体" panose="02010600030101010101" pitchFamily="2" charset="-122"/>
                </a:rPr>
                <a:t>Lf</a:t>
              </a:r>
              <a:endParaRPr lang="en-US" altLang="zh-CN" sz="2000" b="1" dirty="0">
                <a:solidFill>
                  <a:srgbClr val="FF0000"/>
                </a:solidFill>
                <a:latin typeface="Times New Roman" panose="02020603050405020304" pitchFamily="18" charset="0"/>
                <a:ea typeface="宋体" panose="02010600030101010101" pitchFamily="2" charset="-122"/>
              </a:endParaRPr>
            </a:p>
          </p:txBody>
        </p:sp>
      </p:grpSp>
      <p:grpSp>
        <p:nvGrpSpPr>
          <p:cNvPr id="6" name="Group 32"/>
          <p:cNvGrpSpPr/>
          <p:nvPr/>
        </p:nvGrpSpPr>
        <p:grpSpPr>
          <a:xfrm>
            <a:off x="5048250" y="3263900"/>
            <a:ext cx="457200" cy="1006475"/>
            <a:chOff x="3168" y="1872"/>
            <a:chExt cx="288" cy="634"/>
          </a:xfrm>
        </p:grpSpPr>
        <p:sp>
          <p:nvSpPr>
            <p:cNvPr id="59424" name="Line 33"/>
            <p:cNvSpPr/>
            <p:nvPr/>
          </p:nvSpPr>
          <p:spPr>
            <a:xfrm>
              <a:off x="3337" y="1872"/>
              <a:ext cx="0" cy="432"/>
            </a:xfrm>
            <a:prstGeom prst="line">
              <a:avLst/>
            </a:prstGeom>
            <a:ln w="9525" cap="flat" cmpd="sng">
              <a:solidFill>
                <a:srgbClr val="FF0000"/>
              </a:solidFill>
              <a:prstDash val="lgDash"/>
              <a:round/>
              <a:headEnd type="none" w="med" len="med"/>
              <a:tailEnd type="none" w="med" len="med"/>
            </a:ln>
          </p:spPr>
        </p:sp>
        <p:sp>
          <p:nvSpPr>
            <p:cNvPr id="59425" name="Text Box 34"/>
            <p:cNvSpPr txBox="1"/>
            <p:nvPr/>
          </p:nvSpPr>
          <p:spPr>
            <a:xfrm>
              <a:off x="3168" y="2256"/>
              <a:ext cx="288" cy="250"/>
            </a:xfrm>
            <a:prstGeom prst="rect">
              <a:avLst/>
            </a:prstGeom>
            <a:noFill/>
            <a:ln w="9525">
              <a:noFill/>
            </a:ln>
          </p:spPr>
          <p:txBody>
            <a:bodyPr anchor="t">
              <a:spAutoFit/>
            </a:bodyPr>
            <a:p>
              <a:pPr>
                <a:spcBef>
                  <a:spcPct val="50000"/>
                </a:spcBef>
              </a:pPr>
              <a:r>
                <a:rPr lang="en-US" altLang="zh-CN" sz="2000" b="1" i="1" dirty="0">
                  <a:solidFill>
                    <a:srgbClr val="FF0000"/>
                  </a:solidFill>
                  <a:latin typeface="Times New Roman" panose="02020603050405020304" pitchFamily="18" charset="0"/>
                  <a:ea typeface="宋体" panose="02010600030101010101" pitchFamily="2" charset="-122"/>
                </a:rPr>
                <a:t>f</a:t>
              </a:r>
              <a:r>
                <a:rPr lang="en-US" altLang="zh-CN" sz="2000" b="1" baseline="-25000" dirty="0">
                  <a:solidFill>
                    <a:srgbClr val="FF0000"/>
                  </a:solidFill>
                  <a:latin typeface="Times New Roman" panose="02020603050405020304" pitchFamily="18" charset="0"/>
                  <a:ea typeface="宋体" panose="02010600030101010101" pitchFamily="2" charset="-122"/>
                </a:rPr>
                <a:t>Hf</a:t>
              </a:r>
              <a:endParaRPr lang="en-US" altLang="zh-CN" sz="2000" b="1" dirty="0">
                <a:solidFill>
                  <a:srgbClr val="FF0000"/>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4780"/>
                                        </p:tgtEl>
                                        <p:attrNameLst>
                                          <p:attrName>style.visibility</p:attrName>
                                        </p:attrNameLst>
                                      </p:cBhvr>
                                      <p:to>
                                        <p:strVal val="visible"/>
                                      </p:to>
                                    </p:set>
                                    <p:animEffect transition="in" filter="wipe(left)">
                                      <p:cBhvr>
                                        <p:cTn id="7" dur="500"/>
                                        <p:tgtEl>
                                          <p:spTgt spid="747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47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4760"/>
                                        </p:tgtEl>
                                        <p:attrNameLst>
                                          <p:attrName>style.visibility</p:attrName>
                                        </p:attrNameLst>
                                      </p:cBhvr>
                                      <p:to>
                                        <p:strVal val="visible"/>
                                      </p:to>
                                    </p:set>
                                    <p:animEffect transition="in" filter="wipe(left)">
                                      <p:cBhvr>
                                        <p:cTn id="31" dur="500"/>
                                        <p:tgtEl>
                                          <p:spTgt spid="747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idx="1"/>
          </p:nvPr>
        </p:nvSpPr>
        <p:spPr>
          <a:xfrm>
            <a:off x="609600" y="1524000"/>
            <a:ext cx="3886200" cy="609600"/>
          </a:xfrm>
        </p:spPr>
        <p:txBody>
          <a:bodyPr wrap="square" lIns="91440" tIns="45720" rIns="91440" bIns="45720" anchor="t"/>
          <a:p>
            <a:pPr eaLnBrk="1" hangingPunct="1">
              <a:buNone/>
            </a:pPr>
            <a:r>
              <a:rPr lang="en-US" altLang="zh-CN" dirty="0">
                <a:latin typeface="华文行楷" panose="02010800040101010101" pitchFamily="2" charset="-122"/>
                <a:ea typeface="华文行楷" panose="02010800040101010101" pitchFamily="2" charset="-122"/>
              </a:rPr>
              <a:t>1. </a:t>
            </a:r>
            <a:r>
              <a:rPr lang="zh-CN" altLang="en-US" dirty="0">
                <a:latin typeface="华文行楷" panose="02010800040101010101" pitchFamily="2" charset="-122"/>
                <a:ea typeface="华文行楷" panose="02010800040101010101" pitchFamily="2" charset="-122"/>
              </a:rPr>
              <a:t>什么是反馈</a:t>
            </a:r>
            <a:endParaRPr lang="zh-CN" altLang="en-US" dirty="0">
              <a:latin typeface="华文行楷" panose="02010800040101010101" pitchFamily="2" charset="-122"/>
              <a:ea typeface="华文行楷" panose="02010800040101010101" pitchFamily="2" charset="-122"/>
            </a:endParaRPr>
          </a:p>
        </p:txBody>
      </p:sp>
      <p:sp>
        <p:nvSpPr>
          <p:cNvPr id="22531" name="Text Box 3"/>
          <p:cNvSpPr txBox="1"/>
          <p:nvPr/>
        </p:nvSpPr>
        <p:spPr>
          <a:xfrm>
            <a:off x="609600" y="3505200"/>
            <a:ext cx="8153400" cy="1117600"/>
          </a:xfrm>
          <a:prstGeom prst="rect">
            <a:avLst/>
          </a:prstGeom>
          <a:noFill/>
          <a:ln w="9525">
            <a:noFill/>
          </a:ln>
        </p:spPr>
        <p:txBody>
          <a:bodyPr anchor="t">
            <a:spAutoFit/>
          </a:bodyPr>
          <a:p>
            <a:pPr>
              <a:lnSpc>
                <a:spcPct val="12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800" b="1" dirty="0">
                <a:solidFill>
                  <a:schemeClr val="tx2"/>
                </a:solidFill>
                <a:latin typeface="Times New Roman" panose="02020603050405020304" pitchFamily="18" charset="0"/>
                <a:ea typeface="宋体" panose="02010600030101010101" pitchFamily="2" charset="-122"/>
              </a:rPr>
              <a:t>放大电路输出量的一部分或全部通过一定的方式引回到输入回路，影响输入，称为反馈。</a:t>
            </a:r>
            <a:endParaRPr lang="zh-CN" altLang="en-US" sz="2800" b="1" dirty="0">
              <a:solidFill>
                <a:schemeClr val="tx2"/>
              </a:solidFill>
              <a:latin typeface="Times New Roman" panose="02020603050405020304" pitchFamily="18" charset="0"/>
              <a:ea typeface="宋体" panose="02010600030101010101" pitchFamily="2" charset="-122"/>
            </a:endParaRPr>
          </a:p>
        </p:txBody>
      </p:sp>
      <p:sp>
        <p:nvSpPr>
          <p:cNvPr id="7171" name="Text Box 4"/>
          <p:cNvSpPr>
            <a:spLocks noGrp="1"/>
          </p:cNvSpPr>
          <p:nvPr>
            <p:ph type="title"/>
          </p:nvPr>
        </p:nvSpPr>
        <p:spPr>
          <a:xfrm>
            <a:off x="250825" y="908050"/>
            <a:ext cx="5472113" cy="466725"/>
          </a:xfrm>
        </p:spPr>
        <p:txBody>
          <a:bodyPr wrap="square" lIns="91440" tIns="45720" rIns="91440" bIns="45720" anchor="ctr"/>
          <a:p>
            <a:pPr algn="l" eaLnBrk="1" hangingPunct="1"/>
            <a:r>
              <a:rPr lang="zh-CN" altLang="en-US" sz="3600" dirty="0">
                <a:ea typeface="华文行楷" panose="02010800040101010101" pitchFamily="2" charset="-122"/>
              </a:rPr>
              <a:t>一、反馈的基本概念</a:t>
            </a:r>
            <a:endParaRPr lang="zh-CN" altLang="en-US" sz="3600" b="1" dirty="0">
              <a:latin typeface="宋体" panose="02010600030101010101" pitchFamily="2" charset="-122"/>
              <a:ea typeface="华文行楷" panose="02010800040101010101" pitchFamily="2" charset="-122"/>
            </a:endParaRPr>
          </a:p>
        </p:txBody>
      </p:sp>
      <p:sp>
        <p:nvSpPr>
          <p:cNvPr id="22533" name="Text Box 5"/>
          <p:cNvSpPr txBox="1"/>
          <p:nvPr/>
        </p:nvSpPr>
        <p:spPr>
          <a:xfrm>
            <a:off x="990600" y="2971800"/>
            <a:ext cx="3048000" cy="519113"/>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宋体" panose="02010600030101010101" pitchFamily="2" charset="-122"/>
              </a:rPr>
              <a:t>要研究哪些问题？</a:t>
            </a:r>
            <a:endParaRPr lang="zh-CN" altLang="en-US" sz="2800" b="1" dirty="0">
              <a:latin typeface="Times New Roman" panose="02020603050405020304" pitchFamily="18" charset="0"/>
              <a:ea typeface="宋体" panose="02010600030101010101" pitchFamily="2" charset="-122"/>
            </a:endParaRPr>
          </a:p>
        </p:txBody>
      </p:sp>
      <p:graphicFrame>
        <p:nvGraphicFramePr>
          <p:cNvPr id="22534" name="Object 6"/>
          <p:cNvGraphicFramePr/>
          <p:nvPr/>
        </p:nvGraphicFramePr>
        <p:xfrm>
          <a:off x="4038600" y="1676400"/>
          <a:ext cx="4191000" cy="1797050"/>
        </p:xfrm>
        <a:graphic>
          <a:graphicData uri="http://schemas.openxmlformats.org/presentationml/2006/ole">
            <mc:AlternateContent xmlns:mc="http://schemas.openxmlformats.org/markup-compatibility/2006">
              <mc:Choice xmlns:v="urn:schemas-microsoft-com:vml" Requires="v">
                <p:oleObj spid="_x0000_s3076" name="" r:id="rId1" imgW="14468475" imgH="6200775" progId="MSPhotoEd.3">
                  <p:embed/>
                </p:oleObj>
              </mc:Choice>
              <mc:Fallback>
                <p:oleObj name="" r:id="rId1" imgW="14468475" imgH="6200775" progId="MSPhotoEd.3">
                  <p:embed/>
                  <p:pic>
                    <p:nvPicPr>
                      <p:cNvPr id="0" name="图片 3075"/>
                      <p:cNvPicPr/>
                      <p:nvPr/>
                    </p:nvPicPr>
                    <p:blipFill>
                      <a:blip r:embed="rId2"/>
                      <a:stretch>
                        <a:fillRect/>
                      </a:stretch>
                    </p:blipFill>
                    <p:spPr>
                      <a:xfrm>
                        <a:off x="4038600" y="1676400"/>
                        <a:ext cx="4191000" cy="1797050"/>
                      </a:xfrm>
                      <a:prstGeom prst="rect">
                        <a:avLst/>
                      </a:prstGeom>
                      <a:noFill/>
                      <a:ln w="38100">
                        <a:noFill/>
                        <a:miter/>
                      </a:ln>
                    </p:spPr>
                  </p:pic>
                </p:oleObj>
              </mc:Fallback>
            </mc:AlternateContent>
          </a:graphicData>
        </a:graphic>
      </p:graphicFrame>
      <p:grpSp>
        <p:nvGrpSpPr>
          <p:cNvPr id="2" name="Group 7"/>
          <p:cNvGrpSpPr/>
          <p:nvPr/>
        </p:nvGrpSpPr>
        <p:grpSpPr>
          <a:xfrm>
            <a:off x="762000" y="4572000"/>
            <a:ext cx="2209800" cy="762000"/>
            <a:chOff x="528" y="2640"/>
            <a:chExt cx="1392" cy="480"/>
          </a:xfrm>
        </p:grpSpPr>
        <p:sp>
          <p:nvSpPr>
            <p:cNvPr id="7175" name="AutoShape 8"/>
            <p:cNvSpPr/>
            <p:nvPr/>
          </p:nvSpPr>
          <p:spPr>
            <a:xfrm>
              <a:off x="960" y="2784"/>
              <a:ext cx="960" cy="336"/>
            </a:xfrm>
            <a:prstGeom prst="borderCallout1">
              <a:avLst>
                <a:gd name="adj1" fmla="val 21431"/>
                <a:gd name="adj2" fmla="val -5000"/>
                <a:gd name="adj3" fmla="val -41667"/>
                <a:gd name="adj4" fmla="val -25523"/>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怎样引回</a:t>
              </a:r>
              <a:endParaRPr lang="zh-CN" altLang="en-US" sz="2400" b="1" dirty="0">
                <a:latin typeface="Times New Roman" panose="02020603050405020304" pitchFamily="18" charset="0"/>
                <a:ea typeface="宋体" panose="02010600030101010101" pitchFamily="2" charset="-122"/>
              </a:endParaRPr>
            </a:p>
          </p:txBody>
        </p:sp>
        <p:sp>
          <p:nvSpPr>
            <p:cNvPr id="7176" name="Line 9"/>
            <p:cNvSpPr/>
            <p:nvPr/>
          </p:nvSpPr>
          <p:spPr>
            <a:xfrm>
              <a:off x="528" y="2640"/>
              <a:ext cx="384" cy="0"/>
            </a:xfrm>
            <a:prstGeom prst="line">
              <a:avLst/>
            </a:prstGeom>
            <a:ln w="28575" cap="flat" cmpd="sng">
              <a:solidFill>
                <a:srgbClr val="FF0000"/>
              </a:solidFill>
              <a:prstDash val="solid"/>
              <a:round/>
              <a:headEnd type="none" w="med" len="med"/>
              <a:tailEnd type="none" w="med" len="med"/>
            </a:ln>
          </p:spPr>
        </p:sp>
      </p:grpSp>
      <p:grpSp>
        <p:nvGrpSpPr>
          <p:cNvPr id="3" name="Group 10"/>
          <p:cNvGrpSpPr/>
          <p:nvPr/>
        </p:nvGrpSpPr>
        <p:grpSpPr>
          <a:xfrm>
            <a:off x="2590800" y="4071938"/>
            <a:ext cx="2438400" cy="2185987"/>
            <a:chOff x="1680" y="2325"/>
            <a:chExt cx="1536" cy="1377"/>
          </a:xfrm>
        </p:grpSpPr>
        <p:sp>
          <p:nvSpPr>
            <p:cNvPr id="7178" name="AutoShape 11"/>
            <p:cNvSpPr/>
            <p:nvPr/>
          </p:nvSpPr>
          <p:spPr>
            <a:xfrm>
              <a:off x="2208" y="2688"/>
              <a:ext cx="1008" cy="1014"/>
            </a:xfrm>
            <a:prstGeom prst="borderCallout1">
              <a:avLst>
                <a:gd name="adj1" fmla="val 7102"/>
                <a:gd name="adj2" fmla="val -4764"/>
                <a:gd name="adj3" fmla="val -35403"/>
                <a:gd name="adj4" fmla="val -23315"/>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是从输出电压还是输出电流引出反馈</a:t>
              </a:r>
              <a:endParaRPr lang="zh-CN" altLang="en-US" sz="2400" b="1" dirty="0">
                <a:latin typeface="Times New Roman" panose="02020603050405020304" pitchFamily="18" charset="0"/>
                <a:ea typeface="宋体" panose="02010600030101010101" pitchFamily="2" charset="-122"/>
              </a:endParaRPr>
            </a:p>
          </p:txBody>
        </p:sp>
        <p:sp>
          <p:nvSpPr>
            <p:cNvPr id="7179" name="Line 12"/>
            <p:cNvSpPr/>
            <p:nvPr/>
          </p:nvSpPr>
          <p:spPr>
            <a:xfrm>
              <a:off x="1680" y="2325"/>
              <a:ext cx="624" cy="0"/>
            </a:xfrm>
            <a:prstGeom prst="line">
              <a:avLst/>
            </a:prstGeom>
            <a:ln w="28575" cap="flat" cmpd="sng">
              <a:solidFill>
                <a:srgbClr val="FF0000"/>
              </a:solidFill>
              <a:prstDash val="solid"/>
              <a:round/>
              <a:headEnd type="none" w="med" len="med"/>
              <a:tailEnd type="none" w="med" len="med"/>
            </a:ln>
          </p:spPr>
        </p:sp>
      </p:grpSp>
      <p:grpSp>
        <p:nvGrpSpPr>
          <p:cNvPr id="4" name="Group 13"/>
          <p:cNvGrpSpPr/>
          <p:nvPr/>
        </p:nvGrpSpPr>
        <p:grpSpPr>
          <a:xfrm>
            <a:off x="4067175" y="4076700"/>
            <a:ext cx="2667000" cy="998538"/>
            <a:chOff x="2592" y="2325"/>
            <a:chExt cx="1680" cy="629"/>
          </a:xfrm>
        </p:grpSpPr>
        <p:sp>
          <p:nvSpPr>
            <p:cNvPr id="7181" name="AutoShape 14"/>
            <p:cNvSpPr/>
            <p:nvPr/>
          </p:nvSpPr>
          <p:spPr>
            <a:xfrm>
              <a:off x="3648" y="2640"/>
              <a:ext cx="624" cy="314"/>
            </a:xfrm>
            <a:prstGeom prst="borderCallout1">
              <a:avLst>
                <a:gd name="adj1" fmla="val 22931"/>
                <a:gd name="adj2" fmla="val -7694"/>
                <a:gd name="adj3" fmla="val -100639"/>
                <a:gd name="adj4" fmla="val -27245"/>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多少</a:t>
              </a:r>
              <a:endParaRPr lang="zh-CN" altLang="en-US" sz="2400" b="1" dirty="0">
                <a:latin typeface="Times New Roman" panose="02020603050405020304" pitchFamily="18" charset="0"/>
                <a:ea typeface="宋体" panose="02010600030101010101" pitchFamily="2" charset="-122"/>
              </a:endParaRPr>
            </a:p>
          </p:txBody>
        </p:sp>
        <p:sp>
          <p:nvSpPr>
            <p:cNvPr id="7182" name="Line 15"/>
            <p:cNvSpPr/>
            <p:nvPr/>
          </p:nvSpPr>
          <p:spPr>
            <a:xfrm>
              <a:off x="2592" y="2325"/>
              <a:ext cx="1296" cy="0"/>
            </a:xfrm>
            <a:prstGeom prst="line">
              <a:avLst/>
            </a:prstGeom>
            <a:ln w="28575" cap="flat" cmpd="sng">
              <a:solidFill>
                <a:srgbClr val="FF0000"/>
              </a:solidFill>
              <a:prstDash val="solid"/>
              <a:round/>
              <a:headEnd type="none" w="med" len="med"/>
              <a:tailEnd type="none" w="med" len="med"/>
            </a:ln>
          </p:spPr>
        </p:sp>
      </p:grpSp>
      <p:grpSp>
        <p:nvGrpSpPr>
          <p:cNvPr id="5" name="Group 16"/>
          <p:cNvGrpSpPr/>
          <p:nvPr/>
        </p:nvGrpSpPr>
        <p:grpSpPr>
          <a:xfrm>
            <a:off x="6781800" y="4071938"/>
            <a:ext cx="1828800" cy="1017587"/>
            <a:chOff x="4320" y="2325"/>
            <a:chExt cx="1152" cy="641"/>
          </a:xfrm>
        </p:grpSpPr>
        <p:sp>
          <p:nvSpPr>
            <p:cNvPr id="7184" name="AutoShape 17"/>
            <p:cNvSpPr/>
            <p:nvPr/>
          </p:nvSpPr>
          <p:spPr>
            <a:xfrm>
              <a:off x="4320" y="2640"/>
              <a:ext cx="1077" cy="326"/>
            </a:xfrm>
            <a:prstGeom prst="borderCallout1">
              <a:avLst>
                <a:gd name="adj1" fmla="val 22088"/>
                <a:gd name="adj2" fmla="val 104458"/>
                <a:gd name="adj3" fmla="val -87731"/>
                <a:gd name="adj4" fmla="val 105944"/>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怎样引出</a:t>
              </a:r>
              <a:endParaRPr lang="zh-CN" altLang="en-US" sz="2400" b="1" dirty="0">
                <a:latin typeface="Times New Roman" panose="02020603050405020304" pitchFamily="18" charset="0"/>
                <a:ea typeface="宋体" panose="02010600030101010101" pitchFamily="2" charset="-122"/>
              </a:endParaRPr>
            </a:p>
          </p:txBody>
        </p:sp>
        <p:sp>
          <p:nvSpPr>
            <p:cNvPr id="7185" name="Line 18"/>
            <p:cNvSpPr/>
            <p:nvPr/>
          </p:nvSpPr>
          <p:spPr>
            <a:xfrm>
              <a:off x="4416" y="2325"/>
              <a:ext cx="1056" cy="0"/>
            </a:xfrm>
            <a:prstGeom prst="line">
              <a:avLst/>
            </a:prstGeom>
            <a:ln w="28575" cap="flat" cmpd="sng">
              <a:solidFill>
                <a:srgbClr val="FF0000"/>
              </a:solidFill>
              <a:prstDash val="solid"/>
              <a:round/>
              <a:headEnd type="none" w="med" len="med"/>
              <a:tailEnd type="none" w="med" len="med"/>
            </a:ln>
          </p:spPr>
        </p:sp>
      </p:grpSp>
      <p:sp>
        <p:nvSpPr>
          <p:cNvPr id="22547" name="Text Box 19"/>
          <p:cNvSpPr txBox="1"/>
          <p:nvPr/>
        </p:nvSpPr>
        <p:spPr>
          <a:xfrm>
            <a:off x="762000" y="2057400"/>
            <a:ext cx="3505200" cy="946150"/>
          </a:xfrm>
          <a:prstGeom prst="rect">
            <a:avLst/>
          </a:prstGeom>
          <a:noFill/>
          <a:ln w="9525">
            <a:noFill/>
          </a:ln>
        </p:spPr>
        <p:txBody>
          <a:bodyPr anchor="t">
            <a:spAutoFit/>
          </a:bodyPr>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反馈放大电路可用方框图表示。</a:t>
            </a:r>
            <a:endParaRPr lang="zh-CN" altLang="en-US" sz="2800" b="1" dirty="0">
              <a:latin typeface="Times New Roman" panose="02020603050405020304" pitchFamily="18" charset="0"/>
              <a:ea typeface="宋体" panose="02010600030101010101" pitchFamily="2" charset="-122"/>
            </a:endParaRPr>
          </a:p>
        </p:txBody>
      </p:sp>
      <p:grpSp>
        <p:nvGrpSpPr>
          <p:cNvPr id="6" name="Group 24"/>
          <p:cNvGrpSpPr/>
          <p:nvPr/>
        </p:nvGrpSpPr>
        <p:grpSpPr>
          <a:xfrm>
            <a:off x="4284663" y="4581525"/>
            <a:ext cx="4252912" cy="1414463"/>
            <a:chOff x="2699" y="2886"/>
            <a:chExt cx="2679" cy="891"/>
          </a:xfrm>
        </p:grpSpPr>
        <p:sp>
          <p:nvSpPr>
            <p:cNvPr id="7188" name="AutoShape 25"/>
            <p:cNvSpPr/>
            <p:nvPr/>
          </p:nvSpPr>
          <p:spPr>
            <a:xfrm>
              <a:off x="3470" y="3249"/>
              <a:ext cx="1908" cy="528"/>
            </a:xfrm>
            <a:prstGeom prst="borderCallout1">
              <a:avLst>
                <a:gd name="adj1" fmla="val 13634"/>
                <a:gd name="adj2" fmla="val -2514"/>
                <a:gd name="adj3" fmla="val -65718"/>
                <a:gd name="adj4" fmla="val -14153"/>
              </a:avLst>
            </a:prstGeom>
            <a:solidFill>
              <a:srgbClr val="66FFFF"/>
            </a:solidFill>
            <a:ln w="19050" cap="flat" cmpd="sng">
              <a:solidFill>
                <a:srgbClr val="FF0000"/>
              </a:solidFill>
              <a:prstDash val="solid"/>
              <a:miter/>
              <a:headEnd type="none" w="med" len="med"/>
              <a:tailEnd type="none" w="med" len="med"/>
            </a:ln>
          </p:spPr>
          <p:txBody>
            <a:bodyPr anchor="t"/>
            <a:p>
              <a:r>
                <a:rPr lang="zh-CN" altLang="en-US" sz="2400" b="1" dirty="0">
                  <a:latin typeface="Times New Roman" panose="02020603050405020304" pitchFamily="18" charset="0"/>
                  <a:ea typeface="宋体" panose="02010600030101010101" pitchFamily="2" charset="-122"/>
                </a:rPr>
                <a:t>影响放大电路的输入电压还是输入电流</a:t>
              </a:r>
              <a:endParaRPr lang="zh-CN" altLang="en-US" sz="2400" b="1" dirty="0">
                <a:latin typeface="Times New Roman" panose="02020603050405020304" pitchFamily="18" charset="0"/>
                <a:ea typeface="宋体" panose="02010600030101010101" pitchFamily="2" charset="-122"/>
              </a:endParaRPr>
            </a:p>
          </p:txBody>
        </p:sp>
        <p:sp>
          <p:nvSpPr>
            <p:cNvPr id="7189" name="Line 26"/>
            <p:cNvSpPr/>
            <p:nvPr/>
          </p:nvSpPr>
          <p:spPr>
            <a:xfrm>
              <a:off x="2699" y="2886"/>
              <a:ext cx="499" cy="0"/>
            </a:xfrm>
            <a:prstGeom prst="line">
              <a:avLst/>
            </a:prstGeom>
            <a:ln w="28575" cap="flat" cmpd="sng">
              <a:solidFill>
                <a:srgbClr val="FF0000"/>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0">
                                            <p:txEl>
                                              <p:charRg st="0" end="9"/>
                                            </p:txEl>
                                          </p:spTgt>
                                        </p:tgtEl>
                                        <p:attrNameLst>
                                          <p:attrName>style.visibility</p:attrName>
                                        </p:attrNameLst>
                                      </p:cBhvr>
                                      <p:to>
                                        <p:strVal val="visible"/>
                                      </p:to>
                                    </p:set>
                                    <p:animEffect transition="in" filter="wipe(left)">
                                      <p:cBhvr>
                                        <p:cTn id="7" dur="500"/>
                                        <p:tgtEl>
                                          <p:spTgt spid="22530">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1">
                                            <p:txEl>
                                              <p:charRg st="0" end="45"/>
                                            </p:txEl>
                                          </p:spTgt>
                                        </p:tgtEl>
                                        <p:attrNameLst>
                                          <p:attrName>style.visibility</p:attrName>
                                        </p:attrNameLst>
                                      </p:cBhvr>
                                      <p:to>
                                        <p:strVal val="visible"/>
                                      </p:to>
                                    </p:set>
                                    <p:animEffect transition="in" filter="wipe(left)">
                                      <p:cBhvr>
                                        <p:cTn id="12" dur="500"/>
                                        <p:tgtEl>
                                          <p:spTgt spid="22531">
                                            <p:txEl>
                                              <p:charRg st="0" end="4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47">
                                            <p:txEl>
                                              <p:charRg st="0" end="19"/>
                                            </p:txEl>
                                          </p:spTgt>
                                        </p:tgtEl>
                                        <p:attrNameLst>
                                          <p:attrName>style.visibility</p:attrName>
                                        </p:attrNameLst>
                                      </p:cBhvr>
                                      <p:to>
                                        <p:strVal val="visible"/>
                                      </p:to>
                                    </p:set>
                                    <p:animEffect transition="in" filter="wipe(left)">
                                      <p:cBhvr>
                                        <p:cTn id="17" dur="500"/>
                                        <p:tgtEl>
                                          <p:spTgt spid="22547">
                                            <p:txEl>
                                              <p:charRg st="0" end="1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534"/>
                                        </p:tgtEl>
                                        <p:attrNameLst>
                                          <p:attrName>style.visibility</p:attrName>
                                        </p:attrNameLst>
                                      </p:cBhvr>
                                      <p:to>
                                        <p:strVal val="visible"/>
                                      </p:to>
                                    </p:set>
                                    <p:animEffect transition="in" filter="wipe(left)">
                                      <p:cBhvr>
                                        <p:cTn id="22" dur="500"/>
                                        <p:tgtEl>
                                          <p:spTgt spid="225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533">
                                            <p:txEl>
                                              <p:charRg st="0" end="9"/>
                                            </p:txEl>
                                          </p:spTgt>
                                        </p:tgtEl>
                                        <p:attrNameLst>
                                          <p:attrName>style.visibility</p:attrName>
                                        </p:attrNameLst>
                                      </p:cBhvr>
                                      <p:to>
                                        <p:strVal val="visible"/>
                                      </p:to>
                                    </p:set>
                                    <p:animEffect transition="in" filter="wipe(left)">
                                      <p:cBhvr>
                                        <p:cTn id="27" dur="500"/>
                                        <p:tgtEl>
                                          <p:spTgt spid="22533">
                                            <p:txEl>
                                              <p:charRg st="0"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p:bldP spid="22531" grpId="0" build="p"/>
      <p:bldP spid="22533" grpId="0" build="p"/>
      <p:bldP spid="2254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2"/>
          <p:cNvSpPr>
            <a:spLocks noGrp="1"/>
          </p:cNvSpPr>
          <p:nvPr>
            <p:ph type="title"/>
          </p:nvPr>
        </p:nvSpPr>
        <p:spPr>
          <a:xfrm>
            <a:off x="323850" y="981075"/>
            <a:ext cx="6119813" cy="436563"/>
          </a:xfrm>
        </p:spPr>
        <p:txBody>
          <a:bodyPr wrap="square" lIns="91440" tIns="45720" rIns="91440" bIns="45720" anchor="ctr"/>
          <a:p>
            <a:pPr algn="l" eaLnBrk="1" hangingPunct="1"/>
            <a:r>
              <a:rPr lang="zh-CN" altLang="en-US" sz="3600" dirty="0">
                <a:solidFill>
                  <a:srgbClr val="000000"/>
                </a:solidFill>
                <a:ea typeface="华文行楷" panose="02010800040101010101" pitchFamily="2" charset="-122"/>
              </a:rPr>
              <a:t>四、减小非线性失真</a:t>
            </a:r>
            <a:endParaRPr lang="zh-CN" altLang="en-US" sz="3600" dirty="0">
              <a:solidFill>
                <a:srgbClr val="000000"/>
              </a:solidFill>
              <a:ea typeface="华文行楷" panose="02010800040101010101" pitchFamily="2" charset="-122"/>
            </a:endParaRPr>
          </a:p>
        </p:txBody>
      </p:sp>
      <p:pic>
        <p:nvPicPr>
          <p:cNvPr id="75779" name="Picture 3" descr="Dz060506"/>
          <p:cNvPicPr>
            <a:picLocks noChangeAspect="1"/>
          </p:cNvPicPr>
          <p:nvPr/>
        </p:nvPicPr>
        <p:blipFill>
          <a:blip r:embed="rId1"/>
          <a:srcRect r="55357" b="8281"/>
          <a:stretch>
            <a:fillRect/>
          </a:stretch>
        </p:blipFill>
        <p:spPr>
          <a:xfrm>
            <a:off x="1331913" y="1700213"/>
            <a:ext cx="1905000" cy="2286000"/>
          </a:xfrm>
          <a:prstGeom prst="rect">
            <a:avLst/>
          </a:prstGeom>
          <a:noFill/>
          <a:ln w="9525">
            <a:noFill/>
          </a:ln>
        </p:spPr>
      </p:pic>
      <p:sp>
        <p:nvSpPr>
          <p:cNvPr id="75780" name="Text Box 4"/>
          <p:cNvSpPr txBox="1"/>
          <p:nvPr/>
        </p:nvSpPr>
        <p:spPr>
          <a:xfrm>
            <a:off x="3465513" y="1928813"/>
            <a:ext cx="4800600" cy="1187450"/>
          </a:xfrm>
          <a:prstGeom prst="rect">
            <a:avLst/>
          </a:prstGeom>
          <a:noFill/>
          <a:ln w="9525">
            <a:noFill/>
          </a:ln>
        </p:spPr>
        <p:txBody>
          <a:bodyPr anchor="t">
            <a:spAutoFit/>
          </a:bodyPr>
          <a:p>
            <a:pPr>
              <a:spcBef>
                <a:spcPct val="50000"/>
              </a:spcBef>
            </a:pPr>
            <a:r>
              <a:rPr lang="en-US" altLang="zh-CN" sz="2000" dirty="0">
                <a:latin typeface="Times New Roman" panose="02020603050405020304" pitchFamily="18" charset="0"/>
                <a:ea typeface="宋体" panose="02010600030101010101" pitchFamily="2" charset="-122"/>
              </a:rPr>
              <a:t>     </a:t>
            </a:r>
            <a:r>
              <a:rPr lang="zh-CN" altLang="en-US" sz="2400" b="1" dirty="0">
                <a:solidFill>
                  <a:srgbClr val="000000"/>
                </a:solidFill>
                <a:latin typeface="Times New Roman" panose="02020603050405020304" pitchFamily="18" charset="0"/>
                <a:ea typeface="宋体" panose="02010600030101010101" pitchFamily="2" charset="-122"/>
              </a:rPr>
              <a:t>由于晶体管输入特性的非线性，当</a:t>
            </a:r>
            <a:r>
              <a:rPr lang="en-US" altLang="zh-CN" sz="2400" b="1" dirty="0">
                <a:solidFill>
                  <a:srgbClr val="000000"/>
                </a:solidFill>
                <a:latin typeface="Times New Roman" panose="02020603050405020304" pitchFamily="18" charset="0"/>
                <a:ea typeface="宋体" panose="02010600030101010101" pitchFamily="2" charset="-122"/>
              </a:rPr>
              <a:t>b-e</a:t>
            </a:r>
            <a:r>
              <a:rPr lang="zh-CN" altLang="zh-CN" sz="2400" b="1" dirty="0">
                <a:solidFill>
                  <a:srgbClr val="000000"/>
                </a:solidFill>
                <a:latin typeface="Times New Roman" panose="02020603050405020304" pitchFamily="18" charset="0"/>
                <a:ea typeface="宋体" panose="02010600030101010101" pitchFamily="2" charset="-122"/>
              </a:rPr>
              <a:t>间加正弦波信号电压时，基极电流的变化不是正弦波。</a:t>
            </a:r>
            <a:endParaRPr lang="zh-CN" altLang="en-US" sz="2400" b="1" dirty="0">
              <a:solidFill>
                <a:srgbClr val="000000"/>
              </a:solidFill>
              <a:latin typeface="Times New Roman" panose="02020603050405020304" pitchFamily="18" charset="0"/>
              <a:ea typeface="宋体" panose="02010600030101010101" pitchFamily="2" charset="-122"/>
            </a:endParaRPr>
          </a:p>
        </p:txBody>
      </p:sp>
      <p:pic>
        <p:nvPicPr>
          <p:cNvPr id="75781" name="Picture 5" descr="Dz060506"/>
          <p:cNvPicPr>
            <a:picLocks noChangeAspect="1"/>
          </p:cNvPicPr>
          <p:nvPr/>
        </p:nvPicPr>
        <p:blipFill>
          <a:blip r:embed="rId2"/>
          <a:srcRect l="53572" b="8281"/>
          <a:stretch>
            <a:fillRect/>
          </a:stretch>
        </p:blipFill>
        <p:spPr>
          <a:xfrm>
            <a:off x="4968875" y="3605213"/>
            <a:ext cx="2112963" cy="2438400"/>
          </a:xfrm>
          <a:prstGeom prst="rect">
            <a:avLst/>
          </a:prstGeom>
          <a:noFill/>
          <a:ln w="9525">
            <a:noFill/>
          </a:ln>
        </p:spPr>
      </p:pic>
      <p:sp>
        <p:nvSpPr>
          <p:cNvPr id="75782" name="Text Box 6"/>
          <p:cNvSpPr txBox="1"/>
          <p:nvPr/>
        </p:nvSpPr>
        <p:spPr>
          <a:xfrm>
            <a:off x="863600" y="4181475"/>
            <a:ext cx="4038600" cy="1552575"/>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可以设想，若加在</a:t>
            </a:r>
            <a:r>
              <a:rPr lang="en-US" altLang="zh-CN" sz="2400" b="1" dirty="0">
                <a:latin typeface="Times New Roman" panose="02020603050405020304" pitchFamily="18" charset="0"/>
                <a:ea typeface="宋体" panose="02010600030101010101" pitchFamily="2" charset="-122"/>
              </a:rPr>
              <a:t>b-e</a:t>
            </a:r>
            <a:r>
              <a:rPr lang="zh-CN" altLang="en-US" sz="2400" b="1" dirty="0">
                <a:latin typeface="Times New Roman" panose="02020603050405020304" pitchFamily="18" charset="0"/>
                <a:ea typeface="宋体" panose="02010600030101010101" pitchFamily="2" charset="-122"/>
              </a:rPr>
              <a:t>之间的电压正半周幅值大于负半周的幅值，则其电流失真会减小，甚至为正弦波。</a:t>
            </a:r>
            <a:endParaRPr lang="zh-CN" altLang="en-US" sz="2400" b="1" dirty="0">
              <a:latin typeface="Times New Roman" panose="02020603050405020304" pitchFamily="18" charset="0"/>
              <a:ea typeface="宋体" panose="02010600030101010101" pitchFamily="2" charset="-122"/>
            </a:endParaRPr>
          </a:p>
        </p:txBody>
      </p:sp>
      <p:sp>
        <p:nvSpPr>
          <p:cNvPr id="75787" name="AutoShape 11"/>
          <p:cNvSpPr/>
          <p:nvPr/>
        </p:nvSpPr>
        <p:spPr>
          <a:xfrm>
            <a:off x="7056438" y="4973638"/>
            <a:ext cx="1439862" cy="547687"/>
          </a:xfrm>
          <a:prstGeom prst="borderCallout1">
            <a:avLst>
              <a:gd name="adj1" fmla="val 20870"/>
              <a:gd name="adj2" fmla="val -5292"/>
              <a:gd name="adj3" fmla="val 87245"/>
              <a:gd name="adj4" fmla="val -56560"/>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非正弦波</a:t>
            </a:r>
            <a:endParaRPr lang="zh-CN" altLang="en-US" sz="2400" b="1" dirty="0">
              <a:latin typeface="Times New Roman" panose="02020603050405020304" pitchFamily="18" charset="0"/>
              <a:ea typeface="宋体" panose="02010600030101010101" pitchFamily="2" charset="-122"/>
            </a:endParaRPr>
          </a:p>
        </p:txBody>
      </p:sp>
      <p:sp>
        <p:nvSpPr>
          <p:cNvPr id="75788" name="AutoShape 12"/>
          <p:cNvSpPr/>
          <p:nvPr/>
        </p:nvSpPr>
        <p:spPr>
          <a:xfrm>
            <a:off x="7056438" y="3605213"/>
            <a:ext cx="1439862" cy="833437"/>
          </a:xfrm>
          <a:prstGeom prst="borderCallout1">
            <a:avLst>
              <a:gd name="adj1" fmla="val 13713"/>
              <a:gd name="adj2" fmla="val -5292"/>
              <a:gd name="adj3" fmla="val 70667"/>
              <a:gd name="adj4" fmla="val -37815"/>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近似</a:t>
            </a:r>
            <a:endParaRPr lang="zh-CN" altLang="en-US" sz="2400" b="1" dirty="0">
              <a:latin typeface="Times New Roman" panose="02020603050405020304" pitchFamily="18" charset="0"/>
              <a:ea typeface="宋体" panose="02010600030101010101" pitchFamily="2" charset="-122"/>
            </a:endParaRPr>
          </a:p>
          <a:p>
            <a:pPr algn="ctr"/>
            <a:r>
              <a:rPr lang="zh-CN" altLang="en-US" sz="2400" b="1" dirty="0">
                <a:latin typeface="Times New Roman" panose="02020603050405020304" pitchFamily="18" charset="0"/>
                <a:ea typeface="宋体" panose="02010600030101010101" pitchFamily="2" charset="-122"/>
              </a:rPr>
              <a:t>正弦波</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57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0">
                                            <p:txEl>
                                              <p:charRg st="0" end="4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5782">
                                            <p:txEl>
                                              <p:charRg st="0" end="52"/>
                                            </p:txEl>
                                          </p:spTgt>
                                        </p:tgtEl>
                                        <p:attrNameLst>
                                          <p:attrName>style.visibility</p:attrName>
                                        </p:attrNameLst>
                                      </p:cBhvr>
                                      <p:to>
                                        <p:strVal val="visible"/>
                                      </p:to>
                                    </p:set>
                                    <p:animEffect transition="in" filter="wipe(left)">
                                      <p:cBhvr>
                                        <p:cTn id="15" dur="500"/>
                                        <p:tgtEl>
                                          <p:spTgt spid="75782">
                                            <p:txEl>
                                              <p:charRg st="0" end="5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5781"/>
                                        </p:tgtEl>
                                        <p:attrNameLst>
                                          <p:attrName>style.visibility</p:attrName>
                                        </p:attrNameLst>
                                      </p:cBhvr>
                                      <p:to>
                                        <p:strVal val="visible"/>
                                      </p:to>
                                    </p:set>
                                    <p:animEffect transition="in" filter="dissolve">
                                      <p:cBhvr>
                                        <p:cTn id="20" dur="500"/>
                                        <p:tgtEl>
                                          <p:spTgt spid="7578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57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build="p"/>
      <p:bldP spid="75782" grpId="0" build="p"/>
      <p:bldP spid="75787" grpId="0" animBg="1"/>
      <p:bldP spid="7578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6802" name="Object 2"/>
          <p:cNvGraphicFramePr/>
          <p:nvPr/>
        </p:nvGraphicFramePr>
        <p:xfrm>
          <a:off x="1116013" y="3284538"/>
          <a:ext cx="2328862" cy="2895600"/>
        </p:xfrm>
        <a:graphic>
          <a:graphicData uri="http://schemas.openxmlformats.org/presentationml/2006/ole">
            <mc:AlternateContent xmlns:mc="http://schemas.openxmlformats.org/markup-compatibility/2006">
              <mc:Choice xmlns:v="urn:schemas-microsoft-com:vml" Requires="v">
                <p:oleObj spid="_x0000_s3271" name="" r:id="rId1" imgW="8924925" imgH="11096625" progId="MSPhotoEd.3">
                  <p:embed/>
                </p:oleObj>
              </mc:Choice>
              <mc:Fallback>
                <p:oleObj name="" r:id="rId1" imgW="8924925" imgH="11096625" progId="MSPhotoEd.3">
                  <p:embed/>
                  <p:pic>
                    <p:nvPicPr>
                      <p:cNvPr id="0" name="图片 3270"/>
                      <p:cNvPicPr/>
                      <p:nvPr/>
                    </p:nvPicPr>
                    <p:blipFill>
                      <a:blip r:embed="rId2"/>
                      <a:stretch>
                        <a:fillRect/>
                      </a:stretch>
                    </p:blipFill>
                    <p:spPr>
                      <a:xfrm>
                        <a:off x="1116013" y="3284538"/>
                        <a:ext cx="2328862" cy="2895600"/>
                      </a:xfrm>
                      <a:prstGeom prst="rect">
                        <a:avLst/>
                      </a:prstGeom>
                      <a:noFill/>
                      <a:ln w="38100">
                        <a:noFill/>
                        <a:miter/>
                      </a:ln>
                    </p:spPr>
                  </p:pic>
                </p:oleObj>
              </mc:Fallback>
            </mc:AlternateContent>
          </a:graphicData>
        </a:graphic>
      </p:graphicFrame>
      <p:sp>
        <p:nvSpPr>
          <p:cNvPr id="61442" name="Rectangle 3"/>
          <p:cNvSpPr>
            <a:spLocks noGrp="1"/>
          </p:cNvSpPr>
          <p:nvPr>
            <p:ph type="title"/>
          </p:nvPr>
        </p:nvSpPr>
        <p:spPr>
          <a:xfrm>
            <a:off x="323850" y="1052513"/>
            <a:ext cx="7772400" cy="579437"/>
          </a:xfrm>
        </p:spPr>
        <p:txBody>
          <a:bodyPr wrap="square" lIns="91440" tIns="45720" rIns="91440" bIns="45720" anchor="ctr"/>
          <a:p>
            <a:pPr algn="l" eaLnBrk="1" hangingPunct="1"/>
            <a:r>
              <a:rPr lang="zh-CN" altLang="en-US" sz="3600" dirty="0">
                <a:solidFill>
                  <a:srgbClr val="000000"/>
                </a:solidFill>
                <a:ea typeface="华文行楷" panose="02010800040101010101" pitchFamily="2" charset="-122"/>
              </a:rPr>
              <a:t>四、减小非线性失真</a:t>
            </a:r>
            <a:br>
              <a:rPr lang="zh-CN" altLang="en-US" sz="3200" dirty="0">
                <a:solidFill>
                  <a:srgbClr val="000000"/>
                </a:solidFill>
                <a:ea typeface="隶书" panose="02010509060101010101" pitchFamily="49" charset="-122"/>
              </a:rPr>
            </a:br>
            <a:r>
              <a:rPr lang="zh-CN" altLang="en-US" sz="3200" dirty="0">
                <a:solidFill>
                  <a:srgbClr val="000000"/>
                </a:solidFill>
                <a:ea typeface="隶书" panose="02010509060101010101" pitchFamily="49" charset="-122"/>
              </a:rPr>
              <a:t>  </a:t>
            </a:r>
            <a:r>
              <a:rPr lang="zh-CN" altLang="en-US" sz="2800" b="1" dirty="0">
                <a:solidFill>
                  <a:srgbClr val="000000"/>
                </a:solidFill>
              </a:rPr>
              <a:t>设基本放大电路的输出信号与输入信号同相。</a:t>
            </a:r>
            <a:endParaRPr lang="zh-CN" altLang="en-US" sz="2800" b="1" dirty="0">
              <a:solidFill>
                <a:srgbClr val="000000"/>
              </a:solidFill>
            </a:endParaRPr>
          </a:p>
        </p:txBody>
      </p:sp>
      <p:sp>
        <p:nvSpPr>
          <p:cNvPr id="76804" name="Text Box 4"/>
          <p:cNvSpPr txBox="1"/>
          <p:nvPr/>
        </p:nvSpPr>
        <p:spPr>
          <a:xfrm>
            <a:off x="3706813" y="4503738"/>
            <a:ext cx="4267200" cy="1562100"/>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p>
            <a:pPr>
              <a:spcBef>
                <a:spcPct val="50000"/>
              </a:spcBef>
            </a:pPr>
            <a:r>
              <a:rPr lang="en-US" altLang="zh-CN" sz="20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可以证明，</a:t>
            </a:r>
            <a:r>
              <a:rPr lang="zh-CN" altLang="en-US" sz="2400" b="1" dirty="0">
                <a:solidFill>
                  <a:srgbClr val="000000"/>
                </a:solidFill>
                <a:latin typeface="宋体" panose="02010600030101010101" pitchFamily="2" charset="-122"/>
                <a:ea typeface="宋体" panose="02010600030101010101" pitchFamily="2" charset="-122"/>
              </a:rPr>
              <a:t>在引入负反馈前后输出量基波幅值相同的情况下，非线性失真减小到基本放大电路的</a:t>
            </a:r>
            <a:r>
              <a:rPr lang="en-US" altLang="zh-CN" sz="2400" b="1" dirty="0">
                <a:solidFill>
                  <a:srgbClr val="000000"/>
                </a:solidFill>
                <a:latin typeface="Times New Roman" panose="02020603050405020304" pitchFamily="18" charset="0"/>
                <a:ea typeface="宋体" panose="02010600030101010101" pitchFamily="2" charset="-122"/>
              </a:rPr>
              <a:t>1</a:t>
            </a:r>
            <a:r>
              <a:rPr lang="en-US" altLang="zh-CN" sz="2400" b="1" dirty="0">
                <a:solidFill>
                  <a:srgbClr val="000000"/>
                </a:solidFill>
                <a:latin typeface="宋体" panose="02010600030101010101" pitchFamily="2" charset="-122"/>
                <a:ea typeface="宋体" panose="02010600030101010101" pitchFamily="2" charset="-122"/>
              </a:rPr>
              <a:t>/(</a:t>
            </a:r>
            <a:r>
              <a:rPr lang="en-US" altLang="zh-CN" sz="2400" b="1" dirty="0">
                <a:solidFill>
                  <a:srgbClr val="000000"/>
                </a:solidFill>
                <a:latin typeface="Times New Roman" panose="02020603050405020304" pitchFamily="18" charset="0"/>
                <a:ea typeface="宋体" panose="02010600030101010101" pitchFamily="2" charset="-122"/>
              </a:rPr>
              <a:t>1</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AF </a:t>
            </a:r>
            <a:r>
              <a:rPr lang="en-US" altLang="zh-CN" sz="2400" b="1" dirty="0">
                <a:solidFill>
                  <a:srgbClr val="000000"/>
                </a:solidFill>
                <a:latin typeface="宋体" panose="02010600030101010101" pitchFamily="2" charset="-122"/>
                <a:ea typeface="宋体" panose="02010600030101010101" pitchFamily="2" charset="-122"/>
              </a:rPr>
              <a:t>)</a:t>
            </a:r>
            <a:r>
              <a:rPr lang="zh-CN" altLang="zh-CN" sz="2400" b="1" dirty="0">
                <a:solidFill>
                  <a:srgbClr val="000000"/>
                </a:solidFill>
                <a:latin typeface="宋体" panose="02010600030101010101" pitchFamily="2" charset="-122"/>
                <a:ea typeface="宋体" panose="02010600030101010101" pitchFamily="2" charset="-122"/>
              </a:rPr>
              <a:t>。</a:t>
            </a:r>
            <a:endParaRPr lang="zh-CN" altLang="en-US" sz="2400" b="1" dirty="0">
              <a:solidFill>
                <a:srgbClr val="000000"/>
              </a:solidFill>
              <a:latin typeface="宋体" panose="02010600030101010101" pitchFamily="2" charset="-122"/>
              <a:ea typeface="宋体" panose="02010600030101010101" pitchFamily="2" charset="-122"/>
            </a:endParaRPr>
          </a:p>
        </p:txBody>
      </p:sp>
      <p:graphicFrame>
        <p:nvGraphicFramePr>
          <p:cNvPr id="76805" name="Object 5"/>
          <p:cNvGraphicFramePr/>
          <p:nvPr/>
        </p:nvGraphicFramePr>
        <p:xfrm>
          <a:off x="2182813" y="2065338"/>
          <a:ext cx="4343400" cy="1323975"/>
        </p:xfrm>
        <a:graphic>
          <a:graphicData uri="http://schemas.openxmlformats.org/presentationml/2006/ole">
            <mc:AlternateContent xmlns:mc="http://schemas.openxmlformats.org/markup-compatibility/2006">
              <mc:Choice xmlns:v="urn:schemas-microsoft-com:vml" Requires="v">
                <p:oleObj spid="_x0000_s3272" name="" r:id="rId3" imgW="13649325" imgH="4162425" progId="MSPhotoEd.3">
                  <p:embed/>
                </p:oleObj>
              </mc:Choice>
              <mc:Fallback>
                <p:oleObj name="" r:id="rId3" imgW="13649325" imgH="4162425" progId="MSPhotoEd.3">
                  <p:embed/>
                  <p:pic>
                    <p:nvPicPr>
                      <p:cNvPr id="0" name="图片 3271"/>
                      <p:cNvPicPr/>
                      <p:nvPr/>
                    </p:nvPicPr>
                    <p:blipFill>
                      <a:blip r:embed="rId4"/>
                      <a:stretch>
                        <a:fillRect/>
                      </a:stretch>
                    </p:blipFill>
                    <p:spPr>
                      <a:xfrm>
                        <a:off x="2182813" y="2065338"/>
                        <a:ext cx="4343400" cy="1323975"/>
                      </a:xfrm>
                      <a:prstGeom prst="rect">
                        <a:avLst/>
                      </a:prstGeom>
                      <a:noFill/>
                      <a:ln w="38100">
                        <a:noFill/>
                        <a:miter/>
                      </a:ln>
                    </p:spPr>
                  </p:pic>
                </p:oleObj>
              </mc:Fallback>
            </mc:AlternateContent>
          </a:graphicData>
        </a:graphic>
      </p:graphicFrame>
      <p:sp>
        <p:nvSpPr>
          <p:cNvPr id="76806" name="AutoShape 6"/>
          <p:cNvSpPr/>
          <p:nvPr/>
        </p:nvSpPr>
        <p:spPr>
          <a:xfrm>
            <a:off x="3706813" y="3619500"/>
            <a:ext cx="4294187" cy="808038"/>
          </a:xfrm>
          <a:prstGeom prst="borderCallout1">
            <a:avLst>
              <a:gd name="adj1" fmla="val 14144"/>
              <a:gd name="adj2" fmla="val -1773"/>
              <a:gd name="adj3" fmla="val 233398"/>
              <a:gd name="adj4" fmla="val -18338"/>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净输入信号的正半周幅值小于负半周幅值</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wipe(left)">
                                      <p:cBhvr>
                                        <p:cTn id="7" dur="500"/>
                                        <p:tgtEl>
                                          <p:spTgt spid="768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6802"/>
                                        </p:tgtEl>
                                        <p:attrNameLst>
                                          <p:attrName>style.visibility</p:attrName>
                                        </p:attrNameLst>
                                      </p:cBhvr>
                                      <p:to>
                                        <p:strVal val="visible"/>
                                      </p:to>
                                    </p:set>
                                    <p:animEffect transition="in" filter="wipe(left)">
                                      <p:cBhvr>
                                        <p:cTn id="12" dur="500"/>
                                        <p:tgtEl>
                                          <p:spTgt spid="768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806"/>
                                        </p:tgtEl>
                                        <p:attrNameLst>
                                          <p:attrName>style.visibility</p:attrName>
                                        </p:attrNameLst>
                                      </p:cBhvr>
                                      <p:to>
                                        <p:strVal val="visible"/>
                                      </p:to>
                                    </p:set>
                                    <p:animEffect transition="in" filter="wipe(left)">
                                      <p:cBhvr>
                                        <p:cTn id="17" dur="500"/>
                                        <p:tgtEl>
                                          <p:spTgt spid="768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6804"/>
                                        </p:tgtEl>
                                        <p:attrNameLst>
                                          <p:attrName>style.visibility</p:attrName>
                                        </p:attrNameLst>
                                      </p:cBhvr>
                                      <p:to>
                                        <p:strVal val="visible"/>
                                      </p:to>
                                    </p:set>
                                    <p:animEffect transition="in" filter="wipe(left)">
                                      <p:cBhvr>
                                        <p:cTn id="22" dur="500"/>
                                        <p:tgtEl>
                                          <p:spTgt spid="76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animBg="1"/>
      <p:bldP spid="7680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p:cNvSpPr>
          <p:nvPr>
            <p:ph type="title"/>
          </p:nvPr>
        </p:nvSpPr>
        <p:spPr>
          <a:xfrm>
            <a:off x="179388" y="836613"/>
            <a:ext cx="7181850" cy="457200"/>
          </a:xfrm>
        </p:spPr>
        <p:txBody>
          <a:bodyPr wrap="square" lIns="91440" tIns="45720" rIns="91440" bIns="45720" anchor="ctr"/>
          <a:p>
            <a:pPr algn="l" eaLnBrk="1" hangingPunct="1"/>
            <a:r>
              <a:rPr lang="zh-CN" altLang="en-US" sz="3600" dirty="0">
                <a:solidFill>
                  <a:srgbClr val="000000"/>
                </a:solidFill>
                <a:ea typeface="华文行楷" panose="02010800040101010101" pitchFamily="2" charset="-122"/>
              </a:rPr>
              <a:t>五、引入负反馈的一般原则</a:t>
            </a:r>
            <a:endParaRPr lang="zh-CN" altLang="en-US" sz="3600" dirty="0">
              <a:solidFill>
                <a:srgbClr val="000000"/>
              </a:solidFill>
              <a:ea typeface="华文行楷" panose="02010800040101010101" pitchFamily="2" charset="-122"/>
            </a:endParaRPr>
          </a:p>
        </p:txBody>
      </p:sp>
      <p:sp>
        <p:nvSpPr>
          <p:cNvPr id="77827" name="Rectangle 3"/>
          <p:cNvSpPr>
            <a:spLocks noGrp="1"/>
          </p:cNvSpPr>
          <p:nvPr>
            <p:ph idx="1"/>
          </p:nvPr>
        </p:nvSpPr>
        <p:spPr>
          <a:xfrm>
            <a:off x="468313" y="1341438"/>
            <a:ext cx="8305800" cy="5029200"/>
          </a:xfrm>
        </p:spPr>
        <p:txBody>
          <a:bodyPr wrap="square" lIns="91440" tIns="45720" rIns="91440" bIns="45720" anchor="t"/>
          <a:p>
            <a:pPr eaLnBrk="1" hangingPunct="1">
              <a:lnSpc>
                <a:spcPct val="110000"/>
              </a:lnSpc>
            </a:pPr>
            <a:r>
              <a:rPr lang="zh-CN" altLang="en-US" sz="2400" b="1" dirty="0">
                <a:solidFill>
                  <a:srgbClr val="000000"/>
                </a:solidFill>
              </a:rPr>
              <a:t>稳定</a:t>
            </a:r>
            <a:r>
              <a:rPr lang="en-US" altLang="zh-CN" sz="2400" b="1" i="1" dirty="0">
                <a:solidFill>
                  <a:srgbClr val="000000"/>
                </a:solidFill>
              </a:rPr>
              <a:t>Q</a:t>
            </a:r>
            <a:r>
              <a:rPr lang="zh-CN" altLang="zh-CN" sz="2400" b="1" dirty="0">
                <a:solidFill>
                  <a:srgbClr val="000000"/>
                </a:solidFill>
              </a:rPr>
              <a:t>点应引入直流负反馈，改善动态性能应引入交流负反馈；</a:t>
            </a:r>
            <a:endParaRPr lang="zh-CN" altLang="zh-CN" sz="2400" b="1" dirty="0">
              <a:solidFill>
                <a:srgbClr val="000000"/>
              </a:solidFill>
            </a:endParaRPr>
          </a:p>
          <a:p>
            <a:pPr eaLnBrk="1" hangingPunct="1">
              <a:lnSpc>
                <a:spcPct val="110000"/>
              </a:lnSpc>
            </a:pPr>
            <a:r>
              <a:rPr lang="zh-CN" altLang="zh-CN" sz="2400" b="1" dirty="0">
                <a:solidFill>
                  <a:srgbClr val="000000"/>
                </a:solidFill>
              </a:rPr>
              <a:t>根据信号源特点，增大输入电阻应引入串联负反馈，减小输入电阻应引入并联负反馈；</a:t>
            </a:r>
            <a:endParaRPr lang="zh-CN" altLang="zh-CN" sz="2400" b="1" dirty="0">
              <a:solidFill>
                <a:srgbClr val="000000"/>
              </a:solidFill>
            </a:endParaRPr>
          </a:p>
          <a:p>
            <a:pPr eaLnBrk="1" hangingPunct="1">
              <a:lnSpc>
                <a:spcPct val="110000"/>
              </a:lnSpc>
            </a:pPr>
            <a:r>
              <a:rPr lang="zh-CN" altLang="zh-CN" sz="2400" b="1" dirty="0">
                <a:solidFill>
                  <a:srgbClr val="000000"/>
                </a:solidFill>
              </a:rPr>
              <a:t>根据负载需要，需输出稳定电压（即减小输出电阻）的应引入电压负反馈，需输出稳定电流（即增大输出电阻）的应引入电流负反馈；</a:t>
            </a:r>
            <a:endParaRPr lang="zh-CN" altLang="zh-CN" sz="2400" b="1" dirty="0">
              <a:solidFill>
                <a:srgbClr val="000000"/>
              </a:solidFill>
            </a:endParaRPr>
          </a:p>
          <a:p>
            <a:pPr eaLnBrk="1" hangingPunct="1">
              <a:lnSpc>
                <a:spcPct val="110000"/>
              </a:lnSpc>
            </a:pPr>
            <a:r>
              <a:rPr lang="zh-CN" altLang="zh-CN" sz="2400" b="1" dirty="0">
                <a:solidFill>
                  <a:srgbClr val="000000"/>
                </a:solidFill>
              </a:rPr>
              <a:t>从信号转换关系上看，输出电压是输入电压受控源的为电压串联负反馈，输出电压是输入电流受控源的为电压并联负反馈，输出电流是输入电压受控源的为电流串联负反馈，输出电流是输入电流受控源的为电流并联负反馈；</a:t>
            </a:r>
            <a:r>
              <a:rPr lang="zh-CN" altLang="en-US" sz="2400" b="1" dirty="0">
                <a:solidFill>
                  <a:srgbClr val="000000"/>
                </a:solidFill>
              </a:rPr>
              <a:t>          当</a:t>
            </a:r>
            <a:r>
              <a:rPr lang="en-US" altLang="zh-CN" sz="2400" b="1" dirty="0">
                <a:solidFill>
                  <a:srgbClr val="000000"/>
                </a:solidFill>
              </a:rPr>
              <a:t>(</a:t>
            </a:r>
            <a:r>
              <a:rPr lang="zh-CN" altLang="zh-CN" sz="2400" b="1" dirty="0">
                <a:solidFill>
                  <a:srgbClr val="000000"/>
                </a:solidFill>
              </a:rPr>
              <a:t>1＋</a:t>
            </a:r>
            <a:r>
              <a:rPr lang="en-US" altLang="zh-CN" sz="2400" b="1" i="1" dirty="0">
                <a:solidFill>
                  <a:srgbClr val="000000"/>
                </a:solidFill>
              </a:rPr>
              <a:t>AF</a:t>
            </a:r>
            <a:r>
              <a:rPr lang="en-US" altLang="zh-CN" sz="2400" b="1" dirty="0">
                <a:solidFill>
                  <a:srgbClr val="000000"/>
                </a:solidFill>
              </a:rPr>
              <a:t>) &gt;&gt;1</a:t>
            </a:r>
            <a:r>
              <a:rPr lang="zh-CN" altLang="zh-CN" sz="2400" b="1" dirty="0">
                <a:solidFill>
                  <a:srgbClr val="000000"/>
                </a:solidFill>
              </a:rPr>
              <a:t>时，它们的转换系数均约为1/</a:t>
            </a:r>
            <a:r>
              <a:rPr lang="en-US" altLang="zh-CN" sz="2400" b="1" i="1" dirty="0">
                <a:solidFill>
                  <a:srgbClr val="000000"/>
                </a:solidFill>
              </a:rPr>
              <a:t>F</a:t>
            </a:r>
            <a:r>
              <a:rPr lang="zh-CN" altLang="en-US" sz="2400" b="1" dirty="0">
                <a:solidFill>
                  <a:srgbClr val="000000"/>
                </a:solidFill>
              </a:rPr>
              <a:t>。</a:t>
            </a:r>
            <a:endParaRPr lang="zh-CN" altLang="en-US" sz="2400" b="1"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7">
                                            <p:txEl>
                                              <p:charRg st="0" end="29"/>
                                            </p:txEl>
                                          </p:spTgt>
                                        </p:tgtEl>
                                        <p:attrNameLst>
                                          <p:attrName>style.visibility</p:attrName>
                                        </p:attrNameLst>
                                      </p:cBhvr>
                                      <p:to>
                                        <p:strVal val="visible"/>
                                      </p:to>
                                    </p:set>
                                    <p:animEffect transition="in" filter="wipe(left)">
                                      <p:cBhvr>
                                        <p:cTn id="7" dur="500"/>
                                        <p:tgtEl>
                                          <p:spTgt spid="77827">
                                            <p:txEl>
                                              <p:charRg st="0" end="2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27">
                                            <p:txEl>
                                              <p:charRg st="29" end="68"/>
                                            </p:txEl>
                                          </p:spTgt>
                                        </p:tgtEl>
                                        <p:attrNameLst>
                                          <p:attrName>style.visibility</p:attrName>
                                        </p:attrNameLst>
                                      </p:cBhvr>
                                      <p:to>
                                        <p:strVal val="visible"/>
                                      </p:to>
                                    </p:set>
                                    <p:animEffect transition="in" filter="wipe(left)">
                                      <p:cBhvr>
                                        <p:cTn id="12" dur="500"/>
                                        <p:tgtEl>
                                          <p:spTgt spid="77827">
                                            <p:txEl>
                                              <p:charRg st="29" end="6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27">
                                            <p:txEl>
                                              <p:charRg st="68" end="128"/>
                                            </p:txEl>
                                          </p:spTgt>
                                        </p:tgtEl>
                                        <p:attrNameLst>
                                          <p:attrName>style.visibility</p:attrName>
                                        </p:attrNameLst>
                                      </p:cBhvr>
                                      <p:to>
                                        <p:strVal val="visible"/>
                                      </p:to>
                                    </p:set>
                                    <p:animEffect transition="in" filter="wipe(left)">
                                      <p:cBhvr>
                                        <p:cTn id="17" dur="500"/>
                                        <p:tgtEl>
                                          <p:spTgt spid="77827">
                                            <p:txEl>
                                              <p:charRg st="68" end="12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7827">
                                            <p:txEl>
                                              <p:charRg st="128" end="264"/>
                                            </p:txEl>
                                          </p:spTgt>
                                        </p:tgtEl>
                                        <p:attrNameLst>
                                          <p:attrName>style.visibility</p:attrName>
                                        </p:attrNameLst>
                                      </p:cBhvr>
                                      <p:to>
                                        <p:strVal val="visible"/>
                                      </p:to>
                                    </p:set>
                                    <p:animEffect transition="in" filter="wipe(left)">
                                      <p:cBhvr>
                                        <p:cTn id="22" dur="500"/>
                                        <p:tgtEl>
                                          <p:spTgt spid="77827">
                                            <p:txEl>
                                              <p:charRg st="128" end="26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2"/>
          <p:cNvSpPr>
            <a:spLocks noGrp="1"/>
          </p:cNvSpPr>
          <p:nvPr>
            <p:ph type="title"/>
          </p:nvPr>
        </p:nvSpPr>
        <p:spPr>
          <a:xfrm>
            <a:off x="533400" y="762000"/>
            <a:ext cx="3581400" cy="609600"/>
          </a:xfrm>
        </p:spPr>
        <p:txBody>
          <a:bodyPr wrap="square" lIns="91440" tIns="45720" rIns="91440" bIns="45720" anchor="ctr"/>
          <a:p>
            <a:pPr algn="l" eaLnBrk="1" hangingPunct="1"/>
            <a:r>
              <a:rPr lang="zh-CN" altLang="zh-CN" sz="3600" dirty="0">
                <a:solidFill>
                  <a:srgbClr val="000000"/>
                </a:solidFill>
                <a:ea typeface="华文行楷" panose="02010800040101010101" pitchFamily="2" charset="-122"/>
              </a:rPr>
              <a:t>讨论</a:t>
            </a:r>
            <a:r>
              <a:rPr lang="zh-CN" altLang="en-US" sz="3600" dirty="0">
                <a:solidFill>
                  <a:srgbClr val="000000"/>
                </a:solidFill>
                <a:ea typeface="华文行楷" panose="02010800040101010101" pitchFamily="2" charset="-122"/>
              </a:rPr>
              <a:t>一</a:t>
            </a:r>
            <a:endParaRPr lang="zh-CN" altLang="en-US" sz="3600" dirty="0">
              <a:solidFill>
                <a:srgbClr val="000000"/>
              </a:solidFill>
              <a:ea typeface="华文行楷" panose="02010800040101010101" pitchFamily="2" charset="-122"/>
            </a:endParaRPr>
          </a:p>
        </p:txBody>
      </p:sp>
      <p:sp>
        <p:nvSpPr>
          <p:cNvPr id="78851" name="Rectangle 3"/>
          <p:cNvSpPr>
            <a:spLocks noGrp="1"/>
          </p:cNvSpPr>
          <p:nvPr>
            <p:ph idx="1"/>
          </p:nvPr>
        </p:nvSpPr>
        <p:spPr>
          <a:xfrm>
            <a:off x="609600" y="1447800"/>
            <a:ext cx="7620000" cy="4572000"/>
          </a:xfrm>
        </p:spPr>
        <p:txBody>
          <a:bodyPr wrap="square" lIns="91440" tIns="45720" rIns="91440" bIns="45720" anchor="t"/>
          <a:p>
            <a:pPr eaLnBrk="1" hangingPunct="1">
              <a:lnSpc>
                <a:spcPct val="90000"/>
              </a:lnSpc>
            </a:pPr>
            <a:r>
              <a:rPr lang="zh-CN" altLang="en-US" sz="2800" b="1" dirty="0"/>
              <a:t>为减小放大电路从信号源索取的电流，增强带负载能力，应引入什么反馈？</a:t>
            </a:r>
            <a:endParaRPr lang="zh-CN" altLang="en-US" sz="2800" b="1" dirty="0"/>
          </a:p>
          <a:p>
            <a:pPr eaLnBrk="1" hangingPunct="1">
              <a:lnSpc>
                <a:spcPct val="90000"/>
              </a:lnSpc>
            </a:pPr>
            <a:r>
              <a:rPr lang="zh-CN" altLang="en-US" sz="2800" b="1" dirty="0"/>
              <a:t>为了得到稳定的电流放大倍数，应引入什么反馈？</a:t>
            </a:r>
            <a:endParaRPr lang="zh-CN" altLang="en-US" sz="2800" b="1" dirty="0"/>
          </a:p>
          <a:p>
            <a:pPr eaLnBrk="1" hangingPunct="1">
              <a:lnSpc>
                <a:spcPct val="90000"/>
              </a:lnSpc>
            </a:pPr>
            <a:r>
              <a:rPr lang="zh-CN" altLang="en-US" sz="2800" b="1" dirty="0"/>
              <a:t>为了稳定放大电路的静态工作点，应引入什么反馈？</a:t>
            </a:r>
            <a:endParaRPr lang="zh-CN" altLang="en-US" sz="2800" b="1" dirty="0"/>
          </a:p>
          <a:p>
            <a:pPr eaLnBrk="1" hangingPunct="1">
              <a:lnSpc>
                <a:spcPct val="90000"/>
              </a:lnSpc>
            </a:pPr>
            <a:r>
              <a:rPr lang="zh-CN" altLang="en-US" sz="2800" b="1" dirty="0"/>
              <a:t>为了使电流信号转换成与之成稳定关系的电压信号，应引入什么反馈？</a:t>
            </a:r>
            <a:endParaRPr lang="zh-CN" altLang="en-US" sz="2800" b="1" dirty="0"/>
          </a:p>
          <a:p>
            <a:pPr eaLnBrk="1" hangingPunct="1">
              <a:lnSpc>
                <a:spcPct val="90000"/>
              </a:lnSpc>
            </a:pPr>
            <a:r>
              <a:rPr lang="zh-CN" altLang="en-US" sz="2800" b="1" dirty="0"/>
              <a:t>为了使电压信号转换成与之成稳定关系的电流信号，应引入什么反馈？</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51">
                                            <p:txEl>
                                              <p:charRg st="0" end="34"/>
                                            </p:txEl>
                                          </p:spTgt>
                                        </p:tgtEl>
                                        <p:attrNameLst>
                                          <p:attrName>style.visibility</p:attrName>
                                        </p:attrNameLst>
                                      </p:cBhvr>
                                      <p:to>
                                        <p:strVal val="visible"/>
                                      </p:to>
                                    </p:set>
                                    <p:animEffect transition="in" filter="wipe(left)">
                                      <p:cBhvr>
                                        <p:cTn id="7" dur="500"/>
                                        <p:tgtEl>
                                          <p:spTgt spid="78851">
                                            <p:txEl>
                                              <p:charRg st="0" end="3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851">
                                            <p:txEl>
                                              <p:charRg st="34" end="57"/>
                                            </p:txEl>
                                          </p:spTgt>
                                        </p:tgtEl>
                                        <p:attrNameLst>
                                          <p:attrName>style.visibility</p:attrName>
                                        </p:attrNameLst>
                                      </p:cBhvr>
                                      <p:to>
                                        <p:strVal val="visible"/>
                                      </p:to>
                                    </p:set>
                                    <p:animEffect transition="in" filter="wipe(left)">
                                      <p:cBhvr>
                                        <p:cTn id="12" dur="500"/>
                                        <p:tgtEl>
                                          <p:spTgt spid="78851">
                                            <p:txEl>
                                              <p:charRg st="34" end="5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851">
                                            <p:txEl>
                                              <p:charRg st="57" end="81"/>
                                            </p:txEl>
                                          </p:spTgt>
                                        </p:tgtEl>
                                        <p:attrNameLst>
                                          <p:attrName>style.visibility</p:attrName>
                                        </p:attrNameLst>
                                      </p:cBhvr>
                                      <p:to>
                                        <p:strVal val="visible"/>
                                      </p:to>
                                    </p:set>
                                    <p:animEffect transition="in" filter="wipe(left)">
                                      <p:cBhvr>
                                        <p:cTn id="17" dur="500"/>
                                        <p:tgtEl>
                                          <p:spTgt spid="78851">
                                            <p:txEl>
                                              <p:charRg st="57" end="8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8851">
                                            <p:txEl>
                                              <p:charRg st="81" end="113"/>
                                            </p:txEl>
                                          </p:spTgt>
                                        </p:tgtEl>
                                        <p:attrNameLst>
                                          <p:attrName>style.visibility</p:attrName>
                                        </p:attrNameLst>
                                      </p:cBhvr>
                                      <p:to>
                                        <p:strVal val="visible"/>
                                      </p:to>
                                    </p:set>
                                    <p:animEffect transition="in" filter="wipe(left)">
                                      <p:cBhvr>
                                        <p:cTn id="22" dur="500"/>
                                        <p:tgtEl>
                                          <p:spTgt spid="78851">
                                            <p:txEl>
                                              <p:charRg st="81" end="11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8851">
                                            <p:txEl>
                                              <p:charRg st="113" end="145"/>
                                            </p:txEl>
                                          </p:spTgt>
                                        </p:tgtEl>
                                        <p:attrNameLst>
                                          <p:attrName>style.visibility</p:attrName>
                                        </p:attrNameLst>
                                      </p:cBhvr>
                                      <p:to>
                                        <p:strVal val="visible"/>
                                      </p:to>
                                    </p:set>
                                    <p:animEffect transition="in" filter="wipe(left)">
                                      <p:cBhvr>
                                        <p:cTn id="27" dur="500"/>
                                        <p:tgtEl>
                                          <p:spTgt spid="78851">
                                            <p:txEl>
                                              <p:charRg st="113" end="14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2"/>
          <p:cNvSpPr>
            <a:spLocks noGrp="1"/>
          </p:cNvSpPr>
          <p:nvPr>
            <p:ph type="title"/>
          </p:nvPr>
        </p:nvSpPr>
        <p:spPr>
          <a:xfrm>
            <a:off x="395288" y="836613"/>
            <a:ext cx="2362200" cy="641350"/>
          </a:xfrm>
        </p:spPr>
        <p:txBody>
          <a:bodyPr wrap="square" lIns="91440" tIns="45720" rIns="91440" bIns="45720" anchor="ctr"/>
          <a:p>
            <a:pPr algn="l" eaLnBrk="1" hangingPunct="1"/>
            <a:r>
              <a:rPr lang="zh-CN" altLang="zh-CN" sz="3600" dirty="0">
                <a:solidFill>
                  <a:srgbClr val="000000"/>
                </a:solidFill>
                <a:ea typeface="华文行楷" panose="02010800040101010101" pitchFamily="2" charset="-122"/>
              </a:rPr>
              <a:t>讨论</a:t>
            </a:r>
            <a:r>
              <a:rPr lang="zh-CN" altLang="en-US" sz="3600" dirty="0">
                <a:solidFill>
                  <a:srgbClr val="000000"/>
                </a:solidFill>
                <a:ea typeface="华文行楷" panose="02010800040101010101" pitchFamily="2" charset="-122"/>
              </a:rPr>
              <a:t>二</a:t>
            </a:r>
            <a:endParaRPr lang="zh-CN" altLang="zh-CN" sz="3600" dirty="0">
              <a:solidFill>
                <a:srgbClr val="000000"/>
              </a:solidFill>
              <a:ea typeface="华文行楷" panose="02010800040101010101" pitchFamily="2" charset="-122"/>
            </a:endParaRPr>
          </a:p>
        </p:txBody>
      </p:sp>
      <p:pic>
        <p:nvPicPr>
          <p:cNvPr id="64514" name="Picture 3" descr="Dz060508"/>
          <p:cNvPicPr>
            <a:picLocks noChangeAspect="1"/>
          </p:cNvPicPr>
          <p:nvPr/>
        </p:nvPicPr>
        <p:blipFill>
          <a:blip r:embed="rId1"/>
          <a:stretch>
            <a:fillRect/>
          </a:stretch>
        </p:blipFill>
        <p:spPr>
          <a:xfrm>
            <a:off x="1476375" y="1484313"/>
            <a:ext cx="5410200" cy="3405187"/>
          </a:xfrm>
          <a:prstGeom prst="rect">
            <a:avLst/>
          </a:prstGeom>
          <a:noFill/>
          <a:ln w="9525">
            <a:noFill/>
          </a:ln>
        </p:spPr>
      </p:pic>
      <p:sp>
        <p:nvSpPr>
          <p:cNvPr id="64515" name="Text Box 4"/>
          <p:cNvSpPr txBox="1"/>
          <p:nvPr/>
        </p:nvSpPr>
        <p:spPr>
          <a:xfrm>
            <a:off x="838200" y="5486400"/>
            <a:ext cx="7620000" cy="457200"/>
          </a:xfrm>
          <a:prstGeom prst="rect">
            <a:avLst/>
          </a:prstGeom>
          <a:noFill/>
          <a:ln w="9525">
            <a:noFill/>
          </a:ln>
        </p:spPr>
        <p:txBody>
          <a:bodyPr anchor="t">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试在图示电路中分别引入四种不同组态的交流负反馈。</a:t>
            </a:r>
            <a:endParaRPr lang="zh-CN" altLang="en-US" sz="2400" b="1" dirty="0">
              <a:solidFill>
                <a:srgbClr val="000000"/>
              </a:solidFill>
              <a:latin typeface="Times New Roman" panose="02020603050405020304" pitchFamily="18" charset="0"/>
              <a:ea typeface="宋体" panose="02010600030101010101" pitchFamily="2" charset="-122"/>
            </a:endParaRPr>
          </a:p>
        </p:txBody>
      </p:sp>
      <p:graphicFrame>
        <p:nvGraphicFramePr>
          <p:cNvPr id="64516" name="Object 5"/>
          <p:cNvGraphicFramePr/>
          <p:nvPr/>
        </p:nvGraphicFramePr>
        <p:xfrm>
          <a:off x="1704975" y="2551113"/>
          <a:ext cx="212725" cy="228600"/>
        </p:xfrm>
        <a:graphic>
          <a:graphicData uri="http://schemas.openxmlformats.org/presentationml/2006/ole">
            <mc:AlternateContent xmlns:mc="http://schemas.openxmlformats.org/markup-compatibility/2006">
              <mc:Choice xmlns:v="urn:schemas-microsoft-com:vml" Requires="v">
                <p:oleObj spid="_x0000_s3273" name="" r:id="rId2" imgW="165100" imgH="177800" progId="Equation.3">
                  <p:embed/>
                </p:oleObj>
              </mc:Choice>
              <mc:Fallback>
                <p:oleObj name="" r:id="rId2" imgW="165100" imgH="177800" progId="Equation.3">
                  <p:embed/>
                  <p:pic>
                    <p:nvPicPr>
                      <p:cNvPr id="0" name="图片 3272"/>
                      <p:cNvPicPr/>
                      <p:nvPr/>
                    </p:nvPicPr>
                    <p:blipFill>
                      <a:blip r:embed="rId3"/>
                      <a:stretch>
                        <a:fillRect/>
                      </a:stretch>
                    </p:blipFill>
                    <p:spPr>
                      <a:xfrm>
                        <a:off x="1704975" y="2551113"/>
                        <a:ext cx="212725" cy="228600"/>
                      </a:xfrm>
                      <a:prstGeom prst="rect">
                        <a:avLst/>
                      </a:prstGeom>
                      <a:solidFill>
                        <a:srgbClr val="FF9933"/>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64517" name="Object 6"/>
          <p:cNvGraphicFramePr/>
          <p:nvPr/>
        </p:nvGraphicFramePr>
        <p:xfrm>
          <a:off x="3228975" y="2170113"/>
          <a:ext cx="228600" cy="85725"/>
        </p:xfrm>
        <a:graphic>
          <a:graphicData uri="http://schemas.openxmlformats.org/presentationml/2006/ole">
            <mc:AlternateContent xmlns:mc="http://schemas.openxmlformats.org/markup-compatibility/2006">
              <mc:Choice xmlns:v="urn:schemas-microsoft-com:vml" Requires="v">
                <p:oleObj spid="_x0000_s3274" name="" r:id="rId4" imgW="164465" imgH="63500" progId="Equation.3">
                  <p:embed/>
                </p:oleObj>
              </mc:Choice>
              <mc:Fallback>
                <p:oleObj name="" r:id="rId4" imgW="164465" imgH="63500" progId="Equation.3">
                  <p:embed/>
                  <p:pic>
                    <p:nvPicPr>
                      <p:cNvPr id="0" name="图片 3273"/>
                      <p:cNvPicPr/>
                      <p:nvPr/>
                    </p:nvPicPr>
                    <p:blipFill>
                      <a:blip r:embed="rId5"/>
                      <a:stretch>
                        <a:fillRect/>
                      </a:stretch>
                    </p:blipFill>
                    <p:spPr>
                      <a:xfrm>
                        <a:off x="3228975" y="2170113"/>
                        <a:ext cx="228600" cy="85725"/>
                      </a:xfrm>
                      <a:prstGeom prst="rect">
                        <a:avLst/>
                      </a:prstGeom>
                      <a:solidFill>
                        <a:srgbClr val="FF9933"/>
                      </a:solidFill>
                      <a:ln w="38100">
                        <a:noFill/>
                        <a:miter/>
                      </a:ln>
                    </p:spPr>
                  </p:pic>
                </p:oleObj>
              </mc:Fallback>
            </mc:AlternateContent>
          </a:graphicData>
        </a:graphic>
      </p:graphicFrame>
      <p:graphicFrame>
        <p:nvGraphicFramePr>
          <p:cNvPr id="64518" name="Object 7"/>
          <p:cNvGraphicFramePr/>
          <p:nvPr/>
        </p:nvGraphicFramePr>
        <p:xfrm>
          <a:off x="4219575" y="2170113"/>
          <a:ext cx="212725" cy="228600"/>
        </p:xfrm>
        <a:graphic>
          <a:graphicData uri="http://schemas.openxmlformats.org/presentationml/2006/ole">
            <mc:AlternateContent xmlns:mc="http://schemas.openxmlformats.org/markup-compatibility/2006">
              <mc:Choice xmlns:v="urn:schemas-microsoft-com:vml" Requires="v">
                <p:oleObj spid="_x0000_s3275" name="" r:id="rId6" imgW="165100" imgH="177800" progId="Equation.3">
                  <p:embed/>
                </p:oleObj>
              </mc:Choice>
              <mc:Fallback>
                <p:oleObj name="" r:id="rId6" imgW="165100" imgH="177800" progId="Equation.3">
                  <p:embed/>
                  <p:pic>
                    <p:nvPicPr>
                      <p:cNvPr id="0" name="图片 3274"/>
                      <p:cNvPicPr/>
                      <p:nvPr/>
                    </p:nvPicPr>
                    <p:blipFill>
                      <a:blip r:embed="rId3"/>
                      <a:stretch>
                        <a:fillRect/>
                      </a:stretch>
                    </p:blipFill>
                    <p:spPr>
                      <a:xfrm>
                        <a:off x="4219575" y="2170113"/>
                        <a:ext cx="212725" cy="228600"/>
                      </a:xfrm>
                      <a:prstGeom prst="rect">
                        <a:avLst/>
                      </a:prstGeom>
                      <a:solidFill>
                        <a:srgbClr val="FF9933"/>
                      </a:solidFill>
                      <a:ln w="38100">
                        <a:noFill/>
                        <a:miter/>
                      </a:ln>
                    </p:spPr>
                  </p:pic>
                </p:oleObj>
              </mc:Fallback>
            </mc:AlternateContent>
          </a:graphicData>
        </a:graphic>
      </p:graphicFrame>
      <p:sp>
        <p:nvSpPr>
          <p:cNvPr id="79880" name="Line 8"/>
          <p:cNvSpPr/>
          <p:nvPr/>
        </p:nvSpPr>
        <p:spPr>
          <a:xfrm flipV="1">
            <a:off x="3533775" y="2932113"/>
            <a:ext cx="1447800" cy="1600200"/>
          </a:xfrm>
          <a:prstGeom prst="line">
            <a:avLst/>
          </a:prstGeom>
          <a:ln w="19050" cap="flat" cmpd="sng">
            <a:solidFill>
              <a:srgbClr val="FF3300"/>
            </a:solidFill>
            <a:prstDash val="lgDash"/>
            <a:round/>
            <a:headEnd type="none" w="sm" len="sm"/>
            <a:tailEnd type="none" w="sm" len="sm"/>
          </a:ln>
        </p:spPr>
      </p:sp>
      <p:sp>
        <p:nvSpPr>
          <p:cNvPr id="79881" name="Line 9"/>
          <p:cNvSpPr/>
          <p:nvPr/>
        </p:nvSpPr>
        <p:spPr>
          <a:xfrm flipV="1">
            <a:off x="5743575" y="3236913"/>
            <a:ext cx="762000" cy="1219200"/>
          </a:xfrm>
          <a:prstGeom prst="line">
            <a:avLst/>
          </a:prstGeom>
          <a:ln w="19050" cap="flat" cmpd="sng">
            <a:solidFill>
              <a:srgbClr val="FF3300"/>
            </a:solidFill>
            <a:prstDash val="lgDash"/>
            <a:round/>
            <a:headEnd type="none" w="sm" len="sm"/>
            <a:tailEnd type="none" w="sm" len="sm"/>
          </a:ln>
        </p:spPr>
      </p:sp>
      <p:sp>
        <p:nvSpPr>
          <p:cNvPr id="79882" name="Line 10"/>
          <p:cNvSpPr/>
          <p:nvPr/>
        </p:nvSpPr>
        <p:spPr>
          <a:xfrm>
            <a:off x="3381375" y="2398713"/>
            <a:ext cx="1828800" cy="228600"/>
          </a:xfrm>
          <a:prstGeom prst="line">
            <a:avLst/>
          </a:prstGeom>
          <a:ln w="19050" cap="flat" cmpd="sng">
            <a:solidFill>
              <a:srgbClr val="FF3300"/>
            </a:solidFill>
            <a:prstDash val="lgDash"/>
            <a:round/>
            <a:headEnd type="none" w="sm" len="sm"/>
            <a:tailEnd type="none" w="sm" len="sm"/>
          </a:ln>
        </p:spPr>
      </p:sp>
      <p:sp>
        <p:nvSpPr>
          <p:cNvPr id="79883" name="Line 11"/>
          <p:cNvSpPr/>
          <p:nvPr/>
        </p:nvSpPr>
        <p:spPr>
          <a:xfrm flipH="1" flipV="1">
            <a:off x="2543175" y="3389313"/>
            <a:ext cx="990600" cy="1143000"/>
          </a:xfrm>
          <a:prstGeom prst="line">
            <a:avLst/>
          </a:prstGeom>
          <a:ln w="19050" cap="flat" cmpd="sng">
            <a:solidFill>
              <a:srgbClr val="3366CC"/>
            </a:solidFill>
            <a:prstDash val="lgDash"/>
            <a:round/>
            <a:headEnd type="none" w="sm" len="sm"/>
            <a:tailEnd type="none" w="sm" len="sm"/>
          </a:ln>
        </p:spPr>
      </p:sp>
      <p:sp>
        <p:nvSpPr>
          <p:cNvPr id="79884" name="Line 12"/>
          <p:cNvSpPr/>
          <p:nvPr/>
        </p:nvSpPr>
        <p:spPr>
          <a:xfrm>
            <a:off x="3457575" y="2398713"/>
            <a:ext cx="1676400" cy="228600"/>
          </a:xfrm>
          <a:prstGeom prst="line">
            <a:avLst/>
          </a:prstGeom>
          <a:ln w="19050" cap="flat" cmpd="sng">
            <a:solidFill>
              <a:srgbClr val="3366CC"/>
            </a:solidFill>
            <a:prstDash val="lgDash"/>
            <a:round/>
            <a:headEnd type="none" w="sm" len="sm"/>
            <a:tailEnd type="none" w="sm" len="sm"/>
          </a:ln>
        </p:spPr>
      </p:sp>
      <p:sp>
        <p:nvSpPr>
          <p:cNvPr id="79885" name="Line 13"/>
          <p:cNvSpPr/>
          <p:nvPr/>
        </p:nvSpPr>
        <p:spPr>
          <a:xfrm flipH="1">
            <a:off x="5743575" y="2170113"/>
            <a:ext cx="685800" cy="2362200"/>
          </a:xfrm>
          <a:prstGeom prst="line">
            <a:avLst/>
          </a:prstGeom>
          <a:ln w="19050" cap="flat" cmpd="sng">
            <a:solidFill>
              <a:srgbClr val="3366CC"/>
            </a:solidFill>
            <a:prstDash val="lgDash"/>
            <a:round/>
            <a:headEnd type="none" w="sm" len="sm"/>
            <a:tailEnd type="none" w="sm" len="sm"/>
          </a:ln>
        </p:spPr>
      </p:sp>
      <p:sp>
        <p:nvSpPr>
          <p:cNvPr id="79886" name="AutoShape 14"/>
          <p:cNvSpPr/>
          <p:nvPr/>
        </p:nvSpPr>
        <p:spPr>
          <a:xfrm>
            <a:off x="6886575" y="2474913"/>
            <a:ext cx="1295400" cy="419100"/>
          </a:xfrm>
          <a:prstGeom prst="borderCallout2">
            <a:avLst>
              <a:gd name="adj1" fmla="val 27273"/>
              <a:gd name="adj2" fmla="val -5884"/>
              <a:gd name="adj3" fmla="val 27273"/>
              <a:gd name="adj4" fmla="val -28310"/>
              <a:gd name="adj5" fmla="val 103407"/>
              <a:gd name="adj6" fmla="val -51472"/>
            </a:avLst>
          </a:prstGeom>
          <a:solidFill>
            <a:srgbClr val="FFFFCC"/>
          </a:solidFill>
          <a:ln w="12700" cap="sq" cmpd="sng">
            <a:solidFill>
              <a:srgbClr val="996633"/>
            </a:solidFill>
            <a:prstDash val="solid"/>
            <a:miter/>
            <a:headEnd type="none" w="sm" len="sm"/>
            <a:tailEnd type="none" w="sm" len="sm"/>
          </a:ln>
        </p:spPr>
        <p:txBody>
          <a:bodyPr anchor="t"/>
          <a:p>
            <a:pPr algn="ctr" eaLnBrk="0" hangingPunct="0"/>
            <a:r>
              <a:rPr lang="zh-CN" altLang="en-US" sz="2000" b="1" dirty="0">
                <a:latin typeface="Times New Roman" panose="02020603050405020304" pitchFamily="18" charset="0"/>
                <a:ea typeface="宋体" panose="02010600030101010101" pitchFamily="2" charset="-122"/>
              </a:rPr>
              <a:t>电流反馈</a:t>
            </a:r>
            <a:endParaRPr lang="zh-CN" altLang="en-US" sz="2000" b="1" dirty="0">
              <a:latin typeface="Times New Roman" panose="02020603050405020304" pitchFamily="18" charset="0"/>
              <a:ea typeface="宋体" panose="02010600030101010101" pitchFamily="2" charset="-122"/>
            </a:endParaRPr>
          </a:p>
        </p:txBody>
      </p:sp>
      <p:sp>
        <p:nvSpPr>
          <p:cNvPr id="79887" name="AutoShape 15"/>
          <p:cNvSpPr/>
          <p:nvPr/>
        </p:nvSpPr>
        <p:spPr>
          <a:xfrm>
            <a:off x="6581775" y="4456113"/>
            <a:ext cx="1371600" cy="469900"/>
          </a:xfrm>
          <a:prstGeom prst="borderCallout2">
            <a:avLst>
              <a:gd name="adj1" fmla="val 24324"/>
              <a:gd name="adj2" fmla="val -5556"/>
              <a:gd name="adj3" fmla="val 24324"/>
              <a:gd name="adj4" fmla="val -20255"/>
              <a:gd name="adj5" fmla="val -102028"/>
              <a:gd name="adj6" fmla="val -35648"/>
            </a:avLst>
          </a:prstGeom>
          <a:solidFill>
            <a:srgbClr val="FFFFCC"/>
          </a:solidFill>
          <a:ln w="12700" cap="sq" cmpd="sng">
            <a:solidFill>
              <a:srgbClr val="996633"/>
            </a:solidFill>
            <a:prstDash val="solid"/>
            <a:miter/>
            <a:headEnd type="none" w="sm" len="sm"/>
            <a:tailEnd type="none" w="sm" len="sm"/>
          </a:ln>
        </p:spPr>
        <p:txBody>
          <a:bodyPr anchor="t"/>
          <a:p>
            <a:pPr algn="ctr"/>
            <a:r>
              <a:rPr lang="zh-CN" altLang="en-US" sz="2000" b="1" dirty="0">
                <a:latin typeface="Times New Roman" panose="02020603050405020304" pitchFamily="18" charset="0"/>
                <a:ea typeface="宋体" panose="02010600030101010101" pitchFamily="2" charset="-122"/>
              </a:rPr>
              <a:t>电压反馈</a:t>
            </a:r>
            <a:endParaRPr lang="zh-CN" altLang="en-US" sz="2000" b="1" dirty="0">
              <a:latin typeface="Times New Roman" panose="02020603050405020304" pitchFamily="18" charset="0"/>
              <a:ea typeface="宋体" panose="02010600030101010101" pitchFamily="2" charset="-122"/>
            </a:endParaRPr>
          </a:p>
        </p:txBody>
      </p:sp>
      <p:sp>
        <p:nvSpPr>
          <p:cNvPr id="79888" name="AutoShape 16"/>
          <p:cNvSpPr/>
          <p:nvPr/>
        </p:nvSpPr>
        <p:spPr>
          <a:xfrm>
            <a:off x="4371975" y="4913313"/>
            <a:ext cx="1295400" cy="381000"/>
          </a:xfrm>
          <a:prstGeom prst="borderCallout2">
            <a:avLst>
              <a:gd name="adj1" fmla="val 30000"/>
              <a:gd name="adj2" fmla="val -5884"/>
              <a:gd name="adj3" fmla="val 30000"/>
              <a:gd name="adj4" fmla="val -19241"/>
              <a:gd name="adj5" fmla="val -216250"/>
              <a:gd name="adj6" fmla="val -33213"/>
            </a:avLst>
          </a:prstGeom>
          <a:solidFill>
            <a:srgbClr val="FFFFCC"/>
          </a:solidFill>
          <a:ln w="12700" cap="sq" cmpd="sng">
            <a:solidFill>
              <a:srgbClr val="996633"/>
            </a:solidFill>
            <a:prstDash val="solid"/>
            <a:miter/>
            <a:headEnd type="none" w="sm" len="sm"/>
            <a:tailEnd type="none" w="sm" len="sm"/>
          </a:ln>
        </p:spPr>
        <p:txBody>
          <a:bodyPr anchor="t"/>
          <a:p>
            <a:pPr>
              <a:spcBef>
                <a:spcPct val="50000"/>
              </a:spcBef>
            </a:pPr>
            <a:r>
              <a:rPr lang="zh-CN" altLang="en-US" sz="2000" b="1" dirty="0">
                <a:latin typeface="Times New Roman" panose="02020603050405020304" pitchFamily="18" charset="0"/>
                <a:ea typeface="宋体" panose="02010600030101010101" pitchFamily="2" charset="-122"/>
              </a:rPr>
              <a:t>串联反馈</a:t>
            </a:r>
            <a:endParaRPr lang="zh-CN" altLang="en-US" sz="2400" dirty="0">
              <a:latin typeface="Times New Roman" panose="02020603050405020304" pitchFamily="18" charset="0"/>
              <a:ea typeface="宋体" panose="02010600030101010101" pitchFamily="2" charset="-122"/>
            </a:endParaRPr>
          </a:p>
        </p:txBody>
      </p:sp>
      <p:sp>
        <p:nvSpPr>
          <p:cNvPr id="79889" name="AutoShape 17"/>
          <p:cNvSpPr/>
          <p:nvPr/>
        </p:nvSpPr>
        <p:spPr>
          <a:xfrm>
            <a:off x="1400175" y="4532313"/>
            <a:ext cx="1306513" cy="436562"/>
          </a:xfrm>
          <a:prstGeom prst="borderCallout2">
            <a:avLst>
              <a:gd name="adj1" fmla="val 26181"/>
              <a:gd name="adj2" fmla="val 105833"/>
              <a:gd name="adj3" fmla="val 26181"/>
              <a:gd name="adj4" fmla="val 120657"/>
              <a:gd name="adj5" fmla="val -98546"/>
              <a:gd name="adj6" fmla="val 135968"/>
            </a:avLst>
          </a:prstGeom>
          <a:solidFill>
            <a:srgbClr val="FFFFCC"/>
          </a:solidFill>
          <a:ln w="12700" cap="sq" cmpd="sng">
            <a:solidFill>
              <a:srgbClr val="996633"/>
            </a:solidFill>
            <a:prstDash val="solid"/>
            <a:miter/>
            <a:headEnd type="none" w="sm" len="sm"/>
            <a:tailEnd type="none" w="sm" len="sm"/>
          </a:ln>
        </p:spPr>
        <p:txBody>
          <a:bodyPr anchor="t"/>
          <a:p>
            <a:pPr eaLnBrk="0" hangingPunct="0">
              <a:spcBef>
                <a:spcPct val="50000"/>
              </a:spcBef>
            </a:pPr>
            <a:r>
              <a:rPr lang="zh-CN" altLang="en-US" sz="2000" b="1" dirty="0">
                <a:latin typeface="Times New Roman" panose="02020603050405020304" pitchFamily="18" charset="0"/>
                <a:ea typeface="宋体" panose="02010600030101010101" pitchFamily="2" charset="-122"/>
              </a:rPr>
              <a:t>并联反馈</a:t>
            </a:r>
            <a:endParaRPr lang="zh-CN" altLang="en-US" sz="2400" dirty="0">
              <a:latin typeface="Times New Roman" panose="02020603050405020304" pitchFamily="18" charset="0"/>
              <a:ea typeface="宋体" panose="02010600030101010101" pitchFamily="2" charset="-122"/>
            </a:endParaRPr>
          </a:p>
        </p:txBody>
      </p:sp>
      <p:graphicFrame>
        <p:nvGraphicFramePr>
          <p:cNvPr id="79890" name="Object 18"/>
          <p:cNvGraphicFramePr/>
          <p:nvPr/>
        </p:nvGraphicFramePr>
        <p:xfrm>
          <a:off x="6734175" y="3008313"/>
          <a:ext cx="212725" cy="228600"/>
        </p:xfrm>
        <a:graphic>
          <a:graphicData uri="http://schemas.openxmlformats.org/presentationml/2006/ole">
            <mc:AlternateContent xmlns:mc="http://schemas.openxmlformats.org/markup-compatibility/2006">
              <mc:Choice xmlns:v="urn:schemas-microsoft-com:vml" Requires="v">
                <p:oleObj spid="_x0000_s3279" name="" r:id="rId7" imgW="165100" imgH="177800" progId="Equation.3">
                  <p:embed/>
                </p:oleObj>
              </mc:Choice>
              <mc:Fallback>
                <p:oleObj name="" r:id="rId7" imgW="165100" imgH="177800" progId="Equation.3">
                  <p:embed/>
                  <p:pic>
                    <p:nvPicPr>
                      <p:cNvPr id="0" name="图片 3278"/>
                      <p:cNvPicPr/>
                      <p:nvPr/>
                    </p:nvPicPr>
                    <p:blipFill>
                      <a:blip r:embed="rId3"/>
                      <a:stretch>
                        <a:fillRect/>
                      </a:stretch>
                    </p:blipFill>
                    <p:spPr>
                      <a:xfrm>
                        <a:off x="6734175" y="3008313"/>
                        <a:ext cx="212725" cy="228600"/>
                      </a:xfrm>
                      <a:prstGeom prst="rect">
                        <a:avLst/>
                      </a:prstGeom>
                      <a:solidFill>
                        <a:srgbClr val="FF9933"/>
                      </a:solidFill>
                      <a:ln w="38100">
                        <a:noFill/>
                        <a:miter/>
                      </a:ln>
                    </p:spPr>
                  </p:pic>
                </p:oleObj>
              </mc:Fallback>
            </mc:AlternateContent>
          </a:graphicData>
        </a:graphic>
      </p:graphicFrame>
      <p:grpSp>
        <p:nvGrpSpPr>
          <p:cNvPr id="2" name="Group 19"/>
          <p:cNvGrpSpPr/>
          <p:nvPr/>
        </p:nvGrpSpPr>
        <p:grpSpPr>
          <a:xfrm>
            <a:off x="5057775" y="3008313"/>
            <a:ext cx="377825" cy="771525"/>
            <a:chOff x="3140" y="1805"/>
            <a:chExt cx="238" cy="486"/>
          </a:xfrm>
        </p:grpSpPr>
        <p:graphicFrame>
          <p:nvGraphicFramePr>
            <p:cNvPr id="64531" name="Object 20"/>
            <p:cNvGraphicFramePr/>
            <p:nvPr/>
          </p:nvGraphicFramePr>
          <p:xfrm>
            <a:off x="3188" y="1805"/>
            <a:ext cx="134" cy="144"/>
          </p:xfrm>
          <a:graphic>
            <a:graphicData uri="http://schemas.openxmlformats.org/presentationml/2006/ole">
              <mc:AlternateContent xmlns:mc="http://schemas.openxmlformats.org/markup-compatibility/2006">
                <mc:Choice xmlns:v="urn:schemas-microsoft-com:vml" Requires="v">
                  <p:oleObj spid="_x0000_s3280" name="" r:id="rId8" imgW="165100" imgH="177800" progId="Equation.3">
                    <p:embed/>
                  </p:oleObj>
                </mc:Choice>
                <mc:Fallback>
                  <p:oleObj name="" r:id="rId8" imgW="165100" imgH="177800" progId="Equation.3">
                    <p:embed/>
                    <p:pic>
                      <p:nvPicPr>
                        <p:cNvPr id="0" name="图片 3279"/>
                        <p:cNvPicPr/>
                        <p:nvPr/>
                      </p:nvPicPr>
                      <p:blipFill>
                        <a:blip r:embed="rId3"/>
                        <a:stretch>
                          <a:fillRect/>
                        </a:stretch>
                      </p:blipFill>
                      <p:spPr>
                        <a:xfrm>
                          <a:off x="3188" y="1805"/>
                          <a:ext cx="134" cy="144"/>
                        </a:xfrm>
                        <a:prstGeom prst="rect">
                          <a:avLst/>
                        </a:prstGeom>
                        <a:solidFill>
                          <a:srgbClr val="FF9933"/>
                        </a:solidFill>
                        <a:ln w="38100">
                          <a:noFill/>
                          <a:miter/>
                        </a:ln>
                      </p:spPr>
                    </p:pic>
                  </p:oleObj>
                </mc:Fallback>
              </mc:AlternateContent>
            </a:graphicData>
          </a:graphic>
        </p:graphicFrame>
        <p:graphicFrame>
          <p:nvGraphicFramePr>
            <p:cNvPr id="64532" name="Object 21"/>
            <p:cNvGraphicFramePr/>
            <p:nvPr/>
          </p:nvGraphicFramePr>
          <p:xfrm>
            <a:off x="3188" y="2237"/>
            <a:ext cx="144" cy="54"/>
          </p:xfrm>
          <a:graphic>
            <a:graphicData uri="http://schemas.openxmlformats.org/presentationml/2006/ole">
              <mc:AlternateContent xmlns:mc="http://schemas.openxmlformats.org/markup-compatibility/2006">
                <mc:Choice xmlns:v="urn:schemas-microsoft-com:vml" Requires="v">
                  <p:oleObj spid="_x0000_s3281" name="" r:id="rId9" imgW="164465" imgH="63500" progId="Equation.3">
                    <p:embed/>
                  </p:oleObj>
                </mc:Choice>
                <mc:Fallback>
                  <p:oleObj name="" r:id="rId9" imgW="164465" imgH="63500" progId="Equation.3">
                    <p:embed/>
                    <p:pic>
                      <p:nvPicPr>
                        <p:cNvPr id="0" name="图片 3280"/>
                        <p:cNvPicPr/>
                        <p:nvPr/>
                      </p:nvPicPr>
                      <p:blipFill>
                        <a:blip r:embed="rId5"/>
                        <a:stretch>
                          <a:fillRect/>
                        </a:stretch>
                      </p:blipFill>
                      <p:spPr>
                        <a:xfrm>
                          <a:off x="3188" y="2237"/>
                          <a:ext cx="144" cy="54"/>
                        </a:xfrm>
                        <a:prstGeom prst="rect">
                          <a:avLst/>
                        </a:prstGeom>
                        <a:solidFill>
                          <a:srgbClr val="FF9933"/>
                        </a:solidFill>
                        <a:ln w="38100">
                          <a:noFill/>
                          <a:miter/>
                        </a:ln>
                      </p:spPr>
                    </p:pic>
                  </p:oleObj>
                </mc:Fallback>
              </mc:AlternateContent>
            </a:graphicData>
          </a:graphic>
        </p:graphicFrame>
        <p:graphicFrame>
          <p:nvGraphicFramePr>
            <p:cNvPr id="64533" name="Object 22"/>
            <p:cNvGraphicFramePr/>
            <p:nvPr/>
          </p:nvGraphicFramePr>
          <p:xfrm>
            <a:off x="3140" y="1901"/>
            <a:ext cx="238" cy="288"/>
          </p:xfrm>
          <a:graphic>
            <a:graphicData uri="http://schemas.openxmlformats.org/presentationml/2006/ole">
              <mc:AlternateContent xmlns:mc="http://schemas.openxmlformats.org/markup-compatibility/2006">
                <mc:Choice xmlns:v="urn:schemas-microsoft-com:vml" Requires="v">
                  <p:oleObj spid="_x0000_s3282" name="" r:id="rId10" imgW="177800" imgH="215265" progId="Equation.3">
                    <p:embed/>
                  </p:oleObj>
                </mc:Choice>
                <mc:Fallback>
                  <p:oleObj name="" r:id="rId10" imgW="177800" imgH="215265" progId="Equation.3">
                    <p:embed/>
                    <p:pic>
                      <p:nvPicPr>
                        <p:cNvPr id="0" name="图片 3281"/>
                        <p:cNvPicPr/>
                        <p:nvPr/>
                      </p:nvPicPr>
                      <p:blipFill>
                        <a:blip r:embed="rId11"/>
                        <a:stretch>
                          <a:fillRect/>
                        </a:stretch>
                      </p:blipFill>
                      <p:spPr>
                        <a:xfrm>
                          <a:off x="3140" y="1901"/>
                          <a:ext cx="238" cy="288"/>
                        </a:xfrm>
                        <a:prstGeom prst="rect">
                          <a:avLst/>
                        </a:prstGeom>
                        <a:noFill/>
                        <a:ln w="38100">
                          <a:noFill/>
                          <a:miter/>
                        </a:ln>
                      </p:spPr>
                    </p:pic>
                  </p:oleObj>
                </mc:Fallback>
              </mc:AlternateContent>
            </a:graphicData>
          </a:graphic>
        </p:graphicFrame>
      </p:grpSp>
      <p:graphicFrame>
        <p:nvGraphicFramePr>
          <p:cNvPr id="79895" name="Object 23"/>
          <p:cNvGraphicFramePr/>
          <p:nvPr/>
        </p:nvGraphicFramePr>
        <p:xfrm>
          <a:off x="6048375" y="2017713"/>
          <a:ext cx="228600" cy="85725"/>
        </p:xfrm>
        <a:graphic>
          <a:graphicData uri="http://schemas.openxmlformats.org/presentationml/2006/ole">
            <mc:AlternateContent xmlns:mc="http://schemas.openxmlformats.org/markup-compatibility/2006">
              <mc:Choice xmlns:v="urn:schemas-microsoft-com:vml" Requires="v">
                <p:oleObj spid="_x0000_s3278" name="" r:id="rId12" imgW="164465" imgH="63500" progId="Equation.3">
                  <p:embed/>
                </p:oleObj>
              </mc:Choice>
              <mc:Fallback>
                <p:oleObj name="" r:id="rId12" imgW="164465" imgH="63500" progId="Equation.3">
                  <p:embed/>
                  <p:pic>
                    <p:nvPicPr>
                      <p:cNvPr id="0" name="图片 3277"/>
                      <p:cNvPicPr/>
                      <p:nvPr/>
                    </p:nvPicPr>
                    <p:blipFill>
                      <a:blip r:embed="rId5"/>
                      <a:stretch>
                        <a:fillRect/>
                      </a:stretch>
                    </p:blipFill>
                    <p:spPr>
                      <a:xfrm>
                        <a:off x="6048375" y="2017713"/>
                        <a:ext cx="228600" cy="85725"/>
                      </a:xfrm>
                      <a:prstGeom prst="rect">
                        <a:avLst/>
                      </a:prstGeom>
                      <a:solidFill>
                        <a:srgbClr val="66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98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7989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7988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7988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7988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798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7988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7988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7989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7988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79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6" grpId="0" animBg="1"/>
      <p:bldP spid="79887" grpId="0" animBg="1"/>
      <p:bldP spid="79888" grpId="0" animBg="1"/>
      <p:bldP spid="7988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6561" name="Object 2"/>
          <p:cNvGraphicFramePr/>
          <p:nvPr/>
        </p:nvGraphicFramePr>
        <p:xfrm>
          <a:off x="1476375" y="1989138"/>
          <a:ext cx="5638800" cy="3036887"/>
        </p:xfrm>
        <a:graphic>
          <a:graphicData uri="http://schemas.openxmlformats.org/presentationml/2006/ole">
            <mc:AlternateContent xmlns:mc="http://schemas.openxmlformats.org/markup-compatibility/2006">
              <mc:Choice xmlns:v="urn:schemas-microsoft-com:vml" Requires="v">
                <p:oleObj spid="_x0000_s3276" name="" r:id="rId1" imgW="16964025" imgH="9134475" progId="MSPhotoEd.3">
                  <p:embed/>
                </p:oleObj>
              </mc:Choice>
              <mc:Fallback>
                <p:oleObj name="" r:id="rId1" imgW="16964025" imgH="9134475" progId="MSPhotoEd.3">
                  <p:embed/>
                  <p:pic>
                    <p:nvPicPr>
                      <p:cNvPr id="0" name="图片 3275"/>
                      <p:cNvPicPr/>
                      <p:nvPr/>
                    </p:nvPicPr>
                    <p:blipFill>
                      <a:blip r:embed="rId2"/>
                      <a:stretch>
                        <a:fillRect/>
                      </a:stretch>
                    </p:blipFill>
                    <p:spPr>
                      <a:xfrm>
                        <a:off x="1476375" y="1989138"/>
                        <a:ext cx="5638800" cy="3036887"/>
                      </a:xfrm>
                      <a:prstGeom prst="rect">
                        <a:avLst/>
                      </a:prstGeom>
                      <a:noFill/>
                      <a:ln w="38100">
                        <a:noFill/>
                        <a:miter/>
                      </a:ln>
                    </p:spPr>
                  </p:pic>
                </p:oleObj>
              </mc:Fallback>
            </mc:AlternateContent>
          </a:graphicData>
        </a:graphic>
      </p:graphicFrame>
      <p:sp>
        <p:nvSpPr>
          <p:cNvPr id="66562" name="Rectangle 3"/>
          <p:cNvSpPr>
            <a:spLocks noGrp="1"/>
          </p:cNvSpPr>
          <p:nvPr>
            <p:ph type="title"/>
          </p:nvPr>
        </p:nvSpPr>
        <p:spPr>
          <a:xfrm>
            <a:off x="468313" y="836613"/>
            <a:ext cx="8153400" cy="914400"/>
          </a:xfrm>
        </p:spPr>
        <p:txBody>
          <a:bodyPr wrap="square" lIns="91440" tIns="45720" rIns="91440" bIns="45720" anchor="ctr"/>
          <a:p>
            <a:pPr algn="l" eaLnBrk="1" hangingPunct="1"/>
            <a:r>
              <a:rPr lang="zh-CN" altLang="en-US" sz="3600" dirty="0">
                <a:solidFill>
                  <a:srgbClr val="000000"/>
                </a:solidFill>
                <a:latin typeface="华文行楷" panose="02010800040101010101" pitchFamily="2" charset="-122"/>
                <a:ea typeface="华文行楷" panose="02010800040101010101" pitchFamily="2" charset="-122"/>
              </a:rPr>
              <a:t>讨论三</a:t>
            </a:r>
            <a:br>
              <a:rPr lang="zh-CN" altLang="en-US" sz="2800" b="1" dirty="0">
                <a:solidFill>
                  <a:srgbClr val="000000"/>
                </a:solidFill>
                <a:latin typeface="宋体" panose="02010600030101010101" pitchFamily="2" charset="-122"/>
              </a:rPr>
            </a:br>
            <a:r>
              <a:rPr lang="zh-CN" altLang="en-US" sz="2800" b="1" dirty="0">
                <a:solidFill>
                  <a:srgbClr val="000000"/>
                </a:solidFill>
                <a:latin typeface="宋体" panose="02010600030101010101" pitchFamily="2" charset="-122"/>
              </a:rPr>
              <a:t>  在图示电路中能够引入哪些组态的交流负反馈？</a:t>
            </a:r>
            <a:endParaRPr lang="zh-CN" altLang="en-US" sz="2800" b="1" dirty="0">
              <a:solidFill>
                <a:srgbClr val="000000"/>
              </a:solidFill>
              <a:latin typeface="宋体" panose="02010600030101010101" pitchFamily="2" charset="-122"/>
            </a:endParaRPr>
          </a:p>
        </p:txBody>
      </p:sp>
      <p:graphicFrame>
        <p:nvGraphicFramePr>
          <p:cNvPr id="66563" name="Object 4"/>
          <p:cNvGraphicFramePr/>
          <p:nvPr/>
        </p:nvGraphicFramePr>
        <p:xfrm>
          <a:off x="1400175" y="3208338"/>
          <a:ext cx="292100" cy="292100"/>
        </p:xfrm>
        <a:graphic>
          <a:graphicData uri="http://schemas.openxmlformats.org/presentationml/2006/ole">
            <mc:AlternateContent xmlns:mc="http://schemas.openxmlformats.org/markup-compatibility/2006">
              <mc:Choice xmlns:v="urn:schemas-microsoft-com:vml" Requires="v">
                <p:oleObj spid="_x0000_s3277" name="" r:id="rId3" imgW="139700" imgH="139700" progId="Equation.3">
                  <p:embed/>
                </p:oleObj>
              </mc:Choice>
              <mc:Fallback>
                <p:oleObj name="" r:id="rId3" imgW="139700" imgH="139700" progId="Equation.3">
                  <p:embed/>
                  <p:pic>
                    <p:nvPicPr>
                      <p:cNvPr id="0" name="图片 3276"/>
                      <p:cNvPicPr/>
                      <p:nvPr/>
                    </p:nvPicPr>
                    <p:blipFill>
                      <a:blip r:embed="rId4"/>
                      <a:stretch>
                        <a:fillRect/>
                      </a:stretch>
                    </p:blipFill>
                    <p:spPr>
                      <a:xfrm>
                        <a:off x="1400175" y="3208338"/>
                        <a:ext cx="292100" cy="292100"/>
                      </a:xfrm>
                      <a:prstGeom prst="rect">
                        <a:avLst/>
                      </a:prstGeom>
                      <a:solidFill>
                        <a:srgbClr val="66FFFF"/>
                      </a:solidFill>
                      <a:ln w="38100">
                        <a:noFill/>
                        <a:miter/>
                      </a:ln>
                    </p:spPr>
                  </p:pic>
                </p:oleObj>
              </mc:Fallback>
            </mc:AlternateContent>
          </a:graphicData>
        </a:graphic>
      </p:graphicFrame>
      <p:graphicFrame>
        <p:nvGraphicFramePr>
          <p:cNvPr id="66564" name="Object 5"/>
          <p:cNvGraphicFramePr/>
          <p:nvPr/>
        </p:nvGraphicFramePr>
        <p:xfrm>
          <a:off x="4067175" y="3513138"/>
          <a:ext cx="292100" cy="292100"/>
        </p:xfrm>
        <a:graphic>
          <a:graphicData uri="http://schemas.openxmlformats.org/presentationml/2006/ole">
            <mc:AlternateContent xmlns:mc="http://schemas.openxmlformats.org/markup-compatibility/2006">
              <mc:Choice xmlns:v="urn:schemas-microsoft-com:vml" Requires="v">
                <p:oleObj spid="_x0000_s3283" name="" r:id="rId5" imgW="139700" imgH="139700" progId="Equation.3">
                  <p:embed/>
                </p:oleObj>
              </mc:Choice>
              <mc:Fallback>
                <p:oleObj name="" r:id="rId5" imgW="139700" imgH="139700" progId="Equation.3">
                  <p:embed/>
                  <p:pic>
                    <p:nvPicPr>
                      <p:cNvPr id="0" name="图片 3282"/>
                      <p:cNvPicPr/>
                      <p:nvPr/>
                    </p:nvPicPr>
                    <p:blipFill>
                      <a:blip r:embed="rId4"/>
                      <a:stretch>
                        <a:fillRect/>
                      </a:stretch>
                    </p:blipFill>
                    <p:spPr>
                      <a:xfrm>
                        <a:off x="4067175" y="3513138"/>
                        <a:ext cx="292100" cy="292100"/>
                      </a:xfrm>
                      <a:prstGeom prst="rect">
                        <a:avLst/>
                      </a:prstGeom>
                      <a:solidFill>
                        <a:srgbClr val="66FFFF"/>
                      </a:solidFill>
                      <a:ln w="38100">
                        <a:noFill/>
                        <a:miter/>
                      </a:ln>
                    </p:spPr>
                  </p:pic>
                </p:oleObj>
              </mc:Fallback>
            </mc:AlternateContent>
          </a:graphicData>
        </a:graphic>
      </p:graphicFrame>
      <p:graphicFrame>
        <p:nvGraphicFramePr>
          <p:cNvPr id="66565" name="Object 6"/>
          <p:cNvGraphicFramePr/>
          <p:nvPr/>
        </p:nvGraphicFramePr>
        <p:xfrm>
          <a:off x="5667375" y="3970338"/>
          <a:ext cx="292100" cy="292100"/>
        </p:xfrm>
        <a:graphic>
          <a:graphicData uri="http://schemas.openxmlformats.org/presentationml/2006/ole">
            <mc:AlternateContent xmlns:mc="http://schemas.openxmlformats.org/markup-compatibility/2006">
              <mc:Choice xmlns:v="urn:schemas-microsoft-com:vml" Requires="v">
                <p:oleObj spid="_x0000_s3284" name="" r:id="rId6" imgW="139700" imgH="139700" progId="Equation.3">
                  <p:embed/>
                </p:oleObj>
              </mc:Choice>
              <mc:Fallback>
                <p:oleObj name="" r:id="rId6" imgW="139700" imgH="139700" progId="Equation.3">
                  <p:embed/>
                  <p:pic>
                    <p:nvPicPr>
                      <p:cNvPr id="0" name="图片 3283"/>
                      <p:cNvPicPr/>
                      <p:nvPr/>
                    </p:nvPicPr>
                    <p:blipFill>
                      <a:blip r:embed="rId4"/>
                      <a:stretch>
                        <a:fillRect/>
                      </a:stretch>
                    </p:blipFill>
                    <p:spPr>
                      <a:xfrm>
                        <a:off x="5667375" y="3970338"/>
                        <a:ext cx="292100" cy="292100"/>
                      </a:xfrm>
                      <a:prstGeom prst="rect">
                        <a:avLst/>
                      </a:prstGeom>
                      <a:solidFill>
                        <a:srgbClr val="66FFFF"/>
                      </a:solidFill>
                      <a:ln w="38100">
                        <a:noFill/>
                        <a:miter/>
                      </a:ln>
                    </p:spPr>
                  </p:pic>
                </p:oleObj>
              </mc:Fallback>
            </mc:AlternateContent>
          </a:graphicData>
        </a:graphic>
      </p:graphicFrame>
      <p:graphicFrame>
        <p:nvGraphicFramePr>
          <p:cNvPr id="66566" name="Object 7"/>
          <p:cNvGraphicFramePr/>
          <p:nvPr/>
        </p:nvGraphicFramePr>
        <p:xfrm>
          <a:off x="3152775" y="2979738"/>
          <a:ext cx="261938" cy="157162"/>
        </p:xfrm>
        <a:graphic>
          <a:graphicData uri="http://schemas.openxmlformats.org/presentationml/2006/ole">
            <mc:AlternateContent xmlns:mc="http://schemas.openxmlformats.org/markup-compatibility/2006">
              <mc:Choice xmlns:v="urn:schemas-microsoft-com:vml" Requires="v">
                <p:oleObj spid="_x0000_s3285" name="" r:id="rId7" imgW="126365" imgH="76200" progId="Equation.3">
                  <p:embed/>
                </p:oleObj>
              </mc:Choice>
              <mc:Fallback>
                <p:oleObj name="" r:id="rId7" imgW="126365" imgH="76200" progId="Equation.3">
                  <p:embed/>
                  <p:pic>
                    <p:nvPicPr>
                      <p:cNvPr id="0" name="图片 3284"/>
                      <p:cNvPicPr/>
                      <p:nvPr/>
                    </p:nvPicPr>
                    <p:blipFill>
                      <a:blip r:embed="rId8"/>
                      <a:stretch>
                        <a:fillRect/>
                      </a:stretch>
                    </p:blipFill>
                    <p:spPr>
                      <a:xfrm>
                        <a:off x="3152775" y="2979738"/>
                        <a:ext cx="261938" cy="157162"/>
                      </a:xfrm>
                      <a:prstGeom prst="rect">
                        <a:avLst/>
                      </a:prstGeom>
                      <a:solidFill>
                        <a:srgbClr val="66FFFF"/>
                      </a:solidFill>
                      <a:ln w="38100">
                        <a:noFill/>
                        <a:miter/>
                      </a:ln>
                    </p:spPr>
                  </p:pic>
                </p:oleObj>
              </mc:Fallback>
            </mc:AlternateContent>
          </a:graphicData>
        </a:graphic>
      </p:graphicFrame>
      <p:graphicFrame>
        <p:nvGraphicFramePr>
          <p:cNvPr id="66567" name="Object 8"/>
          <p:cNvGraphicFramePr/>
          <p:nvPr/>
        </p:nvGraphicFramePr>
        <p:xfrm>
          <a:off x="5591175" y="3055938"/>
          <a:ext cx="261938" cy="157162"/>
        </p:xfrm>
        <a:graphic>
          <a:graphicData uri="http://schemas.openxmlformats.org/presentationml/2006/ole">
            <mc:AlternateContent xmlns:mc="http://schemas.openxmlformats.org/markup-compatibility/2006">
              <mc:Choice xmlns:v="urn:schemas-microsoft-com:vml" Requires="v">
                <p:oleObj spid="_x0000_s3286" name="" r:id="rId9" imgW="126365" imgH="76200" progId="Equation.3">
                  <p:embed/>
                </p:oleObj>
              </mc:Choice>
              <mc:Fallback>
                <p:oleObj name="" r:id="rId9" imgW="126365" imgH="76200" progId="Equation.3">
                  <p:embed/>
                  <p:pic>
                    <p:nvPicPr>
                      <p:cNvPr id="0" name="图片 3285"/>
                      <p:cNvPicPr/>
                      <p:nvPr/>
                    </p:nvPicPr>
                    <p:blipFill>
                      <a:blip r:embed="rId8"/>
                      <a:stretch>
                        <a:fillRect/>
                      </a:stretch>
                    </p:blipFill>
                    <p:spPr>
                      <a:xfrm>
                        <a:off x="5591175" y="3055938"/>
                        <a:ext cx="261938" cy="157162"/>
                      </a:xfrm>
                      <a:prstGeom prst="rect">
                        <a:avLst/>
                      </a:prstGeom>
                      <a:solidFill>
                        <a:srgbClr val="66FFFF"/>
                      </a:solidFill>
                      <a:ln w="38100">
                        <a:noFill/>
                        <a:miter/>
                      </a:ln>
                    </p:spPr>
                  </p:pic>
                </p:oleObj>
              </mc:Fallback>
            </mc:AlternateContent>
          </a:graphicData>
        </a:graphic>
      </p:graphicFrame>
      <p:graphicFrame>
        <p:nvGraphicFramePr>
          <p:cNvPr id="66568" name="Object 9"/>
          <p:cNvGraphicFramePr/>
          <p:nvPr/>
        </p:nvGraphicFramePr>
        <p:xfrm>
          <a:off x="2085975" y="3665538"/>
          <a:ext cx="304800" cy="304800"/>
        </p:xfrm>
        <a:graphic>
          <a:graphicData uri="http://schemas.openxmlformats.org/presentationml/2006/ole">
            <mc:AlternateContent xmlns:mc="http://schemas.openxmlformats.org/markup-compatibility/2006">
              <mc:Choice xmlns:v="urn:schemas-microsoft-com:vml" Requires="v">
                <p:oleObj spid="_x0000_s3287" name="" r:id="rId10" imgW="203200" imgH="203200" progId="Equation.3">
                  <p:embed/>
                </p:oleObj>
              </mc:Choice>
              <mc:Fallback>
                <p:oleObj name="" r:id="rId10" imgW="203200" imgH="203200" progId="Equation.3">
                  <p:embed/>
                  <p:pic>
                    <p:nvPicPr>
                      <p:cNvPr id="0" name="图片 3286"/>
                      <p:cNvPicPr/>
                      <p:nvPr/>
                    </p:nvPicPr>
                    <p:blipFill>
                      <a:blip r:embed="rId11"/>
                      <a:stretch>
                        <a:fillRect/>
                      </a:stretch>
                    </p:blipFill>
                    <p:spPr>
                      <a:xfrm>
                        <a:off x="2085975" y="3665538"/>
                        <a:ext cx="304800" cy="304800"/>
                      </a:xfrm>
                      <a:prstGeom prst="rect">
                        <a:avLst/>
                      </a:prstGeom>
                      <a:noFill/>
                      <a:ln w="38100">
                        <a:noFill/>
                        <a:miter/>
                      </a:ln>
                    </p:spPr>
                  </p:pic>
                </p:oleObj>
              </mc:Fallback>
            </mc:AlternateContent>
          </a:graphicData>
        </a:graphic>
      </p:graphicFrame>
      <p:graphicFrame>
        <p:nvGraphicFramePr>
          <p:cNvPr id="66569" name="Object 10"/>
          <p:cNvGraphicFramePr/>
          <p:nvPr/>
        </p:nvGraphicFramePr>
        <p:xfrm>
          <a:off x="3232150" y="3729038"/>
          <a:ext cx="304800" cy="304800"/>
        </p:xfrm>
        <a:graphic>
          <a:graphicData uri="http://schemas.openxmlformats.org/presentationml/2006/ole">
            <mc:AlternateContent xmlns:mc="http://schemas.openxmlformats.org/markup-compatibility/2006">
              <mc:Choice xmlns:v="urn:schemas-microsoft-com:vml" Requires="v">
                <p:oleObj spid="_x0000_s3288" name="" r:id="rId12" imgW="203200" imgH="203200" progId="Equation.3">
                  <p:embed/>
                </p:oleObj>
              </mc:Choice>
              <mc:Fallback>
                <p:oleObj name="" r:id="rId12" imgW="203200" imgH="203200" progId="Equation.3">
                  <p:embed/>
                  <p:pic>
                    <p:nvPicPr>
                      <p:cNvPr id="0" name="图片 3287"/>
                      <p:cNvPicPr/>
                      <p:nvPr/>
                    </p:nvPicPr>
                    <p:blipFill>
                      <a:blip r:embed="rId13"/>
                      <a:stretch>
                        <a:fillRect/>
                      </a:stretch>
                    </p:blipFill>
                    <p:spPr>
                      <a:xfrm>
                        <a:off x="3232150" y="3729038"/>
                        <a:ext cx="304800" cy="304800"/>
                      </a:xfrm>
                      <a:prstGeom prst="rect">
                        <a:avLst/>
                      </a:prstGeom>
                      <a:noFill/>
                      <a:ln w="38100">
                        <a:noFill/>
                        <a:miter/>
                      </a:ln>
                    </p:spPr>
                  </p:pic>
                </p:oleObj>
              </mc:Fallback>
            </mc:AlternateContent>
          </a:graphicData>
        </a:graphic>
      </p:graphicFrame>
      <p:graphicFrame>
        <p:nvGraphicFramePr>
          <p:cNvPr id="66570" name="Object 11"/>
          <p:cNvGraphicFramePr/>
          <p:nvPr/>
        </p:nvGraphicFramePr>
        <p:xfrm>
          <a:off x="5591175" y="3665538"/>
          <a:ext cx="304800" cy="304800"/>
        </p:xfrm>
        <a:graphic>
          <a:graphicData uri="http://schemas.openxmlformats.org/presentationml/2006/ole">
            <mc:AlternateContent xmlns:mc="http://schemas.openxmlformats.org/markup-compatibility/2006">
              <mc:Choice xmlns:v="urn:schemas-microsoft-com:vml" Requires="v">
                <p:oleObj spid="_x0000_s3289" name="" r:id="rId14" imgW="203200" imgH="203200" progId="Equation.3">
                  <p:embed/>
                </p:oleObj>
              </mc:Choice>
              <mc:Fallback>
                <p:oleObj name="" r:id="rId14" imgW="203200" imgH="203200" progId="Equation.3">
                  <p:embed/>
                  <p:pic>
                    <p:nvPicPr>
                      <p:cNvPr id="0" name="图片 3288"/>
                      <p:cNvPicPr/>
                      <p:nvPr/>
                    </p:nvPicPr>
                    <p:blipFill>
                      <a:blip r:embed="rId15"/>
                      <a:stretch>
                        <a:fillRect/>
                      </a:stretch>
                    </p:blipFill>
                    <p:spPr>
                      <a:xfrm>
                        <a:off x="5591175" y="3665538"/>
                        <a:ext cx="304800" cy="304800"/>
                      </a:xfrm>
                      <a:prstGeom prst="rect">
                        <a:avLst/>
                      </a:prstGeom>
                      <a:noFill/>
                      <a:ln w="38100">
                        <a:noFill/>
                        <a:miter/>
                      </a:ln>
                    </p:spPr>
                  </p:pic>
                </p:oleObj>
              </mc:Fallback>
            </mc:AlternateContent>
          </a:graphicData>
        </a:graphic>
      </p:graphicFrame>
      <p:graphicFrame>
        <p:nvGraphicFramePr>
          <p:cNvPr id="66571" name="Object 12"/>
          <p:cNvGraphicFramePr/>
          <p:nvPr/>
        </p:nvGraphicFramePr>
        <p:xfrm>
          <a:off x="5591175" y="2751138"/>
          <a:ext cx="304800" cy="304800"/>
        </p:xfrm>
        <a:graphic>
          <a:graphicData uri="http://schemas.openxmlformats.org/presentationml/2006/ole">
            <mc:AlternateContent xmlns:mc="http://schemas.openxmlformats.org/markup-compatibility/2006">
              <mc:Choice xmlns:v="urn:schemas-microsoft-com:vml" Requires="v">
                <p:oleObj spid="_x0000_s3290" name="" r:id="rId16" imgW="203200" imgH="203200" progId="Equation.3">
                  <p:embed/>
                </p:oleObj>
              </mc:Choice>
              <mc:Fallback>
                <p:oleObj name="" r:id="rId16" imgW="203200" imgH="203200" progId="Equation.3">
                  <p:embed/>
                  <p:pic>
                    <p:nvPicPr>
                      <p:cNvPr id="0" name="图片 3289"/>
                      <p:cNvPicPr/>
                      <p:nvPr/>
                    </p:nvPicPr>
                    <p:blipFill>
                      <a:blip r:embed="rId17"/>
                      <a:stretch>
                        <a:fillRect/>
                      </a:stretch>
                    </p:blipFill>
                    <p:spPr>
                      <a:xfrm>
                        <a:off x="5591175" y="2751138"/>
                        <a:ext cx="304800" cy="304800"/>
                      </a:xfrm>
                      <a:prstGeom prst="rect">
                        <a:avLst/>
                      </a:prstGeom>
                      <a:noFill/>
                      <a:ln w="38100">
                        <a:noFill/>
                        <a:miter/>
                      </a:ln>
                    </p:spPr>
                  </p:pic>
                </p:oleObj>
              </mc:Fallback>
            </mc:AlternateContent>
          </a:graphicData>
        </a:graphic>
      </p:graphicFrame>
      <p:sp>
        <p:nvSpPr>
          <p:cNvPr id="81933" name="Line 13"/>
          <p:cNvSpPr/>
          <p:nvPr/>
        </p:nvSpPr>
        <p:spPr>
          <a:xfrm flipH="1" flipV="1">
            <a:off x="2314575" y="3589338"/>
            <a:ext cx="1219200" cy="1676400"/>
          </a:xfrm>
          <a:prstGeom prst="line">
            <a:avLst/>
          </a:prstGeom>
          <a:ln w="19050" cap="flat" cmpd="sng">
            <a:solidFill>
              <a:srgbClr val="FF3300"/>
            </a:solidFill>
            <a:prstDash val="lgDash"/>
            <a:round/>
            <a:headEnd type="none" w="sm" len="sm"/>
            <a:tailEnd type="none" w="sm" len="sm"/>
          </a:ln>
        </p:spPr>
      </p:sp>
      <p:sp>
        <p:nvSpPr>
          <p:cNvPr id="81934" name="Line 14"/>
          <p:cNvSpPr/>
          <p:nvPr/>
        </p:nvSpPr>
        <p:spPr>
          <a:xfrm flipV="1">
            <a:off x="5133975" y="3055938"/>
            <a:ext cx="457200" cy="2209800"/>
          </a:xfrm>
          <a:prstGeom prst="line">
            <a:avLst/>
          </a:prstGeom>
          <a:ln w="19050" cap="flat" cmpd="sng">
            <a:solidFill>
              <a:srgbClr val="FF3300"/>
            </a:solidFill>
            <a:prstDash val="lgDash"/>
            <a:round/>
            <a:headEnd type="none" w="sm" len="sm"/>
            <a:tailEnd type="none" w="sm" len="sm"/>
          </a:ln>
        </p:spPr>
      </p:sp>
      <p:grpSp>
        <p:nvGrpSpPr>
          <p:cNvPr id="2" name="Group 15"/>
          <p:cNvGrpSpPr/>
          <p:nvPr/>
        </p:nvGrpSpPr>
        <p:grpSpPr>
          <a:xfrm>
            <a:off x="3152775" y="3894138"/>
            <a:ext cx="2438400" cy="1524000"/>
            <a:chOff x="1968" y="2400"/>
            <a:chExt cx="1536" cy="960"/>
          </a:xfrm>
        </p:grpSpPr>
        <p:sp>
          <p:nvSpPr>
            <p:cNvPr id="66575" name="Rectangle 16"/>
            <p:cNvSpPr/>
            <p:nvPr/>
          </p:nvSpPr>
          <p:spPr>
            <a:xfrm>
              <a:off x="2405" y="3216"/>
              <a:ext cx="288" cy="96"/>
            </a:xfrm>
            <a:prstGeom prst="rect">
              <a:avLst/>
            </a:prstGeom>
            <a:noFill/>
            <a:ln w="28575" cap="sq" cmpd="sng">
              <a:solidFill>
                <a:srgbClr val="000000"/>
              </a:solidFill>
              <a:prstDash val="solid"/>
              <a:miter/>
              <a:headEnd type="none" w="sm" len="sm"/>
              <a:tailEnd type="none" w="sm" len="sm"/>
            </a:ln>
          </p:spPr>
          <p:txBody>
            <a:bodyPr wrap="none" anchor="ctr"/>
            <a:p>
              <a:endParaRPr lang="zh-CN" altLang="en-US" dirty="0">
                <a:latin typeface="Arial" panose="020B0604020202020204" pitchFamily="34" charset="0"/>
                <a:ea typeface="宋体" panose="02010600030101010101" pitchFamily="2" charset="-122"/>
              </a:endParaRPr>
            </a:p>
          </p:txBody>
        </p:sp>
        <p:sp>
          <p:nvSpPr>
            <p:cNvPr id="66576" name="Line 17"/>
            <p:cNvSpPr/>
            <p:nvPr/>
          </p:nvSpPr>
          <p:spPr>
            <a:xfrm flipH="1">
              <a:off x="2208" y="3264"/>
              <a:ext cx="192" cy="0"/>
            </a:xfrm>
            <a:prstGeom prst="line">
              <a:avLst/>
            </a:prstGeom>
            <a:ln w="12700" cap="sq" cmpd="sng">
              <a:solidFill>
                <a:srgbClr val="000000"/>
              </a:solidFill>
              <a:prstDash val="solid"/>
              <a:round/>
              <a:headEnd type="none" w="sm" len="sm"/>
              <a:tailEnd type="none" w="sm" len="sm"/>
            </a:ln>
          </p:spPr>
        </p:sp>
        <p:sp>
          <p:nvSpPr>
            <p:cNvPr id="66577" name="Line 18"/>
            <p:cNvSpPr/>
            <p:nvPr/>
          </p:nvSpPr>
          <p:spPr>
            <a:xfrm>
              <a:off x="2976" y="3264"/>
              <a:ext cx="212" cy="0"/>
            </a:xfrm>
            <a:prstGeom prst="line">
              <a:avLst/>
            </a:prstGeom>
            <a:ln w="12700" cap="sq" cmpd="sng">
              <a:solidFill>
                <a:srgbClr val="000000"/>
              </a:solidFill>
              <a:prstDash val="solid"/>
              <a:round/>
              <a:headEnd type="none" w="sm" len="sm"/>
              <a:tailEnd type="none" w="sm" len="sm"/>
            </a:ln>
          </p:spPr>
        </p:sp>
        <p:sp>
          <p:nvSpPr>
            <p:cNvPr id="66578" name="Line 19"/>
            <p:cNvSpPr/>
            <p:nvPr/>
          </p:nvSpPr>
          <p:spPr>
            <a:xfrm flipH="1" flipV="1">
              <a:off x="1968" y="2400"/>
              <a:ext cx="240" cy="864"/>
            </a:xfrm>
            <a:prstGeom prst="line">
              <a:avLst/>
            </a:prstGeom>
            <a:ln w="19050" cap="flat" cmpd="sng">
              <a:solidFill>
                <a:srgbClr val="3366CC"/>
              </a:solidFill>
              <a:prstDash val="lgDash"/>
              <a:round/>
              <a:headEnd type="none" w="sm" len="sm"/>
              <a:tailEnd type="none" w="sm" len="sm"/>
            </a:ln>
          </p:spPr>
        </p:sp>
        <p:sp>
          <p:nvSpPr>
            <p:cNvPr id="66579" name="Line 20"/>
            <p:cNvSpPr/>
            <p:nvPr/>
          </p:nvSpPr>
          <p:spPr>
            <a:xfrm flipV="1">
              <a:off x="3216" y="2400"/>
              <a:ext cx="288" cy="864"/>
            </a:xfrm>
            <a:prstGeom prst="line">
              <a:avLst/>
            </a:prstGeom>
            <a:ln w="19050" cap="flat" cmpd="sng">
              <a:solidFill>
                <a:srgbClr val="3366CC"/>
              </a:solidFill>
              <a:prstDash val="lgDash"/>
              <a:round/>
              <a:headEnd type="none" w="sm" len="sm"/>
              <a:tailEnd type="none" w="sm" len="sm"/>
            </a:ln>
          </p:spPr>
        </p:sp>
        <p:sp>
          <p:nvSpPr>
            <p:cNvPr id="66580" name="Line 21"/>
            <p:cNvSpPr/>
            <p:nvPr/>
          </p:nvSpPr>
          <p:spPr>
            <a:xfrm>
              <a:off x="2693" y="3264"/>
              <a:ext cx="192" cy="0"/>
            </a:xfrm>
            <a:prstGeom prst="line">
              <a:avLst/>
            </a:prstGeom>
            <a:ln w="12700" cap="sq" cmpd="sng">
              <a:solidFill>
                <a:srgbClr val="000000"/>
              </a:solidFill>
              <a:prstDash val="solid"/>
              <a:round/>
              <a:headEnd type="none" w="sm" len="sm"/>
              <a:tailEnd type="none" w="sm" len="sm"/>
            </a:ln>
          </p:spPr>
        </p:sp>
        <p:sp>
          <p:nvSpPr>
            <p:cNvPr id="66581" name="Line 22"/>
            <p:cNvSpPr/>
            <p:nvPr/>
          </p:nvSpPr>
          <p:spPr>
            <a:xfrm>
              <a:off x="2880" y="3168"/>
              <a:ext cx="0" cy="192"/>
            </a:xfrm>
            <a:prstGeom prst="line">
              <a:avLst/>
            </a:prstGeom>
            <a:ln w="38100" cap="sq" cmpd="sng">
              <a:solidFill>
                <a:srgbClr val="000000"/>
              </a:solidFill>
              <a:prstDash val="solid"/>
              <a:round/>
              <a:headEnd type="none" w="sm" len="sm"/>
              <a:tailEnd type="none" w="sm" len="sm"/>
            </a:ln>
          </p:spPr>
        </p:sp>
        <p:sp>
          <p:nvSpPr>
            <p:cNvPr id="66582" name="Line 23"/>
            <p:cNvSpPr/>
            <p:nvPr/>
          </p:nvSpPr>
          <p:spPr>
            <a:xfrm>
              <a:off x="2976" y="3168"/>
              <a:ext cx="0" cy="192"/>
            </a:xfrm>
            <a:prstGeom prst="line">
              <a:avLst/>
            </a:prstGeom>
            <a:ln w="38100" cap="sq" cmpd="sng">
              <a:solidFill>
                <a:srgbClr val="000000"/>
              </a:solidFill>
              <a:prstDash val="solid"/>
              <a:round/>
              <a:headEnd type="none" w="sm" len="sm"/>
              <a:tailEnd type="none" w="sm" len="sm"/>
            </a:ln>
          </p:spPr>
        </p:sp>
      </p:grpSp>
      <p:sp>
        <p:nvSpPr>
          <p:cNvPr id="81944" name="Text Box 24"/>
          <p:cNvSpPr txBox="1"/>
          <p:nvPr/>
        </p:nvSpPr>
        <p:spPr>
          <a:xfrm>
            <a:off x="790575" y="5494338"/>
            <a:ext cx="7848600" cy="457200"/>
          </a:xfrm>
          <a:prstGeom prst="rect">
            <a:avLst/>
          </a:prstGeom>
          <a:noFill/>
          <a:ln w="12700">
            <a:noFill/>
          </a:ln>
        </p:spPr>
        <p:txBody>
          <a:bodyPr anchor="t">
            <a:spAutoFit/>
          </a:bodyPr>
          <a:p>
            <a:pPr>
              <a:spcBef>
                <a:spcPct val="50000"/>
              </a:spcBef>
            </a:pPr>
            <a:r>
              <a:rPr lang="zh-CN" altLang="en-US" sz="2400" b="1" dirty="0">
                <a:solidFill>
                  <a:srgbClr val="000000"/>
                </a:solidFill>
                <a:latin typeface="Times New Roman" panose="02020603050405020304" pitchFamily="18" charset="0"/>
                <a:ea typeface="宋体" panose="02010600030101010101" pitchFamily="2" charset="-122"/>
              </a:rPr>
              <a:t>只可能引入电压并联或电流串联两种组态的交流负反馈。</a:t>
            </a:r>
            <a:endParaRPr lang="zh-CN" altLang="en-US" sz="2400" b="1"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819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819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81944"/>
                                        </p:tgtEl>
                                        <p:attrNameLst>
                                          <p:attrName>style.visibility</p:attrName>
                                        </p:attrNameLst>
                                      </p:cBhvr>
                                      <p:to>
                                        <p:strVal val="visible"/>
                                      </p:to>
                                    </p:set>
                                    <p:animEffect transition="in" filter="slide(fromBottom)">
                                      <p:cBhvr>
                                        <p:cTn id="20" dur="500"/>
                                        <p:tgtEl>
                                          <p:spTgt spid="81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2"/>
          <p:cNvSpPr>
            <a:spLocks noGrp="1"/>
          </p:cNvSpPr>
          <p:nvPr>
            <p:ph type="ctrTitle"/>
          </p:nvPr>
        </p:nvSpPr>
        <p:spPr>
          <a:xfrm>
            <a:off x="611188" y="1989138"/>
            <a:ext cx="8077200" cy="533400"/>
          </a:xfrm>
        </p:spPr>
        <p:txBody>
          <a:bodyPr wrap="square" lIns="91440" tIns="45720" rIns="91440" bIns="45720" anchor="ctr"/>
          <a:p>
            <a:pPr eaLnBrk="1" hangingPunct="1"/>
            <a:r>
              <a:rPr lang="en-US" altLang="zh-CN" sz="4000" b="1" dirty="0">
                <a:latin typeface="华文行楷" panose="02010800040101010101" pitchFamily="2" charset="-122"/>
                <a:ea typeface="华文行楷" panose="02010800040101010101" pitchFamily="2" charset="-122"/>
              </a:rPr>
              <a:t>§5.6</a:t>
            </a:r>
            <a:r>
              <a:rPr lang="zh-CN" altLang="en-US" sz="4000" dirty="0">
                <a:latin typeface="华文行楷" panose="02010800040101010101" pitchFamily="2" charset="-122"/>
                <a:ea typeface="华文行楷" panose="02010800040101010101" pitchFamily="2" charset="-122"/>
              </a:rPr>
              <a:t>负反馈放大电路的稳定性</a:t>
            </a:r>
            <a:endParaRPr lang="zh-CN" altLang="en-US" sz="4000" dirty="0">
              <a:latin typeface="华文行楷" panose="02010800040101010101" pitchFamily="2" charset="-122"/>
              <a:ea typeface="华文行楷" panose="02010800040101010101" pitchFamily="2" charset="-122"/>
            </a:endParaRPr>
          </a:p>
        </p:txBody>
      </p:sp>
      <p:sp>
        <p:nvSpPr>
          <p:cNvPr id="67586" name="Text Box 9">
            <a:hlinkClick r:id="rId1" action="ppaction://hlinksldjump"/>
          </p:cNvPr>
          <p:cNvSpPr txBox="1"/>
          <p:nvPr/>
        </p:nvSpPr>
        <p:spPr>
          <a:xfrm>
            <a:off x="1835150" y="2924175"/>
            <a:ext cx="5473700" cy="476250"/>
          </a:xfrm>
          <a:prstGeom prst="rect">
            <a:avLst/>
          </a:prstGeom>
          <a:noFill/>
          <a:ln w="9525">
            <a:noFill/>
          </a:ln>
        </p:spPr>
        <p:txBody>
          <a:bodyPr anchor="t">
            <a:spAutoFit/>
          </a:bodyPr>
          <a:p>
            <a:pPr>
              <a:lnSpc>
                <a:spcPct val="90000"/>
              </a:lnSpc>
              <a:spcBef>
                <a:spcPct val="20000"/>
              </a:spcBef>
            </a:pPr>
            <a:r>
              <a:rPr lang="zh-CN" altLang="en-US" sz="2800" b="1" dirty="0">
                <a:latin typeface="Times New Roman" panose="02020603050405020304" pitchFamily="18" charset="0"/>
                <a:ea typeface="华文楷体" panose="02010600040101010101" pitchFamily="2" charset="-122"/>
              </a:rPr>
              <a:t>一、自激振荡产生的原因及条件</a:t>
            </a:r>
            <a:endParaRPr lang="zh-CN" altLang="en-US" sz="2800" b="1" dirty="0">
              <a:latin typeface="Times New Roman" panose="02020603050405020304" pitchFamily="18" charset="0"/>
              <a:ea typeface="华文楷体" panose="02010600040101010101" pitchFamily="2" charset="-122"/>
            </a:endParaRPr>
          </a:p>
        </p:txBody>
      </p:sp>
      <p:sp>
        <p:nvSpPr>
          <p:cNvPr id="67587" name="Text Box 10">
            <a:hlinkClick r:id="rId2" action="ppaction://hlinksldjump"/>
          </p:cNvPr>
          <p:cNvSpPr txBox="1"/>
          <p:nvPr/>
        </p:nvSpPr>
        <p:spPr>
          <a:xfrm>
            <a:off x="1835150" y="3500755"/>
            <a:ext cx="6268720" cy="521970"/>
          </a:xfrm>
          <a:prstGeom prst="rect">
            <a:avLst/>
          </a:prstGeom>
          <a:noFill/>
          <a:ln w="9525">
            <a:noFill/>
          </a:ln>
        </p:spPr>
        <p:txBody>
          <a:bodyPr wrap="square"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二、负反馈放大电路稳定性的</a:t>
            </a:r>
            <a:r>
              <a:rPr lang="zh-CN" altLang="en-US" sz="2800" b="1" dirty="0">
                <a:latin typeface="Times New Roman" panose="02020603050405020304" pitchFamily="18" charset="0"/>
                <a:ea typeface="华文楷体" panose="02010600040101010101" pitchFamily="2" charset="-122"/>
                <a:sym typeface="+mn-ea"/>
              </a:rPr>
              <a:t>定性</a:t>
            </a:r>
            <a:r>
              <a:rPr lang="zh-CN" altLang="en-US" sz="2800" b="1" dirty="0">
                <a:latin typeface="Times New Roman" panose="02020603050405020304" pitchFamily="18" charset="0"/>
                <a:ea typeface="华文楷体" panose="02010600040101010101" pitchFamily="2" charset="-122"/>
              </a:rPr>
              <a:t>分析</a:t>
            </a:r>
            <a:endParaRPr lang="zh-CN" altLang="en-US" sz="2800" b="1" dirty="0">
              <a:latin typeface="Times New Roman" panose="02020603050405020304" pitchFamily="18" charset="0"/>
              <a:ea typeface="华文楷体" panose="02010600040101010101" pitchFamily="2" charset="-122"/>
            </a:endParaRPr>
          </a:p>
        </p:txBody>
      </p:sp>
      <p:sp>
        <p:nvSpPr>
          <p:cNvPr id="67588" name="Text Box 11">
            <a:hlinkClick r:id="rId3" action="ppaction://hlinksldjump"/>
          </p:cNvPr>
          <p:cNvSpPr txBox="1"/>
          <p:nvPr/>
        </p:nvSpPr>
        <p:spPr>
          <a:xfrm>
            <a:off x="1835150" y="4076700"/>
            <a:ext cx="5688013" cy="519113"/>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三、负反馈放大电路稳定性的判断</a:t>
            </a:r>
            <a:endParaRPr lang="zh-CN" altLang="en-US" sz="2800" b="1" dirty="0">
              <a:latin typeface="Times New Roman" panose="02020603050405020304" pitchFamily="18" charset="0"/>
              <a:ea typeface="华文楷体" panose="02010600040101010101" pitchFamily="2" charset="-122"/>
            </a:endParaRPr>
          </a:p>
        </p:txBody>
      </p:sp>
      <p:sp>
        <p:nvSpPr>
          <p:cNvPr id="67589" name="Text Box 12">
            <a:hlinkClick r:id="rId4" action="ppaction://hlinksldjump"/>
          </p:cNvPr>
          <p:cNvSpPr txBox="1"/>
          <p:nvPr/>
        </p:nvSpPr>
        <p:spPr>
          <a:xfrm>
            <a:off x="1835150" y="4662170"/>
            <a:ext cx="4465638" cy="519113"/>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四、消除自激振荡的方法</a:t>
            </a:r>
            <a:endParaRPr lang="zh-CN" altLang="en-US" sz="2800" b="1" dirty="0">
              <a:latin typeface="Times New Roman" panose="02020603050405020304" pitchFamily="18" charset="0"/>
              <a:ea typeface="华文楷体" panose="0201060004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2"/>
          <p:cNvSpPr>
            <a:spLocks noGrp="1"/>
          </p:cNvSpPr>
          <p:nvPr>
            <p:ph type="title"/>
          </p:nvPr>
        </p:nvSpPr>
        <p:spPr>
          <a:xfrm>
            <a:off x="323850" y="908050"/>
            <a:ext cx="7885113" cy="576263"/>
          </a:xfrm>
        </p:spPr>
        <p:txBody>
          <a:bodyPr wrap="square" lIns="91440" tIns="45720" rIns="91440" bIns="45720" anchor="ctr"/>
          <a:p>
            <a:pPr algn="l" eaLnBrk="1" hangingPunct="1"/>
            <a:r>
              <a:rPr lang="zh-CN" altLang="en-US" sz="3600" dirty="0">
                <a:solidFill>
                  <a:schemeClr val="tx1"/>
                </a:solidFill>
                <a:ea typeface="华文行楷" panose="02010800040101010101" pitchFamily="2" charset="-122"/>
              </a:rPr>
              <a:t>一、自激振荡产生的原因及条件</a:t>
            </a:r>
            <a:endParaRPr lang="zh-CN" altLang="en-US" sz="3600" dirty="0">
              <a:solidFill>
                <a:schemeClr val="tx1"/>
              </a:solidFill>
              <a:ea typeface="华文行楷" panose="02010800040101010101" pitchFamily="2" charset="-122"/>
            </a:endParaRPr>
          </a:p>
        </p:txBody>
      </p:sp>
      <p:sp>
        <p:nvSpPr>
          <p:cNvPr id="84995" name="Text Box 3"/>
          <p:cNvSpPr txBox="1"/>
          <p:nvPr/>
        </p:nvSpPr>
        <p:spPr>
          <a:xfrm>
            <a:off x="533400" y="1524000"/>
            <a:ext cx="7924800" cy="1006475"/>
          </a:xfrm>
          <a:prstGeom prst="rect">
            <a:avLst/>
          </a:prstGeom>
          <a:noFill/>
          <a:ln w="9525">
            <a:noFill/>
          </a:ln>
        </p:spPr>
        <p:txBody>
          <a:bodyPr anchor="t">
            <a:spAutoFit/>
          </a:bodyPr>
          <a:p>
            <a:pPr>
              <a:spcBef>
                <a:spcPct val="50000"/>
              </a:spcBef>
            </a:pPr>
            <a:r>
              <a:rPr lang="en-US" altLang="zh-CN" sz="3200" dirty="0">
                <a:latin typeface="华文行楷" panose="02010800040101010101" pitchFamily="2" charset="-122"/>
                <a:ea typeface="华文行楷" panose="02010800040101010101" pitchFamily="2" charset="-122"/>
              </a:rPr>
              <a:t>1. </a:t>
            </a:r>
            <a:r>
              <a:rPr lang="zh-CN" altLang="en-US" sz="3200" dirty="0">
                <a:latin typeface="华文行楷" panose="02010800040101010101" pitchFamily="2" charset="-122"/>
                <a:ea typeface="华文行楷" panose="02010800040101010101" pitchFamily="2" charset="-122"/>
              </a:rPr>
              <a:t>现象</a:t>
            </a:r>
            <a:r>
              <a:rPr lang="zh-CN" altLang="en-US" sz="2800" b="1" dirty="0">
                <a:latin typeface="宋体" panose="02010600030101010101" pitchFamily="2" charset="-122"/>
                <a:ea typeface="宋体" panose="02010600030101010101" pitchFamily="2" charset="-122"/>
              </a:rPr>
              <a:t>：输入信号为</a:t>
            </a:r>
            <a:r>
              <a:rPr lang="en-US" altLang="zh-CN" sz="2800" b="1" dirty="0">
                <a:latin typeface="宋体" panose="02010600030101010101" pitchFamily="2" charset="-122"/>
                <a:ea typeface="宋体" panose="02010600030101010101" pitchFamily="2" charset="-122"/>
              </a:rPr>
              <a:t>0</a:t>
            </a:r>
            <a:r>
              <a:rPr lang="zh-CN" altLang="en-US" sz="2800" b="1" dirty="0">
                <a:latin typeface="宋体" panose="02010600030101010101" pitchFamily="2" charset="-122"/>
                <a:ea typeface="宋体" panose="02010600030101010101" pitchFamily="2" charset="-122"/>
              </a:rPr>
              <a:t>时，输出有一定幅值、一定频率的信号，称电路产生了自激振荡。</a:t>
            </a:r>
            <a:endParaRPr lang="zh-CN" altLang="en-US" sz="2800" b="1" dirty="0">
              <a:latin typeface="宋体" panose="02010600030101010101" pitchFamily="2" charset="-122"/>
              <a:ea typeface="宋体" panose="02010600030101010101" pitchFamily="2" charset="-122"/>
            </a:endParaRPr>
          </a:p>
        </p:txBody>
      </p:sp>
      <p:sp>
        <p:nvSpPr>
          <p:cNvPr id="84996" name="Text Box 4"/>
          <p:cNvSpPr txBox="1"/>
          <p:nvPr/>
        </p:nvSpPr>
        <p:spPr>
          <a:xfrm>
            <a:off x="468313" y="2492375"/>
            <a:ext cx="8675687" cy="519113"/>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宋体" panose="02010600030101010101" pitchFamily="2" charset="-122"/>
              </a:rPr>
              <a:t>负反馈放大电路自激振荡的频率在低频段或高频段。</a:t>
            </a:r>
            <a:endParaRPr lang="zh-CN" altLang="en-US" sz="2800" b="1" dirty="0">
              <a:latin typeface="Times New Roman" panose="02020603050405020304" pitchFamily="18" charset="0"/>
              <a:ea typeface="宋体" panose="02010600030101010101" pitchFamily="2" charset="-122"/>
            </a:endParaRPr>
          </a:p>
        </p:txBody>
      </p:sp>
      <p:sp>
        <p:nvSpPr>
          <p:cNvPr id="85001" name="AutoShape 9"/>
          <p:cNvSpPr/>
          <p:nvPr/>
        </p:nvSpPr>
        <p:spPr>
          <a:xfrm>
            <a:off x="971550" y="3284538"/>
            <a:ext cx="935038" cy="2706687"/>
          </a:xfrm>
          <a:prstGeom prst="borderCallout1">
            <a:avLst>
              <a:gd name="adj1" fmla="val 4222"/>
              <a:gd name="adj2" fmla="val 108148"/>
              <a:gd name="adj3" fmla="val 23986"/>
              <a:gd name="adj4" fmla="val 184889"/>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低频干扰或产生了轻微低频振荡</a:t>
            </a:r>
            <a:endParaRPr lang="zh-CN" altLang="en-US" sz="2400" b="1" dirty="0">
              <a:latin typeface="Times New Roman" panose="02020603050405020304" pitchFamily="18" charset="0"/>
              <a:ea typeface="宋体" panose="02010600030101010101" pitchFamily="2" charset="-122"/>
            </a:endParaRPr>
          </a:p>
        </p:txBody>
      </p:sp>
      <p:sp>
        <p:nvSpPr>
          <p:cNvPr id="85002" name="AutoShape 10"/>
          <p:cNvSpPr/>
          <p:nvPr/>
        </p:nvSpPr>
        <p:spPr>
          <a:xfrm>
            <a:off x="6516688" y="3357563"/>
            <a:ext cx="931862" cy="2663825"/>
          </a:xfrm>
          <a:prstGeom prst="borderCallout1">
            <a:avLst>
              <a:gd name="adj1" fmla="val 4292"/>
              <a:gd name="adj2" fmla="val -8176"/>
              <a:gd name="adj3" fmla="val 18653"/>
              <a:gd name="adj4" fmla="val -150769"/>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高频干扰或产生了轻微高频振荡</a:t>
            </a:r>
            <a:endParaRPr lang="zh-CN" altLang="en-US" sz="2400" b="1" dirty="0">
              <a:latin typeface="Times New Roman" panose="02020603050405020304" pitchFamily="18" charset="0"/>
              <a:ea typeface="宋体" panose="02010600030101010101" pitchFamily="2" charset="-122"/>
            </a:endParaRPr>
          </a:p>
        </p:txBody>
      </p:sp>
      <p:grpSp>
        <p:nvGrpSpPr>
          <p:cNvPr id="2" name="Group 11"/>
          <p:cNvGrpSpPr/>
          <p:nvPr/>
        </p:nvGrpSpPr>
        <p:grpSpPr>
          <a:xfrm>
            <a:off x="2484438" y="3429000"/>
            <a:ext cx="3743325" cy="2514600"/>
            <a:chOff x="1565" y="2024"/>
            <a:chExt cx="2358" cy="1584"/>
          </a:xfrm>
        </p:grpSpPr>
        <p:graphicFrame>
          <p:nvGraphicFramePr>
            <p:cNvPr id="69639" name="Object 12"/>
            <p:cNvGraphicFramePr/>
            <p:nvPr/>
          </p:nvGraphicFramePr>
          <p:xfrm>
            <a:off x="1565" y="2024"/>
            <a:ext cx="2358" cy="1584"/>
          </p:xfrm>
          <a:graphic>
            <a:graphicData uri="http://schemas.openxmlformats.org/presentationml/2006/ole">
              <mc:AlternateContent xmlns:mc="http://schemas.openxmlformats.org/markup-compatibility/2006">
                <mc:Choice xmlns:v="urn:schemas-microsoft-com:vml" Requires="v">
                  <p:oleObj spid="_x0000_s3294" name="" r:id="rId1" imgW="1976120" imgH="1329690" progId="Visio.Drawing.5">
                    <p:embed/>
                  </p:oleObj>
                </mc:Choice>
                <mc:Fallback>
                  <p:oleObj name="" r:id="rId1" imgW="1976120" imgH="1329690" progId="Visio.Drawing.5">
                    <p:embed/>
                    <p:pic>
                      <p:nvPicPr>
                        <p:cNvPr id="0" name="图片 3293"/>
                        <p:cNvPicPr/>
                        <p:nvPr/>
                      </p:nvPicPr>
                      <p:blipFill>
                        <a:blip r:embed="rId2"/>
                        <a:stretch>
                          <a:fillRect/>
                        </a:stretch>
                      </p:blipFill>
                      <p:spPr>
                        <a:xfrm>
                          <a:off x="1565" y="2024"/>
                          <a:ext cx="2358" cy="1584"/>
                        </a:xfrm>
                        <a:prstGeom prst="rect">
                          <a:avLst/>
                        </a:prstGeom>
                        <a:noFill/>
                        <a:ln w="38100">
                          <a:noFill/>
                          <a:miter/>
                        </a:ln>
                      </p:spPr>
                    </p:pic>
                  </p:oleObj>
                </mc:Fallback>
              </mc:AlternateContent>
            </a:graphicData>
          </a:graphic>
        </p:graphicFrame>
        <p:sp>
          <p:nvSpPr>
            <p:cNvPr id="69640" name="Text Box 13"/>
            <p:cNvSpPr txBox="1"/>
            <p:nvPr/>
          </p:nvSpPr>
          <p:spPr>
            <a:xfrm>
              <a:off x="2200" y="2069"/>
              <a:ext cx="680" cy="518"/>
            </a:xfrm>
            <a:prstGeom prst="rect">
              <a:avLst/>
            </a:prstGeom>
            <a:noFill/>
            <a:ln w="9525">
              <a:noFill/>
            </a:ln>
          </p:spPr>
          <p:txBody>
            <a:bodyPr anchor="t">
              <a:spAutoFit/>
            </a:bodyPr>
            <a:p>
              <a:pPr>
                <a:spcBef>
                  <a:spcPct val="50000"/>
                </a:spcBef>
              </a:pPr>
              <a:r>
                <a:rPr lang="zh-CN" altLang="en-US" sz="2400" b="1" dirty="0">
                  <a:solidFill>
                    <a:srgbClr val="A50021"/>
                  </a:solidFill>
                  <a:latin typeface="Times New Roman" panose="02020603050405020304" pitchFamily="18" charset="0"/>
                  <a:ea typeface="宋体" panose="02010600030101010101" pitchFamily="2" charset="-122"/>
                </a:rPr>
                <a:t>实验波形</a:t>
              </a:r>
              <a:endParaRPr lang="zh-CN" altLang="en-US" sz="2400" b="1" dirty="0">
                <a:solidFill>
                  <a:srgbClr val="A50021"/>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5">
                                            <p:txEl>
                                              <p:charRg st="0" end="42"/>
                                            </p:txEl>
                                          </p:spTgt>
                                        </p:tgtEl>
                                        <p:attrNameLst>
                                          <p:attrName>style.visibility</p:attrName>
                                        </p:attrNameLst>
                                      </p:cBhvr>
                                      <p:to>
                                        <p:strVal val="visible"/>
                                      </p:to>
                                    </p:set>
                                    <p:animEffect transition="in" filter="wipe(left)">
                                      <p:cBhvr>
                                        <p:cTn id="7" dur="500"/>
                                        <p:tgtEl>
                                          <p:spTgt spid="84995">
                                            <p:txEl>
                                              <p:charRg st="0" end="4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996">
                                            <p:txEl>
                                              <p:charRg st="0" end="24"/>
                                            </p:txEl>
                                          </p:spTgt>
                                        </p:tgtEl>
                                        <p:attrNameLst>
                                          <p:attrName>style.visibility</p:attrName>
                                        </p:attrNameLst>
                                      </p:cBhvr>
                                      <p:to>
                                        <p:strVal val="visible"/>
                                      </p:to>
                                    </p:set>
                                    <p:animEffect transition="in" filter="wipe(left)">
                                      <p:cBhvr>
                                        <p:cTn id="12" dur="500"/>
                                        <p:tgtEl>
                                          <p:spTgt spid="84996">
                                            <p:txEl>
                                              <p:charRg st="0" end="2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85001"/>
                                        </p:tgtEl>
                                        <p:attrNameLst>
                                          <p:attrName>style.visibility</p:attrName>
                                        </p:attrNameLst>
                                      </p:cBhvr>
                                      <p:to>
                                        <p:strVal val="visible"/>
                                      </p:to>
                                    </p:set>
                                    <p:animEffect transition="in" filter="wipe(right)">
                                      <p:cBhvr>
                                        <p:cTn id="22" dur="500"/>
                                        <p:tgtEl>
                                          <p:spTgt spid="850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5002"/>
                                        </p:tgtEl>
                                        <p:attrNameLst>
                                          <p:attrName>style.visibility</p:attrName>
                                        </p:attrNameLst>
                                      </p:cBhvr>
                                      <p:to>
                                        <p:strVal val="visible"/>
                                      </p:to>
                                    </p:set>
                                    <p:animEffect transition="in" filter="wipe(left)">
                                      <p:cBhvr>
                                        <p:cTn id="27" dur="500"/>
                                        <p:tgtEl>
                                          <p:spTgt spid="85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84996" grpId="0" build="p"/>
      <p:bldP spid="85001" grpId="0" animBg="1"/>
      <p:bldP spid="8500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6018" name="Object 2"/>
          <p:cNvGraphicFramePr/>
          <p:nvPr/>
        </p:nvGraphicFramePr>
        <p:xfrm>
          <a:off x="2124075" y="4652963"/>
          <a:ext cx="4643438" cy="614362"/>
        </p:xfrm>
        <a:graphic>
          <a:graphicData uri="http://schemas.openxmlformats.org/presentationml/2006/ole">
            <mc:AlternateContent xmlns:mc="http://schemas.openxmlformats.org/markup-compatibility/2006">
              <mc:Choice xmlns:v="urn:schemas-microsoft-com:vml" Requires="v">
                <p:oleObj spid="_x0000_s3291" name="" r:id="rId1" imgW="2108200" imgH="279400" progId="Equation.3">
                  <p:embed/>
                </p:oleObj>
              </mc:Choice>
              <mc:Fallback>
                <p:oleObj name="" r:id="rId1" imgW="2108200" imgH="279400" progId="Equation.3">
                  <p:embed/>
                  <p:pic>
                    <p:nvPicPr>
                      <p:cNvPr id="0" name="图片 3290"/>
                      <p:cNvPicPr/>
                      <p:nvPr/>
                    </p:nvPicPr>
                    <p:blipFill>
                      <a:blip r:embed="rId2"/>
                      <a:stretch>
                        <a:fillRect/>
                      </a:stretch>
                    </p:blipFill>
                    <p:spPr>
                      <a:xfrm>
                        <a:off x="2124075" y="4652963"/>
                        <a:ext cx="4643438" cy="614362"/>
                      </a:xfrm>
                      <a:prstGeom prst="rect">
                        <a:avLst/>
                      </a:prstGeom>
                      <a:noFill/>
                      <a:ln w="9525" cap="flat" cmpd="sng">
                        <a:solidFill>
                          <a:srgbClr val="FFFFFF"/>
                        </a:solidFill>
                        <a:prstDash val="solid"/>
                        <a:miter/>
                        <a:headEnd type="none" w="med" len="med"/>
                        <a:tailEnd type="none" w="med" len="med"/>
                      </a:ln>
                    </p:spPr>
                  </p:pic>
                </p:oleObj>
              </mc:Fallback>
            </mc:AlternateContent>
          </a:graphicData>
        </a:graphic>
      </p:graphicFrame>
      <p:graphicFrame>
        <p:nvGraphicFramePr>
          <p:cNvPr id="70658" name="Object 3"/>
          <p:cNvGraphicFramePr/>
          <p:nvPr/>
        </p:nvGraphicFramePr>
        <p:xfrm>
          <a:off x="5148263" y="1557338"/>
          <a:ext cx="3200400" cy="1766887"/>
        </p:xfrm>
        <a:graphic>
          <a:graphicData uri="http://schemas.openxmlformats.org/presentationml/2006/ole">
            <mc:AlternateContent xmlns:mc="http://schemas.openxmlformats.org/markup-compatibility/2006">
              <mc:Choice xmlns:v="urn:schemas-microsoft-com:vml" Requires="v">
                <p:oleObj spid="_x0000_s3292" name="" r:id="rId3" imgW="10296525" imgH="5686425" progId="MSPhotoEd.3">
                  <p:embed/>
                </p:oleObj>
              </mc:Choice>
              <mc:Fallback>
                <p:oleObj name="" r:id="rId3" imgW="10296525" imgH="5686425" progId="MSPhotoEd.3">
                  <p:embed/>
                  <p:pic>
                    <p:nvPicPr>
                      <p:cNvPr id="0" name="图片 3291"/>
                      <p:cNvPicPr/>
                      <p:nvPr/>
                    </p:nvPicPr>
                    <p:blipFill>
                      <a:blip r:embed="rId4"/>
                      <a:stretch>
                        <a:fillRect/>
                      </a:stretch>
                    </p:blipFill>
                    <p:spPr>
                      <a:xfrm>
                        <a:off x="5148263" y="1557338"/>
                        <a:ext cx="3200400" cy="1766887"/>
                      </a:xfrm>
                      <a:prstGeom prst="rect">
                        <a:avLst/>
                      </a:prstGeom>
                      <a:noFill/>
                      <a:ln w="38100">
                        <a:noFill/>
                        <a:miter/>
                      </a:ln>
                    </p:spPr>
                  </p:pic>
                </p:oleObj>
              </mc:Fallback>
            </mc:AlternateContent>
          </a:graphicData>
        </a:graphic>
      </p:graphicFrame>
      <p:sp>
        <p:nvSpPr>
          <p:cNvPr id="86020" name="Text Box 4"/>
          <p:cNvSpPr txBox="1"/>
          <p:nvPr/>
        </p:nvSpPr>
        <p:spPr>
          <a:xfrm>
            <a:off x="611188" y="3644900"/>
            <a:ext cx="8064500" cy="968375"/>
          </a:xfrm>
          <a:prstGeom prst="rect">
            <a:avLst/>
          </a:prstGeom>
          <a:noFill/>
          <a:ln w="9525">
            <a:noFill/>
          </a:ln>
        </p:spPr>
        <p:txBody>
          <a:bodyPr anchor="t">
            <a:spAutoFit/>
          </a:bodyPr>
          <a:p>
            <a:pPr>
              <a:lnSpc>
                <a:spcPct val="120000"/>
              </a:lnSpc>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在电扰动下，如合闸通电，必含有频率为</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0</a:t>
            </a:r>
            <a:r>
              <a:rPr lang="zh-CN" altLang="en-US" sz="2400" b="1" dirty="0">
                <a:latin typeface="Times New Roman" panose="02020603050405020304" pitchFamily="18" charset="0"/>
                <a:ea typeface="宋体" panose="02010600030101010101" pitchFamily="2" charset="-122"/>
              </a:rPr>
              <a:t>的信号，对于</a:t>
            </a:r>
            <a:r>
              <a:rPr lang="en-US" altLang="zh-CN" sz="2400" b="1" i="1" dirty="0">
                <a:latin typeface="Times New Roman" panose="02020603050405020304" pitchFamily="18" charset="0"/>
                <a:ea typeface="宋体" panose="02010600030101010101" pitchFamily="2" charset="-122"/>
              </a:rPr>
              <a:t>f </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0 </a:t>
            </a:r>
            <a:r>
              <a:rPr lang="zh-CN" altLang="en-US" sz="2400" b="1" dirty="0">
                <a:latin typeface="Times New Roman" panose="02020603050405020304" pitchFamily="18" charset="0"/>
                <a:ea typeface="宋体" panose="02010600030101010101" pitchFamily="2" charset="-122"/>
              </a:rPr>
              <a:t>的信号，产生正反馈过程</a:t>
            </a:r>
            <a:endParaRPr lang="zh-CN" altLang="en-US" sz="2400" b="1" dirty="0">
              <a:latin typeface="Times New Roman" panose="02020603050405020304" pitchFamily="18" charset="0"/>
              <a:ea typeface="宋体" panose="02010600030101010101" pitchFamily="2" charset="-122"/>
            </a:endParaRPr>
          </a:p>
        </p:txBody>
      </p:sp>
      <p:sp>
        <p:nvSpPr>
          <p:cNvPr id="86021" name="Text Box 5"/>
          <p:cNvSpPr txBox="1"/>
          <p:nvPr/>
        </p:nvSpPr>
        <p:spPr>
          <a:xfrm>
            <a:off x="684213" y="5373688"/>
            <a:ext cx="7991475" cy="822325"/>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输出量逐渐增大，直至达到动态平衡，电路产生了自激振荡。</a:t>
            </a:r>
            <a:endParaRPr lang="zh-CN" altLang="en-US" sz="2400" b="1" dirty="0">
              <a:latin typeface="Times New Roman" panose="02020603050405020304" pitchFamily="18" charset="0"/>
              <a:ea typeface="宋体" panose="02010600030101010101" pitchFamily="2" charset="-122"/>
            </a:endParaRPr>
          </a:p>
        </p:txBody>
      </p:sp>
      <p:sp>
        <p:nvSpPr>
          <p:cNvPr id="70661" name="Text Box 6"/>
          <p:cNvSpPr txBox="1"/>
          <p:nvPr/>
        </p:nvSpPr>
        <p:spPr>
          <a:xfrm>
            <a:off x="179388" y="836613"/>
            <a:ext cx="4897437" cy="579437"/>
          </a:xfrm>
          <a:prstGeom prst="rect">
            <a:avLst/>
          </a:prstGeom>
          <a:noFill/>
          <a:ln w="9525">
            <a:noFill/>
          </a:ln>
        </p:spPr>
        <p:txBody>
          <a:bodyPr anchor="t">
            <a:spAutoFit/>
          </a:bodyPr>
          <a:p>
            <a:pPr>
              <a:spcBef>
                <a:spcPct val="50000"/>
              </a:spcBef>
            </a:pPr>
            <a:r>
              <a:rPr lang="en-US" altLang="zh-CN" sz="3200" dirty="0">
                <a:latin typeface="华文行楷" panose="02010800040101010101" pitchFamily="2" charset="-122"/>
                <a:ea typeface="华文行楷" panose="02010800040101010101" pitchFamily="2" charset="-122"/>
              </a:rPr>
              <a:t>2. </a:t>
            </a:r>
            <a:r>
              <a:rPr lang="zh-CN" altLang="en-US" sz="3200" dirty="0">
                <a:latin typeface="华文行楷" panose="02010800040101010101" pitchFamily="2" charset="-122"/>
                <a:ea typeface="华文行楷" panose="02010800040101010101" pitchFamily="2" charset="-122"/>
              </a:rPr>
              <a:t>原因</a:t>
            </a:r>
            <a:endParaRPr lang="zh-CN" altLang="en-US" sz="3200" dirty="0">
              <a:latin typeface="华文行楷" panose="02010800040101010101" pitchFamily="2" charset="-122"/>
              <a:ea typeface="华文行楷" panose="02010800040101010101" pitchFamily="2" charset="-122"/>
            </a:endParaRPr>
          </a:p>
        </p:txBody>
      </p:sp>
      <p:grpSp>
        <p:nvGrpSpPr>
          <p:cNvPr id="2" name="Group 7"/>
          <p:cNvGrpSpPr/>
          <p:nvPr/>
        </p:nvGrpSpPr>
        <p:grpSpPr>
          <a:xfrm>
            <a:off x="611188" y="1412875"/>
            <a:ext cx="4392612" cy="2027238"/>
            <a:chOff x="385" y="799"/>
            <a:chExt cx="2767" cy="1277"/>
          </a:xfrm>
        </p:grpSpPr>
        <p:graphicFrame>
          <p:nvGraphicFramePr>
            <p:cNvPr id="70663" name="Object 8"/>
            <p:cNvGraphicFramePr/>
            <p:nvPr/>
          </p:nvGraphicFramePr>
          <p:xfrm>
            <a:off x="1247" y="1706"/>
            <a:ext cx="1344" cy="370"/>
          </p:xfrm>
          <a:graphic>
            <a:graphicData uri="http://schemas.openxmlformats.org/presentationml/2006/ole">
              <mc:AlternateContent xmlns:mc="http://schemas.openxmlformats.org/markup-compatibility/2006">
                <mc:Choice xmlns:v="urn:schemas-microsoft-com:vml" Requires="v">
                  <p:oleObj spid="_x0000_s3296" name="" r:id="rId5" imgW="1016000" imgH="279400" progId="Equation.3">
                    <p:embed/>
                  </p:oleObj>
                </mc:Choice>
                <mc:Fallback>
                  <p:oleObj name="" r:id="rId5" imgW="1016000" imgH="279400" progId="Equation.3">
                    <p:embed/>
                    <p:pic>
                      <p:nvPicPr>
                        <p:cNvPr id="0" name="图片 3295"/>
                        <p:cNvPicPr/>
                        <p:nvPr/>
                      </p:nvPicPr>
                      <p:blipFill>
                        <a:blip r:embed="rId6"/>
                        <a:stretch>
                          <a:fillRect/>
                        </a:stretch>
                      </p:blipFill>
                      <p:spPr>
                        <a:xfrm>
                          <a:off x="1247" y="1706"/>
                          <a:ext cx="1344" cy="37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70664" name="Text Box 9"/>
            <p:cNvSpPr txBox="1"/>
            <p:nvPr/>
          </p:nvSpPr>
          <p:spPr>
            <a:xfrm>
              <a:off x="385" y="799"/>
              <a:ext cx="2767" cy="748"/>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在低频段或高频段，若存在一个频率</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0</a:t>
              </a:r>
              <a:r>
                <a:rPr lang="zh-CN" altLang="en-US" sz="2400" b="1" dirty="0">
                  <a:latin typeface="Times New Roman" panose="02020603050405020304" pitchFamily="18" charset="0"/>
                  <a:ea typeface="宋体" panose="02010600030101010101" pitchFamily="2" charset="-122"/>
                </a:rPr>
                <a:t>，</a:t>
              </a:r>
              <a:r>
                <a:rPr lang="zh-CN" altLang="zh-CN" sz="2400" b="1" dirty="0">
                  <a:latin typeface="Times New Roman" panose="02020603050405020304" pitchFamily="18" charset="0"/>
                  <a:ea typeface="宋体" panose="02010600030101010101" pitchFamily="2" charset="-122"/>
                </a:rPr>
                <a:t>且当</a:t>
              </a:r>
              <a:r>
                <a:rPr lang="zh-CN" altLang="en-US"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f</a:t>
              </a:r>
              <a:r>
                <a:rPr lang="zh-CN" altLang="en-US"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0 </a:t>
              </a:r>
              <a:r>
                <a:rPr lang="zh-CN" altLang="zh-CN" sz="2400" b="1" dirty="0">
                  <a:latin typeface="Times New Roman" panose="02020603050405020304" pitchFamily="18" charset="0"/>
                  <a:ea typeface="宋体" panose="02010600030101010101" pitchFamily="2" charset="-122"/>
                </a:rPr>
                <a:t>时</a:t>
              </a:r>
              <a:r>
                <a:rPr lang="zh-CN" altLang="en-US" sz="2400" b="1" dirty="0">
                  <a:latin typeface="Times New Roman" panose="02020603050405020304" pitchFamily="18" charset="0"/>
                  <a:ea typeface="宋体" panose="02010600030101010101" pitchFamily="2" charset="-122"/>
                </a:rPr>
                <a:t>附加相移为</a:t>
              </a:r>
              <a:r>
                <a:rPr lang="en-US" altLang="zh-CN" sz="2400" b="1" dirty="0">
                  <a:latin typeface="Times New Roman" panose="02020603050405020304" pitchFamily="18" charset="0"/>
                  <a:ea typeface="宋体" panose="02010600030101010101" pitchFamily="2" charset="-122"/>
                </a:rPr>
                <a:t>±π</a:t>
              </a:r>
              <a:r>
                <a:rPr lang="zh-CN" altLang="en-US" sz="2400" b="1" dirty="0">
                  <a:latin typeface="Times New Roman" panose="02020603050405020304" pitchFamily="18" charset="0"/>
                  <a:ea typeface="宋体" panose="02010600030101010101" pitchFamily="2" charset="-122"/>
                </a:rPr>
                <a:t>，</a:t>
              </a:r>
              <a:r>
                <a:rPr lang="zh-CN" altLang="zh-CN" sz="2400" b="1" dirty="0">
                  <a:latin typeface="Times New Roman" panose="02020603050405020304" pitchFamily="18" charset="0"/>
                  <a:ea typeface="宋体" panose="02010600030101010101" pitchFamily="2" charset="-122"/>
                </a:rPr>
                <a:t>则</a:t>
              </a:r>
              <a:endParaRPr lang="zh-CN" altLang="en-US" sz="2400"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020">
                                            <p:txEl>
                                              <p:charRg st="0" end="49"/>
                                            </p:txEl>
                                          </p:spTgt>
                                        </p:tgtEl>
                                        <p:attrNameLst>
                                          <p:attrName>style.visibility</p:attrName>
                                        </p:attrNameLst>
                                      </p:cBhvr>
                                      <p:to>
                                        <p:strVal val="visible"/>
                                      </p:to>
                                    </p:set>
                                    <p:animEffect transition="in" filter="wipe(left)">
                                      <p:cBhvr>
                                        <p:cTn id="12" dur="500"/>
                                        <p:tgtEl>
                                          <p:spTgt spid="86020">
                                            <p:txEl>
                                              <p:charRg st="0" end="4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018"/>
                                        </p:tgtEl>
                                        <p:attrNameLst>
                                          <p:attrName>style.visibility</p:attrName>
                                        </p:attrNameLst>
                                      </p:cBhvr>
                                      <p:to>
                                        <p:strVal val="visible"/>
                                      </p:to>
                                    </p:set>
                                    <p:animEffect transition="in" filter="wipe(left)">
                                      <p:cBhvr>
                                        <p:cTn id="17" dur="500"/>
                                        <p:tgtEl>
                                          <p:spTgt spid="860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021">
                                            <p:txEl>
                                              <p:charRg st="0" end="32"/>
                                            </p:txEl>
                                          </p:spTgt>
                                        </p:tgtEl>
                                        <p:attrNameLst>
                                          <p:attrName>style.visibility</p:attrName>
                                        </p:attrNameLst>
                                      </p:cBhvr>
                                      <p:to>
                                        <p:strVal val="visible"/>
                                      </p:to>
                                    </p:set>
                                    <p:animEffect transition="in" filter="wipe(left)">
                                      <p:cBhvr>
                                        <p:cTn id="22" dur="500"/>
                                        <p:tgtEl>
                                          <p:spTgt spid="86021">
                                            <p:txEl>
                                              <p:charRg st="0" end="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build="p"/>
      <p:bldP spid="8602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2162" name="Object 2"/>
          <p:cNvGraphicFramePr/>
          <p:nvPr/>
        </p:nvGraphicFramePr>
        <p:xfrm>
          <a:off x="5106988" y="1412875"/>
          <a:ext cx="3055937" cy="531813"/>
        </p:xfrm>
        <a:graphic>
          <a:graphicData uri="http://schemas.openxmlformats.org/presentationml/2006/ole">
            <mc:AlternateContent xmlns:mc="http://schemas.openxmlformats.org/markup-compatibility/2006">
              <mc:Choice xmlns:v="urn:schemas-microsoft-com:vml" Requires="v">
                <p:oleObj spid="_x0000_s3295" name="" r:id="rId1" imgW="1383665" imgH="241300" progId="Equation.3">
                  <p:embed/>
                </p:oleObj>
              </mc:Choice>
              <mc:Fallback>
                <p:oleObj name="" r:id="rId1" imgW="1383665" imgH="241300" progId="Equation.3">
                  <p:embed/>
                  <p:pic>
                    <p:nvPicPr>
                      <p:cNvPr id="0" name="图片 3294"/>
                      <p:cNvPicPr/>
                      <p:nvPr/>
                    </p:nvPicPr>
                    <p:blipFill>
                      <a:blip r:embed="rId2"/>
                      <a:stretch>
                        <a:fillRect/>
                      </a:stretch>
                    </p:blipFill>
                    <p:spPr>
                      <a:xfrm>
                        <a:off x="5106988" y="1412875"/>
                        <a:ext cx="3055937" cy="531813"/>
                      </a:xfrm>
                      <a:prstGeom prst="rect">
                        <a:avLst/>
                      </a:prstGeom>
                      <a:noFill/>
                      <a:ln w="38100">
                        <a:noFill/>
                        <a:miter/>
                      </a:ln>
                    </p:spPr>
                  </p:pic>
                </p:oleObj>
              </mc:Fallback>
            </mc:AlternateContent>
          </a:graphicData>
        </a:graphic>
      </p:graphicFrame>
      <p:graphicFrame>
        <p:nvGraphicFramePr>
          <p:cNvPr id="92163" name="Object 3"/>
          <p:cNvGraphicFramePr/>
          <p:nvPr/>
        </p:nvGraphicFramePr>
        <p:xfrm>
          <a:off x="5148263" y="1916113"/>
          <a:ext cx="1828800" cy="530225"/>
        </p:xfrm>
        <a:graphic>
          <a:graphicData uri="http://schemas.openxmlformats.org/presentationml/2006/ole">
            <mc:AlternateContent xmlns:mc="http://schemas.openxmlformats.org/markup-compatibility/2006">
              <mc:Choice xmlns:v="urn:schemas-microsoft-com:vml" Requires="v">
                <p:oleObj spid="_x0000_s3293" name="" r:id="rId3" imgW="824865" imgH="241300" progId="Equation.3">
                  <p:embed/>
                </p:oleObj>
              </mc:Choice>
              <mc:Fallback>
                <p:oleObj name="" r:id="rId3" imgW="824865" imgH="241300" progId="Equation.3">
                  <p:embed/>
                  <p:pic>
                    <p:nvPicPr>
                      <p:cNvPr id="0" name="图片 3292"/>
                      <p:cNvPicPr/>
                      <p:nvPr/>
                    </p:nvPicPr>
                    <p:blipFill>
                      <a:blip r:embed="rId4"/>
                      <a:stretch>
                        <a:fillRect/>
                      </a:stretch>
                    </p:blipFill>
                    <p:spPr>
                      <a:xfrm>
                        <a:off x="5148263" y="1916113"/>
                        <a:ext cx="1828800" cy="530225"/>
                      </a:xfrm>
                      <a:prstGeom prst="rect">
                        <a:avLst/>
                      </a:prstGeom>
                      <a:noFill/>
                      <a:ln w="38100">
                        <a:noFill/>
                        <a:miter/>
                      </a:ln>
                    </p:spPr>
                  </p:pic>
                </p:oleObj>
              </mc:Fallback>
            </mc:AlternateContent>
          </a:graphicData>
        </a:graphic>
      </p:graphicFrame>
      <p:graphicFrame>
        <p:nvGraphicFramePr>
          <p:cNvPr id="92164" name="Object 4"/>
          <p:cNvGraphicFramePr/>
          <p:nvPr/>
        </p:nvGraphicFramePr>
        <p:xfrm>
          <a:off x="1258888" y="4148138"/>
          <a:ext cx="1227137" cy="392112"/>
        </p:xfrm>
        <a:graphic>
          <a:graphicData uri="http://schemas.openxmlformats.org/presentationml/2006/ole">
            <mc:AlternateContent xmlns:mc="http://schemas.openxmlformats.org/markup-compatibility/2006">
              <mc:Choice xmlns:v="urn:schemas-microsoft-com:vml" Requires="v">
                <p:oleObj spid="_x0000_s3299" name="" r:id="rId5" imgW="558800" imgH="190500" progId="Equation.3">
                  <p:embed/>
                </p:oleObj>
              </mc:Choice>
              <mc:Fallback>
                <p:oleObj name="" r:id="rId5" imgW="558800" imgH="190500" progId="Equation.3">
                  <p:embed/>
                  <p:pic>
                    <p:nvPicPr>
                      <p:cNvPr id="0" name="图片 3298"/>
                      <p:cNvPicPr/>
                      <p:nvPr/>
                    </p:nvPicPr>
                    <p:blipFill>
                      <a:blip r:embed="rId6"/>
                      <a:stretch>
                        <a:fillRect/>
                      </a:stretch>
                    </p:blipFill>
                    <p:spPr>
                      <a:xfrm>
                        <a:off x="1258888" y="4148138"/>
                        <a:ext cx="1227137" cy="39211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71684" name="Rectangle 5"/>
          <p:cNvSpPr>
            <a:spLocks noGrp="1"/>
          </p:cNvSpPr>
          <p:nvPr>
            <p:ph type="title"/>
          </p:nvPr>
        </p:nvSpPr>
        <p:spPr>
          <a:xfrm>
            <a:off x="395288" y="981075"/>
            <a:ext cx="7072312" cy="371475"/>
          </a:xfrm>
        </p:spPr>
        <p:txBody>
          <a:bodyPr wrap="square" lIns="91440" tIns="45720" rIns="91440" bIns="45720" anchor="ctr"/>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3. </a:t>
            </a:r>
            <a:r>
              <a:rPr lang="zh-CN" altLang="en-US" sz="3200" dirty="0">
                <a:solidFill>
                  <a:schemeClr val="tx1"/>
                </a:solidFill>
                <a:latin typeface="华文行楷" panose="02010800040101010101" pitchFamily="2" charset="-122"/>
                <a:ea typeface="华文行楷" panose="02010800040101010101" pitchFamily="2" charset="-122"/>
              </a:rPr>
              <a:t>自激振荡的条件</a:t>
            </a:r>
            <a:endParaRPr lang="zh-CN" altLang="en-US" sz="3200" dirty="0">
              <a:solidFill>
                <a:schemeClr val="tx1"/>
              </a:solidFill>
              <a:latin typeface="华文行楷" panose="02010800040101010101" pitchFamily="2" charset="-122"/>
              <a:ea typeface="华文行楷" panose="02010800040101010101" pitchFamily="2" charset="-122"/>
            </a:endParaRPr>
          </a:p>
        </p:txBody>
      </p:sp>
      <p:graphicFrame>
        <p:nvGraphicFramePr>
          <p:cNvPr id="92166" name="Object 6"/>
          <p:cNvGraphicFramePr/>
          <p:nvPr/>
        </p:nvGraphicFramePr>
        <p:xfrm>
          <a:off x="4140200" y="5732463"/>
          <a:ext cx="1127125" cy="620712"/>
        </p:xfrm>
        <a:graphic>
          <a:graphicData uri="http://schemas.openxmlformats.org/presentationml/2006/ole">
            <mc:AlternateContent xmlns:mc="http://schemas.openxmlformats.org/markup-compatibility/2006">
              <mc:Choice xmlns:v="urn:schemas-microsoft-com:vml" Requires="v">
                <p:oleObj spid="_x0000_s3300" name="" r:id="rId7" imgW="508000" imgH="279400" progId="Equation.3">
                  <p:embed/>
                </p:oleObj>
              </mc:Choice>
              <mc:Fallback>
                <p:oleObj name="" r:id="rId7" imgW="508000" imgH="279400" progId="Equation.3">
                  <p:embed/>
                  <p:pic>
                    <p:nvPicPr>
                      <p:cNvPr id="0" name="图片 3299"/>
                      <p:cNvPicPr/>
                      <p:nvPr/>
                    </p:nvPicPr>
                    <p:blipFill>
                      <a:blip r:embed="rId8"/>
                      <a:stretch>
                        <a:fillRect/>
                      </a:stretch>
                    </p:blipFill>
                    <p:spPr>
                      <a:xfrm>
                        <a:off x="4140200" y="5732463"/>
                        <a:ext cx="1127125" cy="62071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92167" name="Object 7"/>
          <p:cNvGraphicFramePr/>
          <p:nvPr/>
        </p:nvGraphicFramePr>
        <p:xfrm>
          <a:off x="900113" y="1555750"/>
          <a:ext cx="3657600" cy="1857375"/>
        </p:xfrm>
        <a:graphic>
          <a:graphicData uri="http://schemas.openxmlformats.org/presentationml/2006/ole">
            <mc:AlternateContent xmlns:mc="http://schemas.openxmlformats.org/markup-compatibility/2006">
              <mc:Choice xmlns:v="urn:schemas-microsoft-com:vml" Requires="v">
                <p:oleObj spid="_x0000_s3297" name="" r:id="rId9" imgW="11763375" imgH="5972175" progId="MSPhotoEd.3">
                  <p:embed/>
                </p:oleObj>
              </mc:Choice>
              <mc:Fallback>
                <p:oleObj name="" r:id="rId9" imgW="11763375" imgH="5972175" progId="MSPhotoEd.3">
                  <p:embed/>
                  <p:pic>
                    <p:nvPicPr>
                      <p:cNvPr id="0" name="图片 3296"/>
                      <p:cNvPicPr/>
                      <p:nvPr/>
                    </p:nvPicPr>
                    <p:blipFill>
                      <a:blip r:embed="rId10"/>
                      <a:stretch>
                        <a:fillRect/>
                      </a:stretch>
                    </p:blipFill>
                    <p:spPr>
                      <a:xfrm>
                        <a:off x="900113" y="1555750"/>
                        <a:ext cx="3657600" cy="1857375"/>
                      </a:xfrm>
                      <a:prstGeom prst="rect">
                        <a:avLst/>
                      </a:prstGeom>
                      <a:noFill/>
                      <a:ln w="38100">
                        <a:noFill/>
                        <a:miter/>
                      </a:ln>
                    </p:spPr>
                  </p:pic>
                </p:oleObj>
              </mc:Fallback>
            </mc:AlternateContent>
          </a:graphicData>
        </a:graphic>
      </p:graphicFrame>
      <p:grpSp>
        <p:nvGrpSpPr>
          <p:cNvPr id="2" name="Group 8"/>
          <p:cNvGrpSpPr/>
          <p:nvPr/>
        </p:nvGrpSpPr>
        <p:grpSpPr>
          <a:xfrm>
            <a:off x="2771775" y="3644900"/>
            <a:ext cx="5516563" cy="1152525"/>
            <a:chOff x="1728" y="2160"/>
            <a:chExt cx="3475" cy="726"/>
          </a:xfrm>
        </p:grpSpPr>
        <p:graphicFrame>
          <p:nvGraphicFramePr>
            <p:cNvPr id="71688" name="Object 9"/>
            <p:cNvGraphicFramePr/>
            <p:nvPr/>
          </p:nvGraphicFramePr>
          <p:xfrm>
            <a:off x="2321" y="2160"/>
            <a:ext cx="2882" cy="726"/>
          </p:xfrm>
          <a:graphic>
            <a:graphicData uri="http://schemas.openxmlformats.org/presentationml/2006/ole">
              <mc:AlternateContent xmlns:mc="http://schemas.openxmlformats.org/markup-compatibility/2006">
                <mc:Choice xmlns:v="urn:schemas-microsoft-com:vml" Requires="v">
                  <p:oleObj spid="_x0000_s3301" name="" r:id="rId11" imgW="2082800" imgH="558800" progId="Equation.3">
                    <p:embed/>
                  </p:oleObj>
                </mc:Choice>
                <mc:Fallback>
                  <p:oleObj name="" r:id="rId11" imgW="2082800" imgH="558800" progId="Equation.3">
                    <p:embed/>
                    <p:pic>
                      <p:nvPicPr>
                        <p:cNvPr id="0" name="图片 3300"/>
                        <p:cNvPicPr/>
                        <p:nvPr/>
                      </p:nvPicPr>
                      <p:blipFill>
                        <a:blip r:embed="rId12"/>
                        <a:stretch>
                          <a:fillRect/>
                        </a:stretch>
                      </p:blipFill>
                      <p:spPr>
                        <a:xfrm>
                          <a:off x="2321" y="2160"/>
                          <a:ext cx="2882" cy="726"/>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71689" name="AutoShape 10"/>
            <p:cNvSpPr/>
            <p:nvPr/>
          </p:nvSpPr>
          <p:spPr>
            <a:xfrm>
              <a:off x="1728" y="2496"/>
              <a:ext cx="336" cy="144"/>
            </a:xfrm>
            <a:prstGeom prst="rightArrow">
              <a:avLst>
                <a:gd name="adj1" fmla="val 50000"/>
                <a:gd name="adj2" fmla="val 58322"/>
              </a:avLst>
            </a:prstGeom>
            <a:solidFill>
              <a:srgbClr val="CCFFFF"/>
            </a:solidFill>
            <a:ln w="28575" cap="flat" cmpd="sng">
              <a:solidFill>
                <a:srgbClr val="FF3300"/>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sp>
        <p:nvSpPr>
          <p:cNvPr id="92171" name="Text Box 11"/>
          <p:cNvSpPr txBox="1"/>
          <p:nvPr/>
        </p:nvSpPr>
        <p:spPr>
          <a:xfrm>
            <a:off x="1066800" y="4935538"/>
            <a:ext cx="7467600" cy="822325"/>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由于电路通电后输出量有一个从小到大直至稳幅的过程，起振条件为</a:t>
            </a:r>
            <a:endParaRPr lang="zh-CN" altLang="en-US" sz="2400" b="1" dirty="0">
              <a:latin typeface="Times New Roman" panose="02020603050405020304" pitchFamily="18" charset="0"/>
              <a:ea typeface="宋体" panose="02010600030101010101" pitchFamily="2" charset="-122"/>
            </a:endParaRPr>
          </a:p>
        </p:txBody>
      </p:sp>
      <p:grpSp>
        <p:nvGrpSpPr>
          <p:cNvPr id="3" name="Group 12"/>
          <p:cNvGrpSpPr/>
          <p:nvPr/>
        </p:nvGrpSpPr>
        <p:grpSpPr>
          <a:xfrm>
            <a:off x="5076825" y="2492375"/>
            <a:ext cx="3235325" cy="1081088"/>
            <a:chOff x="3198" y="1389"/>
            <a:chExt cx="2038" cy="681"/>
          </a:xfrm>
        </p:grpSpPr>
        <p:sp>
          <p:nvSpPr>
            <p:cNvPr id="71692" name="AutoShape 13"/>
            <p:cNvSpPr/>
            <p:nvPr/>
          </p:nvSpPr>
          <p:spPr>
            <a:xfrm>
              <a:off x="3198" y="1389"/>
              <a:ext cx="1494" cy="317"/>
            </a:xfrm>
            <a:prstGeom prst="borderCallout1">
              <a:avLst>
                <a:gd name="adj1" fmla="val 22713"/>
                <a:gd name="adj2" fmla="val -3213"/>
                <a:gd name="adj3" fmla="val 271926"/>
                <a:gd name="adj4" fmla="val -17806"/>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幅值平衡条件</a:t>
              </a:r>
              <a:endParaRPr lang="zh-CN" altLang="en-US" sz="2400" b="1" dirty="0">
                <a:latin typeface="Times New Roman" panose="02020603050405020304" pitchFamily="18" charset="0"/>
                <a:ea typeface="宋体" panose="02010600030101010101" pitchFamily="2" charset="-122"/>
              </a:endParaRPr>
            </a:p>
          </p:txBody>
        </p:sp>
        <p:sp>
          <p:nvSpPr>
            <p:cNvPr id="71693" name="AutoShape 14"/>
            <p:cNvSpPr/>
            <p:nvPr/>
          </p:nvSpPr>
          <p:spPr>
            <a:xfrm>
              <a:off x="3787" y="1752"/>
              <a:ext cx="1449" cy="318"/>
            </a:xfrm>
            <a:prstGeom prst="borderCallout1">
              <a:avLst>
                <a:gd name="adj1" fmla="val 22644"/>
                <a:gd name="adj2" fmla="val -3315"/>
                <a:gd name="adj3" fmla="val 279560"/>
                <a:gd name="adj4" fmla="val -40306"/>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相位平衡条件</a:t>
              </a:r>
              <a:endParaRPr lang="zh-CN" altLang="en-US" sz="2400" b="1"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67"/>
                                        </p:tgtEl>
                                        <p:attrNameLst>
                                          <p:attrName>style.visibility</p:attrName>
                                        </p:attrNameLst>
                                      </p:cBhvr>
                                      <p:to>
                                        <p:strVal val="visible"/>
                                      </p:to>
                                    </p:set>
                                    <p:animEffect transition="in" filter="wipe(left)">
                                      <p:cBhvr>
                                        <p:cTn id="7" dur="500"/>
                                        <p:tgtEl>
                                          <p:spTgt spid="921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162"/>
                                        </p:tgtEl>
                                        <p:attrNameLst>
                                          <p:attrName>style.visibility</p:attrName>
                                        </p:attrNameLst>
                                      </p:cBhvr>
                                      <p:to>
                                        <p:strVal val="visible"/>
                                      </p:to>
                                    </p:set>
                                    <p:animEffect transition="in" filter="wipe(left)">
                                      <p:cBhvr>
                                        <p:cTn id="12" dur="500"/>
                                        <p:tgtEl>
                                          <p:spTgt spid="92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163"/>
                                        </p:tgtEl>
                                        <p:attrNameLst>
                                          <p:attrName>style.visibility</p:attrName>
                                        </p:attrNameLst>
                                      </p:cBhvr>
                                      <p:to>
                                        <p:strVal val="visible"/>
                                      </p:to>
                                    </p:set>
                                    <p:animEffect transition="in" filter="wipe(left)">
                                      <p:cBhvr>
                                        <p:cTn id="17" dur="500"/>
                                        <p:tgtEl>
                                          <p:spTgt spid="921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164"/>
                                        </p:tgtEl>
                                        <p:attrNameLst>
                                          <p:attrName>style.visibility</p:attrName>
                                        </p:attrNameLst>
                                      </p:cBhvr>
                                      <p:to>
                                        <p:strVal val="visible"/>
                                      </p:to>
                                    </p:set>
                                    <p:animEffect transition="in" filter="wipe(left)">
                                      <p:cBhvr>
                                        <p:cTn id="22" dur="500"/>
                                        <p:tgtEl>
                                          <p:spTgt spid="921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2171">
                                            <p:txEl>
                                              <p:charRg st="0" end="35"/>
                                            </p:txEl>
                                          </p:spTgt>
                                        </p:tgtEl>
                                        <p:attrNameLst>
                                          <p:attrName>style.visibility</p:attrName>
                                        </p:attrNameLst>
                                      </p:cBhvr>
                                      <p:to>
                                        <p:strVal val="visible"/>
                                      </p:to>
                                    </p:set>
                                    <p:animEffect transition="in" filter="wipe(left)">
                                      <p:cBhvr>
                                        <p:cTn id="37" dur="500"/>
                                        <p:tgtEl>
                                          <p:spTgt spid="92171">
                                            <p:txEl>
                                              <p:charRg st="0" end="3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2166"/>
                                        </p:tgtEl>
                                        <p:attrNameLst>
                                          <p:attrName>style.visibility</p:attrName>
                                        </p:attrNameLst>
                                      </p:cBhvr>
                                      <p:to>
                                        <p:strVal val="visible"/>
                                      </p:to>
                                    </p:set>
                                    <p:animEffect transition="in" filter="wipe(left)">
                                      <p:cBhvr>
                                        <p:cTn id="42" dur="500"/>
                                        <p:tgtEl>
                                          <p:spTgt spid="9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p:cNvSpPr>
          <p:nvPr>
            <p:ph type="title"/>
          </p:nvPr>
        </p:nvSpPr>
        <p:spPr>
          <a:xfrm>
            <a:off x="179388" y="765175"/>
            <a:ext cx="7772400" cy="762000"/>
          </a:xfrm>
        </p:spPr>
        <p:txBody>
          <a:bodyPr wrap="square" lIns="91440" tIns="45720" rIns="91440" bIns="45720" anchor="ctr"/>
          <a:p>
            <a:pPr algn="l" eaLnBrk="1" hangingPunct="1"/>
            <a:r>
              <a:rPr lang="en-US" altLang="zh-CN" sz="3200" dirty="0">
                <a:latin typeface="华文行楷" panose="02010800040101010101" pitchFamily="2" charset="-122"/>
                <a:ea typeface="华文行楷" panose="02010800040101010101" pitchFamily="2" charset="-122"/>
              </a:rPr>
              <a:t>2. </a:t>
            </a:r>
            <a:r>
              <a:rPr lang="zh-CN" altLang="en-US" sz="3200" dirty="0">
                <a:latin typeface="华文行楷" panose="02010800040101010101" pitchFamily="2" charset="-122"/>
                <a:ea typeface="华文行楷" panose="02010800040101010101" pitchFamily="2" charset="-122"/>
              </a:rPr>
              <a:t>正反馈和负反馈</a:t>
            </a:r>
            <a:endParaRPr lang="zh-CN" altLang="en-US" sz="3200" dirty="0">
              <a:latin typeface="华文行楷" panose="02010800040101010101" pitchFamily="2" charset="-122"/>
              <a:ea typeface="华文行楷" panose="02010800040101010101" pitchFamily="2" charset="-122"/>
            </a:endParaRPr>
          </a:p>
        </p:txBody>
      </p:sp>
      <p:sp>
        <p:nvSpPr>
          <p:cNvPr id="23555" name="Text Box 3"/>
          <p:cNvSpPr txBox="1"/>
          <p:nvPr/>
        </p:nvSpPr>
        <p:spPr>
          <a:xfrm>
            <a:off x="654050" y="4117975"/>
            <a:ext cx="7918450" cy="1117600"/>
          </a:xfrm>
          <a:prstGeom prst="rect">
            <a:avLst/>
          </a:prstGeom>
          <a:noFill/>
          <a:ln w="9525">
            <a:noFill/>
          </a:ln>
        </p:spPr>
        <p:txBody>
          <a:bodyPr anchor="t">
            <a:spAutoFit/>
          </a:bodyPr>
          <a:p>
            <a:pPr>
              <a:lnSpc>
                <a:spcPct val="12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800" b="1" dirty="0">
                <a:solidFill>
                  <a:schemeClr val="tx2"/>
                </a:solidFill>
                <a:latin typeface="Times New Roman" panose="02020603050405020304" pitchFamily="18" charset="0"/>
                <a:ea typeface="宋体" panose="02010600030101010101" pitchFamily="2" charset="-122"/>
              </a:rPr>
              <a:t>从反馈的结果来判断，凡反馈的结果使输出量的变化减小的为负反馈，否则为正反馈；</a:t>
            </a:r>
            <a:endParaRPr lang="zh-CN" altLang="en-US" sz="2800" b="1" dirty="0">
              <a:solidFill>
                <a:schemeClr val="tx2"/>
              </a:solidFill>
              <a:latin typeface="Times New Roman" panose="02020603050405020304" pitchFamily="18" charset="0"/>
              <a:ea typeface="宋体" panose="02010600030101010101" pitchFamily="2" charset="-122"/>
            </a:endParaRPr>
          </a:p>
        </p:txBody>
      </p:sp>
      <p:graphicFrame>
        <p:nvGraphicFramePr>
          <p:cNvPr id="8195" name="Object 4"/>
          <p:cNvGraphicFramePr/>
          <p:nvPr/>
        </p:nvGraphicFramePr>
        <p:xfrm>
          <a:off x="1187450" y="2060575"/>
          <a:ext cx="4648200" cy="1992313"/>
        </p:xfrm>
        <a:graphic>
          <a:graphicData uri="http://schemas.openxmlformats.org/presentationml/2006/ole">
            <mc:AlternateContent xmlns:mc="http://schemas.openxmlformats.org/markup-compatibility/2006">
              <mc:Choice xmlns:v="urn:schemas-microsoft-com:vml" Requires="v">
                <p:oleObj spid="_x0000_s3077" name="" r:id="rId1" imgW="14468475" imgH="6200775" progId="MSPhotoEd.3">
                  <p:embed/>
                </p:oleObj>
              </mc:Choice>
              <mc:Fallback>
                <p:oleObj name="" r:id="rId1" imgW="14468475" imgH="6200775" progId="MSPhotoEd.3">
                  <p:embed/>
                  <p:pic>
                    <p:nvPicPr>
                      <p:cNvPr id="0" name="图片 3076"/>
                      <p:cNvPicPr/>
                      <p:nvPr/>
                    </p:nvPicPr>
                    <p:blipFill>
                      <a:blip r:embed="rId2"/>
                      <a:stretch>
                        <a:fillRect/>
                      </a:stretch>
                    </p:blipFill>
                    <p:spPr>
                      <a:xfrm>
                        <a:off x="1187450" y="2060575"/>
                        <a:ext cx="4648200" cy="1992313"/>
                      </a:xfrm>
                      <a:prstGeom prst="rect">
                        <a:avLst/>
                      </a:prstGeom>
                      <a:noFill/>
                      <a:ln w="38100">
                        <a:noFill/>
                        <a:miter/>
                      </a:ln>
                    </p:spPr>
                  </p:pic>
                </p:oleObj>
              </mc:Fallback>
            </mc:AlternateContent>
          </a:graphicData>
        </a:graphic>
      </p:graphicFrame>
      <p:sp>
        <p:nvSpPr>
          <p:cNvPr id="23557" name="AutoShape 5"/>
          <p:cNvSpPr/>
          <p:nvPr/>
        </p:nvSpPr>
        <p:spPr>
          <a:xfrm>
            <a:off x="5607050" y="2822575"/>
            <a:ext cx="3124200" cy="838200"/>
          </a:xfrm>
          <a:prstGeom prst="borderCallout1">
            <a:avLst>
              <a:gd name="adj1" fmla="val 13634"/>
              <a:gd name="adj2" fmla="val -2440"/>
              <a:gd name="adj3" fmla="val -54356"/>
              <a:gd name="adj4" fmla="val -6606"/>
            </a:avLst>
          </a:prstGeom>
          <a:solidFill>
            <a:srgbClr val="66FFFF"/>
          </a:solidFill>
          <a:ln w="19050" cap="flat" cmpd="sng">
            <a:solidFill>
              <a:srgbClr val="FF0000"/>
            </a:solidFill>
            <a:prstDash val="solid"/>
            <a:miter/>
            <a:headEnd type="none" w="med" len="med"/>
            <a:tailEnd type="none" w="med" len="med"/>
          </a:ln>
        </p:spPr>
        <p:txBody>
          <a:bodyPr anchor="t"/>
          <a:p>
            <a:r>
              <a:rPr lang="zh-CN" altLang="en-US" sz="2400" b="1" dirty="0">
                <a:latin typeface="Times New Roman" panose="02020603050405020304" pitchFamily="18" charset="0"/>
                <a:ea typeface="宋体" panose="02010600030101010101" pitchFamily="2" charset="-122"/>
              </a:rPr>
              <a:t>引入反馈后其变化是增大？还是减小？</a:t>
            </a:r>
            <a:endParaRPr lang="zh-CN" altLang="en-US" sz="2400" b="1" dirty="0">
              <a:latin typeface="Times New Roman" panose="02020603050405020304" pitchFamily="18" charset="0"/>
              <a:ea typeface="宋体" panose="02010600030101010101" pitchFamily="2" charset="-122"/>
            </a:endParaRPr>
          </a:p>
        </p:txBody>
      </p:sp>
      <p:sp>
        <p:nvSpPr>
          <p:cNvPr id="23558" name="AutoShape 6"/>
          <p:cNvSpPr/>
          <p:nvPr/>
        </p:nvSpPr>
        <p:spPr>
          <a:xfrm>
            <a:off x="3930650" y="1146175"/>
            <a:ext cx="4114800" cy="838200"/>
          </a:xfrm>
          <a:prstGeom prst="borderCallout1">
            <a:avLst>
              <a:gd name="adj1" fmla="val 13634"/>
              <a:gd name="adj2" fmla="val -1852"/>
              <a:gd name="adj3" fmla="val 113824"/>
              <a:gd name="adj4" fmla="val -27699"/>
            </a:avLst>
          </a:prstGeom>
          <a:solidFill>
            <a:srgbClr val="66FFFF"/>
          </a:solidFill>
          <a:ln w="19050" cap="flat" cmpd="sng">
            <a:solidFill>
              <a:srgbClr val="FF0000"/>
            </a:solidFill>
            <a:prstDash val="solid"/>
            <a:miter/>
            <a:headEnd type="none" w="med" len="med"/>
            <a:tailEnd type="none" w="med" len="med"/>
          </a:ln>
        </p:spPr>
        <p:txBody>
          <a:bodyPr anchor="t"/>
          <a:p>
            <a:r>
              <a:rPr lang="zh-CN" altLang="en-US" sz="2400" b="1" dirty="0">
                <a:latin typeface="Times New Roman" panose="02020603050405020304" pitchFamily="18" charset="0"/>
                <a:ea typeface="宋体" panose="02010600030101010101" pitchFamily="2" charset="-122"/>
              </a:rPr>
              <a:t>引入反馈后其变化是增大？还是减小？</a:t>
            </a:r>
            <a:endParaRPr lang="zh-CN" altLang="en-US" sz="2400" b="1" dirty="0">
              <a:latin typeface="Times New Roman" panose="02020603050405020304" pitchFamily="18" charset="0"/>
              <a:ea typeface="宋体" panose="02010600030101010101" pitchFamily="2" charset="-122"/>
            </a:endParaRPr>
          </a:p>
        </p:txBody>
      </p:sp>
      <p:sp>
        <p:nvSpPr>
          <p:cNvPr id="23559" name="Text Box 7"/>
          <p:cNvSpPr txBox="1"/>
          <p:nvPr/>
        </p:nvSpPr>
        <p:spPr>
          <a:xfrm>
            <a:off x="730250" y="5184775"/>
            <a:ext cx="7986713" cy="1117600"/>
          </a:xfrm>
          <a:prstGeom prst="rect">
            <a:avLst/>
          </a:prstGeom>
          <a:noFill/>
          <a:ln w="9525">
            <a:noFill/>
          </a:ln>
        </p:spPr>
        <p:txBody>
          <a:bodyPr anchor="t">
            <a:spAutoFit/>
          </a:bodyPr>
          <a:p>
            <a:pPr>
              <a:lnSpc>
                <a:spcPct val="120000"/>
              </a:lnSpc>
              <a:spcBef>
                <a:spcPct val="50000"/>
              </a:spcBef>
            </a:pPr>
            <a:r>
              <a:rPr lang="en-US" altLang="zh-CN" sz="2800" b="1" dirty="0">
                <a:solidFill>
                  <a:schemeClr val="tx2"/>
                </a:solidFill>
                <a:latin typeface="Times New Roman" panose="02020603050405020304" pitchFamily="18" charset="0"/>
                <a:ea typeface="宋体" panose="02010600030101010101" pitchFamily="2" charset="-122"/>
              </a:rPr>
              <a:t>    </a:t>
            </a:r>
            <a:r>
              <a:rPr lang="zh-CN" altLang="en-US" sz="2800" b="1" dirty="0">
                <a:solidFill>
                  <a:schemeClr val="tx2"/>
                </a:solidFill>
                <a:latin typeface="Times New Roman" panose="02020603050405020304" pitchFamily="18" charset="0"/>
                <a:ea typeface="宋体" panose="02010600030101010101" pitchFamily="2" charset="-122"/>
              </a:rPr>
              <a:t>或者，凡反馈的结果使净输入量减小的为负反馈，否则为正反馈。</a:t>
            </a:r>
            <a:endParaRPr lang="zh-CN" altLang="en-US" sz="2800" b="1"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3555">
                                            <p:txEl>
                                              <p:charRg st="0" end="44"/>
                                            </p:txEl>
                                          </p:spTgt>
                                        </p:tgtEl>
                                        <p:attrNameLst>
                                          <p:attrName>style.visibility</p:attrName>
                                        </p:attrNameLst>
                                      </p:cBhvr>
                                      <p:to>
                                        <p:strVal val="visible"/>
                                      </p:to>
                                    </p:set>
                                    <p:animEffect transition="in" filter="wipe(left)">
                                      <p:cBhvr>
                                        <p:cTn id="11" dur="500"/>
                                        <p:tgtEl>
                                          <p:spTgt spid="23555">
                                            <p:txEl>
                                              <p:charRg st="0" end="4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355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3559">
                                            <p:txEl>
                                              <p:charRg st="0" end="34"/>
                                            </p:txEl>
                                          </p:spTgt>
                                        </p:tgtEl>
                                        <p:attrNameLst>
                                          <p:attrName>style.visibility</p:attrName>
                                        </p:attrNameLst>
                                      </p:cBhvr>
                                      <p:to>
                                        <p:strVal val="visible"/>
                                      </p:to>
                                    </p:set>
                                    <p:animEffect transition="in" filter="wipe(left)">
                                      <p:cBhvr>
                                        <p:cTn id="20" dur="500"/>
                                        <p:tgtEl>
                                          <p:spTgt spid="23559">
                                            <p:txEl>
                                              <p:charRg st="0" end="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23557" grpId="0" bldLvl="0" animBg="1"/>
      <p:bldP spid="23558" grpId="0" bldLvl="0" animBg="1"/>
      <p:bldP spid="2355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2"/>
          <p:cNvSpPr>
            <a:spLocks noGrp="1"/>
          </p:cNvSpPr>
          <p:nvPr>
            <p:ph type="title"/>
          </p:nvPr>
        </p:nvSpPr>
        <p:spPr>
          <a:xfrm>
            <a:off x="179388" y="836613"/>
            <a:ext cx="7200900" cy="381000"/>
          </a:xfrm>
        </p:spPr>
        <p:txBody>
          <a:bodyPr wrap="square" lIns="91440" tIns="45720" rIns="91440" bIns="45720" anchor="ctr"/>
          <a:p>
            <a:pPr algn="l" eaLnBrk="1" hangingPunct="1"/>
            <a:r>
              <a:rPr lang="zh-CN" altLang="en-US" sz="3200" dirty="0">
                <a:solidFill>
                  <a:schemeClr val="tx1"/>
                </a:solidFill>
                <a:latin typeface="华文行楷" panose="02010800040101010101" pitchFamily="2" charset="-122"/>
                <a:ea typeface="华文行楷" panose="02010800040101010101" pitchFamily="2" charset="-122"/>
              </a:rPr>
              <a:t>二、负反馈放大电路稳定性的分析</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93187" name="Text Box 3"/>
          <p:cNvSpPr txBox="1"/>
          <p:nvPr/>
        </p:nvSpPr>
        <p:spPr>
          <a:xfrm>
            <a:off x="773113" y="1785938"/>
            <a:ext cx="6400800" cy="895350"/>
          </a:xfrm>
          <a:prstGeom prst="rect">
            <a:avLst/>
          </a:prstGeom>
          <a:noFill/>
          <a:ln w="9525">
            <a:noFill/>
          </a:ln>
        </p:spPr>
        <p:txBody>
          <a:bodyPr anchor="t">
            <a:spAutoFit/>
          </a:bodyPr>
          <a:p>
            <a:pPr>
              <a:lnSpc>
                <a:spcPct val="110000"/>
              </a:lnSpc>
            </a:pPr>
            <a:r>
              <a:rPr lang="en-US" altLang="zh-CN" sz="2400" b="1" dirty="0">
                <a:latin typeface="Times New Roman" panose="02020603050405020304" pitchFamily="18" charset="0"/>
                <a:ea typeface="宋体" panose="02010600030101010101" pitchFamily="2" charset="-122"/>
              </a:rPr>
              <a:t>①</a:t>
            </a:r>
            <a:r>
              <a:rPr lang="zh-CN" altLang="en-US" sz="2400" b="1" dirty="0">
                <a:latin typeface="Times New Roman" panose="02020603050405020304" pitchFamily="18" charset="0"/>
                <a:ea typeface="宋体" panose="02010600030101010101" pitchFamily="2" charset="-122"/>
              </a:rPr>
              <a:t>附加相移由放大电路决定</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a:lnSpc>
                <a:spcPct val="110000"/>
              </a:lnSpc>
            </a:pPr>
            <a:r>
              <a:rPr lang="en-US" altLang="zh-CN" sz="2400" b="1" dirty="0">
                <a:latin typeface="Times New Roman" panose="02020603050405020304" pitchFamily="18" charset="0"/>
                <a:ea typeface="宋体" panose="02010600030101010101" pitchFamily="2" charset="-122"/>
              </a:rPr>
              <a:t>②</a:t>
            </a:r>
            <a:r>
              <a:rPr lang="zh-CN" altLang="en-US" sz="2400" b="1" dirty="0">
                <a:latin typeface="Times New Roman" panose="02020603050405020304" pitchFamily="18" charset="0"/>
                <a:ea typeface="宋体" panose="02010600030101010101" pitchFamily="2" charset="-122"/>
              </a:rPr>
              <a:t>振荡只可能产生在高频段。</a:t>
            </a:r>
            <a:endParaRPr lang="zh-CN" altLang="en-US" sz="2400" b="1" dirty="0">
              <a:latin typeface="Times New Roman" panose="02020603050405020304" pitchFamily="18" charset="0"/>
              <a:ea typeface="宋体" panose="02010600030101010101" pitchFamily="2" charset="-122"/>
            </a:endParaRPr>
          </a:p>
        </p:txBody>
      </p:sp>
      <p:graphicFrame>
        <p:nvGraphicFramePr>
          <p:cNvPr id="93188" name="Object 4"/>
          <p:cNvGraphicFramePr/>
          <p:nvPr/>
        </p:nvGraphicFramePr>
        <p:xfrm>
          <a:off x="3363913" y="2852738"/>
          <a:ext cx="4343400" cy="547687"/>
        </p:xfrm>
        <a:graphic>
          <a:graphicData uri="http://schemas.openxmlformats.org/presentationml/2006/ole">
            <mc:AlternateContent xmlns:mc="http://schemas.openxmlformats.org/markup-compatibility/2006">
              <mc:Choice xmlns:v="urn:schemas-microsoft-com:vml" Requires="v">
                <p:oleObj spid="_x0000_s3298" name="" r:id="rId1" imgW="1943100" imgH="279400" progId="Equation.3">
                  <p:embed/>
                </p:oleObj>
              </mc:Choice>
              <mc:Fallback>
                <p:oleObj name="" r:id="rId1" imgW="1943100" imgH="279400" progId="Equation.3">
                  <p:embed/>
                  <p:pic>
                    <p:nvPicPr>
                      <p:cNvPr id="0" name="图片 3297"/>
                      <p:cNvPicPr/>
                      <p:nvPr/>
                    </p:nvPicPr>
                    <p:blipFill>
                      <a:blip r:embed="rId2"/>
                      <a:stretch>
                        <a:fillRect/>
                      </a:stretch>
                    </p:blipFill>
                    <p:spPr>
                      <a:xfrm>
                        <a:off x="3363913" y="2852738"/>
                        <a:ext cx="4343400" cy="547687"/>
                      </a:xfrm>
                      <a:prstGeom prst="rect">
                        <a:avLst/>
                      </a:prstGeom>
                      <a:solidFill>
                        <a:srgbClr val="CCFFFF"/>
                      </a:solidFill>
                      <a:ln w="38100">
                        <a:noFill/>
                        <a:miter/>
                      </a:ln>
                    </p:spPr>
                  </p:pic>
                </p:oleObj>
              </mc:Fallback>
            </mc:AlternateContent>
          </a:graphicData>
        </a:graphic>
      </p:graphicFrame>
      <p:sp>
        <p:nvSpPr>
          <p:cNvPr id="93189" name="Text Box 5"/>
          <p:cNvSpPr txBox="1"/>
          <p:nvPr/>
        </p:nvSpPr>
        <p:spPr>
          <a:xfrm>
            <a:off x="250825" y="1298575"/>
            <a:ext cx="8686800" cy="519113"/>
          </a:xfrm>
          <a:prstGeom prst="rect">
            <a:avLst/>
          </a:prstGeom>
          <a:noFill/>
          <a:ln w="12700">
            <a:noFill/>
          </a:ln>
        </p:spPr>
        <p:txBody>
          <a:bodyPr anchor="t">
            <a:spAutoFit/>
          </a:bodyPr>
          <a:p>
            <a:pPr>
              <a:spcBef>
                <a:spcPct val="50000"/>
              </a:spcBef>
            </a:pPr>
            <a:r>
              <a:rPr lang="zh-CN" altLang="en-US" sz="2800" b="1" dirty="0">
                <a:latin typeface="宋体" panose="02010600030101010101" pitchFamily="2" charset="-122"/>
                <a:ea typeface="宋体" panose="02010600030101010101" pitchFamily="2" charset="-122"/>
              </a:rPr>
              <a:t>设反馈网络为电阻网络，放大电路为直接耦合形式。</a:t>
            </a:r>
            <a:endParaRPr lang="zh-CN" altLang="en-US" sz="2800" b="1" dirty="0">
              <a:latin typeface="宋体" panose="02010600030101010101" pitchFamily="2" charset="-122"/>
              <a:ea typeface="宋体" panose="02010600030101010101" pitchFamily="2" charset="-122"/>
            </a:endParaRPr>
          </a:p>
        </p:txBody>
      </p:sp>
      <p:sp>
        <p:nvSpPr>
          <p:cNvPr id="93190" name="Text Box 6"/>
          <p:cNvSpPr txBox="1"/>
          <p:nvPr/>
        </p:nvSpPr>
        <p:spPr>
          <a:xfrm>
            <a:off x="468313" y="3386138"/>
            <a:ext cx="8675687" cy="457200"/>
          </a:xfrm>
          <a:prstGeom prst="rect">
            <a:avLst/>
          </a:prstGeom>
          <a:noFill/>
          <a:ln w="9525">
            <a:noFill/>
          </a:ln>
        </p:spPr>
        <p:txBody>
          <a:bodyPr anchor="t">
            <a:spAutoFit/>
          </a:bodyPr>
          <a:p>
            <a:pPr>
              <a:spcBef>
                <a:spcPct val="50000"/>
              </a:spcBef>
            </a:pPr>
            <a:r>
              <a:rPr lang="zh-CN" altLang="en-US" sz="2400" b="1" dirty="0">
                <a:solidFill>
                  <a:srgbClr val="990033"/>
                </a:solidFill>
                <a:latin typeface="Times New Roman" panose="02020603050405020304" pitchFamily="18" charset="0"/>
                <a:ea typeface="宋体" panose="02010600030101010101" pitchFamily="2" charset="-122"/>
              </a:rPr>
              <a:t>因没有满足相位条件的频率，故引入负反馈后不可能振荡。</a:t>
            </a:r>
            <a:endParaRPr lang="zh-CN" altLang="en-US" sz="2400" b="1" dirty="0">
              <a:solidFill>
                <a:srgbClr val="990033"/>
              </a:solidFill>
              <a:latin typeface="Times New Roman" panose="02020603050405020304" pitchFamily="18" charset="0"/>
              <a:ea typeface="宋体" panose="02010600030101010101" pitchFamily="2" charset="-122"/>
            </a:endParaRPr>
          </a:p>
        </p:txBody>
      </p:sp>
      <p:graphicFrame>
        <p:nvGraphicFramePr>
          <p:cNvPr id="93191" name="Object 7"/>
          <p:cNvGraphicFramePr/>
          <p:nvPr/>
        </p:nvGraphicFramePr>
        <p:xfrm>
          <a:off x="3363913" y="3843338"/>
          <a:ext cx="4632325" cy="560387"/>
        </p:xfrm>
        <a:graphic>
          <a:graphicData uri="http://schemas.openxmlformats.org/presentationml/2006/ole">
            <mc:AlternateContent xmlns:mc="http://schemas.openxmlformats.org/markup-compatibility/2006">
              <mc:Choice xmlns:v="urn:schemas-microsoft-com:vml" Requires="v">
                <p:oleObj spid="_x0000_s3302" name="" r:id="rId3" imgW="2019300" imgH="279400" progId="Equation.3">
                  <p:embed/>
                </p:oleObj>
              </mc:Choice>
              <mc:Fallback>
                <p:oleObj name="" r:id="rId3" imgW="2019300" imgH="279400" progId="Equation.3">
                  <p:embed/>
                  <p:pic>
                    <p:nvPicPr>
                      <p:cNvPr id="0" name="图片 3301"/>
                      <p:cNvPicPr/>
                      <p:nvPr/>
                    </p:nvPicPr>
                    <p:blipFill>
                      <a:blip r:embed="rId4"/>
                      <a:stretch>
                        <a:fillRect/>
                      </a:stretch>
                    </p:blipFill>
                    <p:spPr>
                      <a:xfrm>
                        <a:off x="3363913" y="3843338"/>
                        <a:ext cx="4632325" cy="560387"/>
                      </a:xfrm>
                      <a:prstGeom prst="rect">
                        <a:avLst/>
                      </a:prstGeom>
                      <a:solidFill>
                        <a:srgbClr val="CCFFFF"/>
                      </a:solidFill>
                      <a:ln w="38100">
                        <a:noFill/>
                        <a:miter/>
                      </a:ln>
                    </p:spPr>
                  </p:pic>
                </p:oleObj>
              </mc:Fallback>
            </mc:AlternateContent>
          </a:graphicData>
        </a:graphic>
      </p:graphicFrame>
      <p:sp>
        <p:nvSpPr>
          <p:cNvPr id="93192" name="Text Box 8"/>
          <p:cNvSpPr txBox="1"/>
          <p:nvPr/>
        </p:nvSpPr>
        <p:spPr>
          <a:xfrm>
            <a:off x="468313" y="4452938"/>
            <a:ext cx="8675687" cy="457200"/>
          </a:xfrm>
          <a:prstGeom prst="rect">
            <a:avLst/>
          </a:prstGeom>
          <a:noFill/>
          <a:ln w="9525">
            <a:noFill/>
          </a:ln>
        </p:spPr>
        <p:txBody>
          <a:bodyPr anchor="t">
            <a:spAutoFit/>
          </a:bodyPr>
          <a:p>
            <a:pPr>
              <a:spcBef>
                <a:spcPct val="50000"/>
              </a:spcBef>
            </a:pPr>
            <a:r>
              <a:rPr lang="zh-CN" altLang="en-US" sz="2400" b="1" dirty="0">
                <a:solidFill>
                  <a:srgbClr val="990033"/>
                </a:solidFill>
                <a:latin typeface="Times New Roman" panose="02020603050405020304" pitchFamily="18" charset="0"/>
                <a:ea typeface="宋体" panose="02010600030101010101" pitchFamily="2" charset="-122"/>
              </a:rPr>
              <a:t>因没有满足幅值条件的频率，故引入负反馈后不可能振荡。</a:t>
            </a:r>
            <a:endParaRPr lang="zh-CN" altLang="en-US" sz="2400" b="1" dirty="0">
              <a:solidFill>
                <a:srgbClr val="990033"/>
              </a:solidFill>
              <a:latin typeface="Times New Roman" panose="02020603050405020304" pitchFamily="18" charset="0"/>
              <a:ea typeface="宋体" panose="02010600030101010101" pitchFamily="2" charset="-122"/>
            </a:endParaRPr>
          </a:p>
        </p:txBody>
      </p:sp>
      <p:graphicFrame>
        <p:nvGraphicFramePr>
          <p:cNvPr id="93193" name="Object 9"/>
          <p:cNvGraphicFramePr/>
          <p:nvPr/>
        </p:nvGraphicFramePr>
        <p:xfrm>
          <a:off x="3287713" y="4986338"/>
          <a:ext cx="4619625" cy="560387"/>
        </p:xfrm>
        <a:graphic>
          <a:graphicData uri="http://schemas.openxmlformats.org/presentationml/2006/ole">
            <mc:AlternateContent xmlns:mc="http://schemas.openxmlformats.org/markup-compatibility/2006">
              <mc:Choice xmlns:v="urn:schemas-microsoft-com:vml" Requires="v">
                <p:oleObj spid="_x0000_s3303" name="" r:id="rId5" imgW="2019300" imgH="279400" progId="Equation.3">
                  <p:embed/>
                </p:oleObj>
              </mc:Choice>
              <mc:Fallback>
                <p:oleObj name="" r:id="rId5" imgW="2019300" imgH="279400" progId="Equation.3">
                  <p:embed/>
                  <p:pic>
                    <p:nvPicPr>
                      <p:cNvPr id="0" name="图片 3302"/>
                      <p:cNvPicPr/>
                      <p:nvPr/>
                    </p:nvPicPr>
                    <p:blipFill>
                      <a:blip r:embed="rId6"/>
                      <a:stretch>
                        <a:fillRect/>
                      </a:stretch>
                    </p:blipFill>
                    <p:spPr>
                      <a:xfrm>
                        <a:off x="3287713" y="4986338"/>
                        <a:ext cx="4619625" cy="560387"/>
                      </a:xfrm>
                      <a:prstGeom prst="rect">
                        <a:avLst/>
                      </a:prstGeom>
                      <a:solidFill>
                        <a:srgbClr val="CCFFFF"/>
                      </a:solidFill>
                      <a:ln w="38100">
                        <a:noFill/>
                        <a:miter/>
                      </a:ln>
                    </p:spPr>
                  </p:pic>
                </p:oleObj>
              </mc:Fallback>
            </mc:AlternateContent>
          </a:graphicData>
        </a:graphic>
      </p:graphicFrame>
      <p:sp>
        <p:nvSpPr>
          <p:cNvPr id="93194" name="Text Box 10"/>
          <p:cNvSpPr txBox="1"/>
          <p:nvPr/>
        </p:nvSpPr>
        <p:spPr>
          <a:xfrm>
            <a:off x="468313" y="5595938"/>
            <a:ext cx="8496300" cy="822325"/>
          </a:xfrm>
          <a:prstGeom prst="rect">
            <a:avLst/>
          </a:prstGeom>
          <a:noFill/>
          <a:ln w="9525">
            <a:noFill/>
          </a:ln>
        </p:spPr>
        <p:txBody>
          <a:bodyPr anchor="t">
            <a:spAutoFit/>
          </a:bodyPr>
          <a:p>
            <a:pPr>
              <a:spcBef>
                <a:spcPct val="50000"/>
              </a:spcBef>
            </a:pPr>
            <a:r>
              <a:rPr lang="zh-CN" altLang="en-US" sz="2400" b="1" dirty="0">
                <a:solidFill>
                  <a:srgbClr val="990033"/>
                </a:solidFill>
                <a:latin typeface="Times New Roman" panose="02020603050405020304" pitchFamily="18" charset="0"/>
                <a:ea typeface="宋体" panose="02010600030101010101" pitchFamily="2" charset="-122"/>
              </a:rPr>
              <a:t>对于产生－</a:t>
            </a:r>
            <a:r>
              <a:rPr lang="en-US" altLang="zh-CN" sz="2400" b="1" dirty="0">
                <a:solidFill>
                  <a:srgbClr val="990033"/>
                </a:solidFill>
                <a:latin typeface="Times New Roman" panose="02020603050405020304" pitchFamily="18" charset="0"/>
                <a:ea typeface="宋体" panose="02010600030101010101" pitchFamily="2" charset="-122"/>
              </a:rPr>
              <a:t>180º</a:t>
            </a:r>
            <a:r>
              <a:rPr lang="zh-CN" altLang="en-US" sz="2400" b="1" dirty="0">
                <a:solidFill>
                  <a:srgbClr val="990033"/>
                </a:solidFill>
                <a:latin typeface="Times New Roman" panose="02020603050405020304" pitchFamily="18" charset="0"/>
                <a:ea typeface="宋体" panose="02010600030101010101" pitchFamily="2" charset="-122"/>
              </a:rPr>
              <a:t>附加相移的信号频率，有可能满足起振条件，故引入负反馈后可能振荡。</a:t>
            </a:r>
            <a:endParaRPr lang="zh-CN" altLang="en-US" sz="2400" b="1" dirty="0">
              <a:solidFill>
                <a:srgbClr val="990033"/>
              </a:solidFill>
              <a:latin typeface="Times New Roman" panose="02020603050405020304" pitchFamily="18" charset="0"/>
              <a:ea typeface="宋体" panose="02010600030101010101" pitchFamily="2" charset="-122"/>
            </a:endParaRPr>
          </a:p>
        </p:txBody>
      </p:sp>
      <p:sp>
        <p:nvSpPr>
          <p:cNvPr id="93195" name="Text Box 11"/>
          <p:cNvSpPr txBox="1"/>
          <p:nvPr/>
        </p:nvSpPr>
        <p:spPr>
          <a:xfrm>
            <a:off x="468313" y="2928938"/>
            <a:ext cx="2743200" cy="457200"/>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对于单管放大电路</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93196" name="Text Box 12"/>
          <p:cNvSpPr txBox="1"/>
          <p:nvPr/>
        </p:nvSpPr>
        <p:spPr>
          <a:xfrm>
            <a:off x="468313" y="3919538"/>
            <a:ext cx="2743200" cy="457200"/>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对于两级放大电路</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
        <p:nvSpPr>
          <p:cNvPr id="93197" name="Text Box 13"/>
          <p:cNvSpPr txBox="1"/>
          <p:nvPr/>
        </p:nvSpPr>
        <p:spPr>
          <a:xfrm>
            <a:off x="468313" y="4986338"/>
            <a:ext cx="2743200" cy="457200"/>
          </a:xfrm>
          <a:prstGeom prst="rect">
            <a:avLst/>
          </a:prstGeom>
          <a:noFill/>
          <a:ln w="9525">
            <a:noFill/>
          </a:ln>
        </p:spPr>
        <p:txBody>
          <a:bodyPr anchor="t">
            <a:spAutoFit/>
          </a:bodyPr>
          <a:p>
            <a:pPr>
              <a:spcBef>
                <a:spcPct val="50000"/>
              </a:spcBef>
            </a:pPr>
            <a:r>
              <a:rPr lang="zh-CN" altLang="en-US" sz="2400" b="1" dirty="0">
                <a:latin typeface="Times New Roman" panose="02020603050405020304" pitchFamily="18" charset="0"/>
                <a:ea typeface="宋体" panose="02010600030101010101" pitchFamily="2" charset="-122"/>
              </a:rPr>
              <a:t>对于三级放大电路</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89">
                                            <p:txEl>
                                              <p:charRg st="0" end="24"/>
                                            </p:txEl>
                                          </p:spTgt>
                                        </p:tgtEl>
                                        <p:attrNameLst>
                                          <p:attrName>style.visibility</p:attrName>
                                        </p:attrNameLst>
                                      </p:cBhvr>
                                      <p:to>
                                        <p:strVal val="visible"/>
                                      </p:to>
                                    </p:set>
                                    <p:animEffect transition="in" filter="wipe(left)">
                                      <p:cBhvr>
                                        <p:cTn id="7" dur="500"/>
                                        <p:tgtEl>
                                          <p:spTgt spid="93189">
                                            <p:txEl>
                                              <p:charRg st="0"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7">
                                            <p:txEl>
                                              <p:charRg st="0" end="14"/>
                                            </p:txEl>
                                          </p:spTgt>
                                        </p:tgtEl>
                                        <p:attrNameLst>
                                          <p:attrName>style.visibility</p:attrName>
                                        </p:attrNameLst>
                                      </p:cBhvr>
                                      <p:to>
                                        <p:strVal val="visible"/>
                                      </p:to>
                                    </p:set>
                                    <p:animEffect transition="in" filter="wipe(left)">
                                      <p:cBhvr>
                                        <p:cTn id="12" dur="500"/>
                                        <p:tgtEl>
                                          <p:spTgt spid="93187">
                                            <p:txEl>
                                              <p:charRg st="0" end="1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187">
                                            <p:txEl>
                                              <p:charRg st="14" end="28"/>
                                            </p:txEl>
                                          </p:spTgt>
                                        </p:tgtEl>
                                        <p:attrNameLst>
                                          <p:attrName>style.visibility</p:attrName>
                                        </p:attrNameLst>
                                      </p:cBhvr>
                                      <p:to>
                                        <p:strVal val="visible"/>
                                      </p:to>
                                    </p:set>
                                    <p:animEffect transition="in" filter="wipe(left)">
                                      <p:cBhvr>
                                        <p:cTn id="17" dur="500"/>
                                        <p:tgtEl>
                                          <p:spTgt spid="93187">
                                            <p:txEl>
                                              <p:charRg st="14" end="2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195">
                                            <p:txEl>
                                              <p:charRg st="0" end="10"/>
                                            </p:txEl>
                                          </p:spTgt>
                                        </p:tgtEl>
                                        <p:attrNameLst>
                                          <p:attrName>style.visibility</p:attrName>
                                        </p:attrNameLst>
                                      </p:cBhvr>
                                      <p:to>
                                        <p:strVal val="visible"/>
                                      </p:to>
                                    </p:set>
                                    <p:animEffect transition="in" filter="wipe(left)">
                                      <p:cBhvr>
                                        <p:cTn id="22" dur="500"/>
                                        <p:tgtEl>
                                          <p:spTgt spid="93195">
                                            <p:txEl>
                                              <p:charRg st="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3188"/>
                                        </p:tgtEl>
                                        <p:attrNameLst>
                                          <p:attrName>style.visibility</p:attrName>
                                        </p:attrNameLst>
                                      </p:cBhvr>
                                      <p:to>
                                        <p:strVal val="visible"/>
                                      </p:to>
                                    </p:set>
                                    <p:animEffect transition="in" filter="wipe(left)">
                                      <p:cBhvr>
                                        <p:cTn id="27" dur="500"/>
                                        <p:tgtEl>
                                          <p:spTgt spid="931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3190">
                                            <p:txEl>
                                              <p:charRg st="0" end="27"/>
                                            </p:txEl>
                                          </p:spTgt>
                                        </p:tgtEl>
                                        <p:attrNameLst>
                                          <p:attrName>style.visibility</p:attrName>
                                        </p:attrNameLst>
                                      </p:cBhvr>
                                      <p:to>
                                        <p:strVal val="visible"/>
                                      </p:to>
                                    </p:set>
                                    <p:animEffect transition="in" filter="wipe(left)">
                                      <p:cBhvr>
                                        <p:cTn id="32" dur="500"/>
                                        <p:tgtEl>
                                          <p:spTgt spid="93190">
                                            <p:txEl>
                                              <p:charRg st="0" end="2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3196">
                                            <p:txEl>
                                              <p:charRg st="0" end="10"/>
                                            </p:txEl>
                                          </p:spTgt>
                                        </p:tgtEl>
                                        <p:attrNameLst>
                                          <p:attrName>style.visibility</p:attrName>
                                        </p:attrNameLst>
                                      </p:cBhvr>
                                      <p:to>
                                        <p:strVal val="visible"/>
                                      </p:to>
                                    </p:set>
                                    <p:animEffect transition="in" filter="wipe(left)">
                                      <p:cBhvr>
                                        <p:cTn id="37" dur="500"/>
                                        <p:tgtEl>
                                          <p:spTgt spid="93196">
                                            <p:txEl>
                                              <p:charRg st="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3191"/>
                                        </p:tgtEl>
                                        <p:attrNameLst>
                                          <p:attrName>style.visibility</p:attrName>
                                        </p:attrNameLst>
                                      </p:cBhvr>
                                      <p:to>
                                        <p:strVal val="visible"/>
                                      </p:to>
                                    </p:set>
                                    <p:animEffect transition="in" filter="wipe(left)">
                                      <p:cBhvr>
                                        <p:cTn id="42" dur="500"/>
                                        <p:tgtEl>
                                          <p:spTgt spid="9319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3192">
                                            <p:txEl>
                                              <p:charRg st="0" end="27"/>
                                            </p:txEl>
                                          </p:spTgt>
                                        </p:tgtEl>
                                        <p:attrNameLst>
                                          <p:attrName>style.visibility</p:attrName>
                                        </p:attrNameLst>
                                      </p:cBhvr>
                                      <p:to>
                                        <p:strVal val="visible"/>
                                      </p:to>
                                    </p:set>
                                    <p:animEffect transition="in" filter="wipe(left)">
                                      <p:cBhvr>
                                        <p:cTn id="47" dur="500"/>
                                        <p:tgtEl>
                                          <p:spTgt spid="93192">
                                            <p:txEl>
                                              <p:charRg st="0" end="2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3197">
                                            <p:txEl>
                                              <p:charRg st="0" end="10"/>
                                            </p:txEl>
                                          </p:spTgt>
                                        </p:tgtEl>
                                        <p:attrNameLst>
                                          <p:attrName>style.visibility</p:attrName>
                                        </p:attrNameLst>
                                      </p:cBhvr>
                                      <p:to>
                                        <p:strVal val="visible"/>
                                      </p:to>
                                    </p:set>
                                    <p:animEffect transition="in" filter="wipe(left)">
                                      <p:cBhvr>
                                        <p:cTn id="52" dur="500"/>
                                        <p:tgtEl>
                                          <p:spTgt spid="93197">
                                            <p:txEl>
                                              <p:charRg st="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3193"/>
                                        </p:tgtEl>
                                        <p:attrNameLst>
                                          <p:attrName>style.visibility</p:attrName>
                                        </p:attrNameLst>
                                      </p:cBhvr>
                                      <p:to>
                                        <p:strVal val="visible"/>
                                      </p:to>
                                    </p:set>
                                    <p:animEffect transition="in" filter="wipe(left)">
                                      <p:cBhvr>
                                        <p:cTn id="57" dur="500"/>
                                        <p:tgtEl>
                                          <p:spTgt spid="9319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3194">
                                            <p:txEl>
                                              <p:charRg st="0" end="42"/>
                                            </p:txEl>
                                          </p:spTgt>
                                        </p:tgtEl>
                                        <p:attrNameLst>
                                          <p:attrName>style.visibility</p:attrName>
                                        </p:attrNameLst>
                                      </p:cBhvr>
                                      <p:to>
                                        <p:strVal val="visible"/>
                                      </p:to>
                                    </p:set>
                                    <p:animEffect transition="in" filter="wipe(left)">
                                      <p:cBhvr>
                                        <p:cTn id="62" dur="500"/>
                                        <p:tgtEl>
                                          <p:spTgt spid="93194">
                                            <p:txEl>
                                              <p:charRg st="0" end="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P spid="93189" grpId="0" build="p"/>
      <p:bldP spid="93190" grpId="0" build="p"/>
      <p:bldP spid="93192" grpId="0" build="p"/>
      <p:bldP spid="93194" grpId="0" build="p"/>
      <p:bldP spid="93195" grpId="0" build="p"/>
      <p:bldP spid="93196" grpId="0" build="p"/>
      <p:bldP spid="9319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Rectangle 2"/>
          <p:cNvSpPr>
            <a:spLocks noGrp="1"/>
          </p:cNvSpPr>
          <p:nvPr>
            <p:ph type="title"/>
          </p:nvPr>
        </p:nvSpPr>
        <p:spPr>
          <a:xfrm>
            <a:off x="323850" y="908050"/>
            <a:ext cx="7704138" cy="792163"/>
          </a:xfrm>
        </p:spPr>
        <p:txBody>
          <a:bodyPr wrap="square" lIns="91440" tIns="45720" rIns="91440" bIns="45720" anchor="ctr"/>
          <a:p>
            <a:pPr algn="l" eaLnBrk="1" hangingPunct="1"/>
            <a:r>
              <a:rPr lang="zh-CN" altLang="en-US" sz="3200" dirty="0">
                <a:solidFill>
                  <a:schemeClr val="tx1"/>
                </a:solidFill>
                <a:latin typeface="华文行楷" panose="02010800040101010101" pitchFamily="2" charset="-122"/>
                <a:ea typeface="华文行楷" panose="02010800040101010101" pitchFamily="2" charset="-122"/>
              </a:rPr>
              <a:t>什么样的放大电路引入负反馈后容易产生自激振荡？</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94211" name="Text Box 3"/>
          <p:cNvSpPr txBox="1"/>
          <p:nvPr/>
        </p:nvSpPr>
        <p:spPr>
          <a:xfrm>
            <a:off x="468313" y="1790700"/>
            <a:ext cx="8131175" cy="1800225"/>
          </a:xfrm>
          <a:prstGeom prst="rect">
            <a:avLst/>
          </a:prstGeom>
          <a:noFill/>
          <a:ln w="9525">
            <a:noFill/>
          </a:ln>
        </p:spPr>
        <p:txBody>
          <a:bodyPr anchor="t">
            <a:spAutoFit/>
          </a:bodyPr>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三级或三级以上放大电路引入负反馈后有可能产生高频振荡；同理，耦合电容、旁路电容等为三个或三个以上的放大电路，引入负反馈后有可能产生低频振荡。</a:t>
            </a:r>
            <a:endParaRPr lang="zh-CN" altLang="en-US" sz="2800" b="1" dirty="0">
              <a:latin typeface="Times New Roman" panose="02020603050405020304" pitchFamily="18" charset="0"/>
              <a:ea typeface="宋体" panose="02010600030101010101" pitchFamily="2" charset="-122"/>
            </a:endParaRPr>
          </a:p>
        </p:txBody>
      </p:sp>
      <p:sp>
        <p:nvSpPr>
          <p:cNvPr id="94212" name="Text Box 4"/>
          <p:cNvSpPr txBox="1"/>
          <p:nvPr/>
        </p:nvSpPr>
        <p:spPr>
          <a:xfrm>
            <a:off x="468313" y="4581525"/>
            <a:ext cx="8147050" cy="1554163"/>
          </a:xfrm>
          <a:prstGeom prst="rect">
            <a:avLst/>
          </a:prstGeom>
          <a:noFill/>
          <a:ln w="9525">
            <a:noFill/>
          </a:ln>
        </p:spPr>
        <p:txBody>
          <a:bodyPr anchor="t">
            <a:spAutoFit/>
          </a:bodyPr>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3200" b="1" dirty="0">
                <a:solidFill>
                  <a:srgbClr val="990033"/>
                </a:solidFill>
                <a:latin typeface="Times New Roman" panose="02020603050405020304" pitchFamily="18" charset="0"/>
                <a:ea typeface="隶书" panose="02010509060101010101" pitchFamily="49" charset="-122"/>
              </a:rPr>
              <a:t>放大电路的级数越多，耦合电容、旁路电容越多，引入的负反馈越深，产生自激振荡的可能性越大。</a:t>
            </a:r>
            <a:endParaRPr lang="zh-CN" altLang="en-US" sz="3200" b="1" dirty="0">
              <a:solidFill>
                <a:srgbClr val="990033"/>
              </a:solidFill>
              <a:latin typeface="Times New Roman" panose="02020603050405020304" pitchFamily="18" charset="0"/>
              <a:ea typeface="隶书" panose="02010509060101010101" pitchFamily="49" charset="-122"/>
            </a:endParaRPr>
          </a:p>
        </p:txBody>
      </p:sp>
      <p:sp>
        <p:nvSpPr>
          <p:cNvPr id="94213" name="Text Box 5"/>
          <p:cNvSpPr txBox="1"/>
          <p:nvPr/>
        </p:nvSpPr>
        <p:spPr>
          <a:xfrm>
            <a:off x="468313" y="3662363"/>
            <a:ext cx="8424862" cy="946150"/>
          </a:xfrm>
          <a:prstGeom prst="rect">
            <a:avLst/>
          </a:prstGeom>
          <a:noFill/>
          <a:ln w="9525">
            <a:noFill/>
          </a:ln>
        </p:spPr>
        <p:txBody>
          <a:bodyPr anchor="t">
            <a:spAutoFit/>
          </a:bodyPr>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环路放大倍数</a:t>
            </a:r>
            <a:r>
              <a:rPr lang="en-US" altLang="zh-CN" sz="2800" b="1" i="1" dirty="0">
                <a:latin typeface="Times New Roman" panose="02020603050405020304" pitchFamily="18" charset="0"/>
                <a:ea typeface="宋体" panose="02010600030101010101" pitchFamily="2" charset="-122"/>
              </a:rPr>
              <a:t>AF</a:t>
            </a:r>
            <a:r>
              <a:rPr lang="zh-CN" altLang="en-US" sz="2800" b="1" dirty="0">
                <a:latin typeface="Times New Roman" panose="02020603050405020304" pitchFamily="18" charset="0"/>
                <a:ea typeface="宋体" panose="02010600030101010101" pitchFamily="2" charset="-122"/>
              </a:rPr>
              <a:t>越大，越容易满足起振条件，闭环后越容易产生自激振荡。</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1">
                                            <p:txEl>
                                              <p:charRg st="0" end="76"/>
                                            </p:txEl>
                                          </p:spTgt>
                                        </p:tgtEl>
                                        <p:attrNameLst>
                                          <p:attrName>style.visibility</p:attrName>
                                        </p:attrNameLst>
                                      </p:cBhvr>
                                      <p:to>
                                        <p:strVal val="visible"/>
                                      </p:to>
                                    </p:set>
                                    <p:animEffect transition="in" filter="wipe(left)">
                                      <p:cBhvr>
                                        <p:cTn id="7" dur="500"/>
                                        <p:tgtEl>
                                          <p:spTgt spid="94211">
                                            <p:txEl>
                                              <p:charRg st="0" end="7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13"/>
                                        </p:tgtEl>
                                        <p:attrNameLst>
                                          <p:attrName>style.visibility</p:attrName>
                                        </p:attrNameLst>
                                      </p:cBhvr>
                                      <p:to>
                                        <p:strVal val="visible"/>
                                      </p:to>
                                    </p:set>
                                    <p:animEffect transition="in" filter="wipe(left)">
                                      <p:cBhvr>
                                        <p:cTn id="12" dur="500"/>
                                        <p:tgtEl>
                                          <p:spTgt spid="942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212"/>
                                        </p:tgtEl>
                                        <p:attrNameLst>
                                          <p:attrName>style.visibility</p:attrName>
                                        </p:attrNameLst>
                                      </p:cBhvr>
                                      <p:to>
                                        <p:strVal val="visible"/>
                                      </p:to>
                                    </p:set>
                                    <p:animEffect transition="in" filter="wipe(left)">
                                      <p:cBhvr>
                                        <p:cTn id="17" dur="5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P spid="94212" grpId="0"/>
      <p:bldP spid="942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2"/>
          <p:cNvSpPr>
            <a:spLocks noGrp="1"/>
          </p:cNvSpPr>
          <p:nvPr>
            <p:ph type="title"/>
          </p:nvPr>
        </p:nvSpPr>
        <p:spPr>
          <a:xfrm>
            <a:off x="179388" y="765175"/>
            <a:ext cx="7343775" cy="609600"/>
          </a:xfrm>
        </p:spPr>
        <p:txBody>
          <a:bodyPr wrap="square" lIns="91440" tIns="45720" rIns="91440" bIns="45720" anchor="ctr"/>
          <a:p>
            <a:pPr algn="l" eaLnBrk="1" hangingPunct="1"/>
            <a:r>
              <a:rPr lang="zh-CN" altLang="en-US" sz="3200" dirty="0">
                <a:solidFill>
                  <a:schemeClr val="tx1"/>
                </a:solidFill>
                <a:latin typeface="华文行楷" panose="02010800040101010101" pitchFamily="2" charset="-122"/>
                <a:ea typeface="华文行楷" panose="02010800040101010101" pitchFamily="2" charset="-122"/>
              </a:rPr>
              <a:t>三、负反馈放大电路稳定性的判断</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95235" name="Text Box 3"/>
          <p:cNvSpPr txBox="1"/>
          <p:nvPr/>
        </p:nvSpPr>
        <p:spPr>
          <a:xfrm>
            <a:off x="622300" y="1336675"/>
            <a:ext cx="7848600" cy="457200"/>
          </a:xfrm>
          <a:prstGeom prst="rect">
            <a:avLst/>
          </a:prstGeom>
          <a:noFill/>
          <a:ln w="12700">
            <a:noFill/>
          </a:ln>
        </p:spPr>
        <p:txBody>
          <a:bodyPr anchor="t">
            <a:spAutoFit/>
          </a:bodyPr>
          <a:p>
            <a:pPr>
              <a:spcBef>
                <a:spcPct val="50000"/>
              </a:spcBef>
            </a:pPr>
            <a:r>
              <a:rPr lang="zh-CN" altLang="en-US" sz="2400" b="1" dirty="0">
                <a:latin typeface="宋体" panose="02010600030101010101" pitchFamily="2" charset="-122"/>
                <a:ea typeface="宋体" panose="02010600030101010101" pitchFamily="2" charset="-122"/>
              </a:rPr>
              <a:t>已知环路增益的频率特性来判断闭环后电路的稳定性。</a:t>
            </a:r>
            <a:endParaRPr lang="zh-CN" altLang="en-US" sz="2400" b="1" dirty="0">
              <a:latin typeface="宋体" panose="02010600030101010101" pitchFamily="2" charset="-122"/>
              <a:ea typeface="宋体" panose="02010600030101010101" pitchFamily="2" charset="-122"/>
            </a:endParaRPr>
          </a:p>
        </p:txBody>
      </p:sp>
      <p:sp>
        <p:nvSpPr>
          <p:cNvPr id="95236" name="Text Box 4"/>
          <p:cNvSpPr txBox="1"/>
          <p:nvPr/>
        </p:nvSpPr>
        <p:spPr>
          <a:xfrm>
            <a:off x="622300" y="1717675"/>
            <a:ext cx="7010400" cy="968375"/>
          </a:xfrm>
          <a:prstGeom prst="rect">
            <a:avLst/>
          </a:prstGeom>
          <a:noFill/>
          <a:ln w="9525">
            <a:noFill/>
          </a:ln>
        </p:spPr>
        <p:txBody>
          <a:bodyPr anchor="t">
            <a:spAutoFit/>
          </a:bodyPr>
          <a:p>
            <a:pPr>
              <a:lnSpc>
                <a:spcPct val="120000"/>
              </a:lnSpc>
            </a:pPr>
            <a:r>
              <a:rPr lang="zh-CN" altLang="en-US" sz="2400" b="1" dirty="0">
                <a:latin typeface="Times New Roman" panose="02020603050405020304" pitchFamily="18" charset="0"/>
                <a:ea typeface="宋体" panose="02010600030101010101" pitchFamily="2" charset="-122"/>
              </a:rPr>
              <a:t>使环路增益下降到</a:t>
            </a:r>
            <a:r>
              <a:rPr lang="en-US" altLang="zh-CN" sz="2400" b="1" dirty="0">
                <a:latin typeface="Times New Roman" panose="02020603050405020304" pitchFamily="18" charset="0"/>
                <a:ea typeface="宋体" panose="02010600030101010101" pitchFamily="2" charset="-122"/>
              </a:rPr>
              <a:t>0dB</a:t>
            </a:r>
            <a:r>
              <a:rPr lang="zh-CN" altLang="en-US" sz="2400" b="1" dirty="0">
                <a:latin typeface="Times New Roman" panose="02020603050405020304" pitchFamily="18" charset="0"/>
                <a:ea typeface="宋体" panose="02010600030101010101" pitchFamily="2" charset="-122"/>
              </a:rPr>
              <a:t>的频率，记作</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c</a:t>
            </a:r>
            <a:r>
              <a:rPr lang="zh-CN" altLang="en-US" sz="2400" b="1" dirty="0">
                <a:latin typeface="Times New Roman" panose="02020603050405020304" pitchFamily="18" charset="0"/>
                <a:ea typeface="宋体" panose="02010600030101010101" pitchFamily="2" charset="-122"/>
              </a:rPr>
              <a:t>；</a:t>
            </a:r>
            <a:endParaRPr lang="zh-CN" altLang="en-US" sz="2400" b="1" dirty="0">
              <a:latin typeface="Times New Roman" panose="02020603050405020304" pitchFamily="18" charset="0"/>
              <a:ea typeface="宋体" panose="02010600030101010101" pitchFamily="2" charset="-122"/>
            </a:endParaRPr>
          </a:p>
          <a:p>
            <a:pPr>
              <a:lnSpc>
                <a:spcPct val="120000"/>
              </a:lnSpc>
            </a:pPr>
            <a:r>
              <a:rPr lang="zh-CN" altLang="en-US" sz="2400" b="1" dirty="0">
                <a:latin typeface="Times New Roman" panose="02020603050405020304" pitchFamily="18" charset="0"/>
                <a:ea typeface="宋体" panose="02010600030101010101" pitchFamily="2" charset="-122"/>
              </a:rPr>
              <a:t>使</a:t>
            </a:r>
            <a:r>
              <a:rPr lang="en-US" altLang="zh-CN" sz="2400" b="1" i="1" dirty="0">
                <a:latin typeface="Times New Roman" panose="02020603050405020304" pitchFamily="18" charset="0"/>
                <a:ea typeface="宋体" panose="02010600030101010101" pitchFamily="2" charset="-122"/>
              </a:rPr>
              <a:t>φ</a:t>
            </a:r>
            <a:r>
              <a:rPr lang="en-US" altLang="zh-CN" sz="2400" b="1" baseline="-25000" dirty="0">
                <a:latin typeface="Times New Roman" panose="02020603050405020304" pitchFamily="18" charset="0"/>
                <a:ea typeface="宋体" panose="02010600030101010101" pitchFamily="2" charset="-122"/>
              </a:rPr>
              <a:t>A</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φ</a:t>
            </a:r>
            <a:r>
              <a:rPr lang="en-US" altLang="zh-CN" sz="2400" b="1" baseline="-25000" dirty="0">
                <a:latin typeface="Times New Roman" panose="02020603050405020304" pitchFamily="18" charset="0"/>
                <a:ea typeface="宋体" panose="02010600030101010101" pitchFamily="2" charset="-122"/>
              </a:rPr>
              <a:t>F</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en-US" altLang="zh-CN" sz="2400" b="1" i="1" dirty="0">
                <a:latin typeface="Times New Roman" panose="02020603050405020304" pitchFamily="18" charset="0"/>
                <a:ea typeface="宋体" panose="02010600030101010101" pitchFamily="2" charset="-122"/>
              </a:rPr>
              <a:t>n</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1)π </a:t>
            </a:r>
            <a:r>
              <a:rPr lang="zh-CN" altLang="en-US" sz="2400" b="1" dirty="0">
                <a:latin typeface="Times New Roman" panose="02020603050405020304" pitchFamily="18" charset="0"/>
                <a:ea typeface="宋体" panose="02010600030101010101" pitchFamily="2" charset="-122"/>
              </a:rPr>
              <a:t>的频率，记作</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0</a:t>
            </a:r>
            <a:r>
              <a:rPr lang="zh-CN" altLang="en-US" sz="2400" b="1" dirty="0">
                <a:latin typeface="Times New Roman" panose="02020603050405020304" pitchFamily="18" charset="0"/>
                <a:ea typeface="宋体" panose="02010600030101010101" pitchFamily="2" charset="-122"/>
              </a:rPr>
              <a:t>。</a:t>
            </a:r>
            <a:endParaRPr lang="zh-CN" altLang="en-US" sz="2400" b="1" baseline="-25000" dirty="0">
              <a:latin typeface="Times New Roman" panose="02020603050405020304" pitchFamily="18" charset="0"/>
              <a:ea typeface="宋体" panose="02010600030101010101" pitchFamily="2" charset="-122"/>
            </a:endParaRPr>
          </a:p>
        </p:txBody>
      </p:sp>
      <p:graphicFrame>
        <p:nvGraphicFramePr>
          <p:cNvPr id="95237" name="Object 5"/>
          <p:cNvGraphicFramePr/>
          <p:nvPr/>
        </p:nvGraphicFramePr>
        <p:xfrm>
          <a:off x="1384300" y="2708275"/>
          <a:ext cx="2895600" cy="3770313"/>
        </p:xfrm>
        <a:graphic>
          <a:graphicData uri="http://schemas.openxmlformats.org/presentationml/2006/ole">
            <mc:AlternateContent xmlns:mc="http://schemas.openxmlformats.org/markup-compatibility/2006">
              <mc:Choice xmlns:v="urn:schemas-microsoft-com:vml" Requires="v">
                <p:oleObj spid="_x0000_s3304" name="" r:id="rId1" imgW="24736425" imgH="15935325" progId="MSPhotoEd.3">
                  <p:embed/>
                </p:oleObj>
              </mc:Choice>
              <mc:Fallback>
                <p:oleObj name="" r:id="rId1" imgW="24736425" imgH="15935325" progId="MSPhotoEd.3">
                  <p:embed/>
                  <p:pic>
                    <p:nvPicPr>
                      <p:cNvPr id="0" name="图片 3303"/>
                      <p:cNvPicPr/>
                      <p:nvPr/>
                    </p:nvPicPr>
                    <p:blipFill>
                      <a:blip r:embed="rId2"/>
                      <a:srcRect r="53087"/>
                      <a:stretch>
                        <a:fillRect/>
                      </a:stretch>
                    </p:blipFill>
                    <p:spPr>
                      <a:xfrm>
                        <a:off x="1384300" y="2708275"/>
                        <a:ext cx="2895600" cy="3770313"/>
                      </a:xfrm>
                      <a:prstGeom prst="rect">
                        <a:avLst/>
                      </a:prstGeom>
                      <a:noFill/>
                      <a:ln w="38100">
                        <a:noFill/>
                        <a:miter/>
                      </a:ln>
                    </p:spPr>
                  </p:pic>
                </p:oleObj>
              </mc:Fallback>
            </mc:AlternateContent>
          </a:graphicData>
        </a:graphic>
      </p:graphicFrame>
      <p:graphicFrame>
        <p:nvGraphicFramePr>
          <p:cNvPr id="95238" name="Object 6"/>
          <p:cNvGraphicFramePr/>
          <p:nvPr/>
        </p:nvGraphicFramePr>
        <p:xfrm>
          <a:off x="4356100" y="2708275"/>
          <a:ext cx="3200400" cy="3770313"/>
        </p:xfrm>
        <a:graphic>
          <a:graphicData uri="http://schemas.openxmlformats.org/presentationml/2006/ole">
            <mc:AlternateContent xmlns:mc="http://schemas.openxmlformats.org/markup-compatibility/2006">
              <mc:Choice xmlns:v="urn:schemas-microsoft-com:vml" Requires="v">
                <p:oleObj spid="_x0000_s3305" name="" r:id="rId3" imgW="24736425" imgH="15935325" progId="MSPhotoEd.3">
                  <p:embed/>
                </p:oleObj>
              </mc:Choice>
              <mc:Fallback>
                <p:oleObj name="" r:id="rId3" imgW="24736425" imgH="15935325" progId="MSPhotoEd.3">
                  <p:embed/>
                  <p:pic>
                    <p:nvPicPr>
                      <p:cNvPr id="0" name="图片 3304"/>
                      <p:cNvPicPr/>
                      <p:nvPr/>
                    </p:nvPicPr>
                    <p:blipFill>
                      <a:blip r:embed="rId2"/>
                      <a:srcRect l="48148"/>
                      <a:stretch>
                        <a:fillRect/>
                      </a:stretch>
                    </p:blipFill>
                    <p:spPr>
                      <a:xfrm>
                        <a:off x="4356100" y="2708275"/>
                        <a:ext cx="3200400" cy="3770313"/>
                      </a:xfrm>
                      <a:prstGeom prst="rect">
                        <a:avLst/>
                      </a:prstGeom>
                      <a:noFill/>
                      <a:ln w="38100">
                        <a:noFill/>
                        <a:miter/>
                      </a:ln>
                    </p:spPr>
                  </p:pic>
                </p:oleObj>
              </mc:Fallback>
            </mc:AlternateContent>
          </a:graphicData>
        </a:graphic>
      </p:graphicFrame>
      <p:grpSp>
        <p:nvGrpSpPr>
          <p:cNvPr id="2" name="Group 7"/>
          <p:cNvGrpSpPr/>
          <p:nvPr/>
        </p:nvGrpSpPr>
        <p:grpSpPr>
          <a:xfrm>
            <a:off x="1917700" y="4037013"/>
            <a:ext cx="2057400" cy="1828800"/>
            <a:chOff x="1200" y="2469"/>
            <a:chExt cx="1296" cy="1152"/>
          </a:xfrm>
        </p:grpSpPr>
        <p:sp>
          <p:nvSpPr>
            <p:cNvPr id="74759" name="Text Box 8"/>
            <p:cNvSpPr txBox="1"/>
            <p:nvPr/>
          </p:nvSpPr>
          <p:spPr>
            <a:xfrm>
              <a:off x="2256" y="2469"/>
              <a:ext cx="240" cy="250"/>
            </a:xfrm>
            <a:prstGeom prst="rect">
              <a:avLst/>
            </a:prstGeom>
            <a:noFill/>
            <a:ln w="9525">
              <a:noFill/>
            </a:ln>
          </p:spPr>
          <p:txBody>
            <a:bodyPr anchor="t">
              <a:spAutoFit/>
            </a:bodyPr>
            <a:p>
              <a:pPr>
                <a:spcBef>
                  <a:spcPct val="50000"/>
                </a:spcBef>
              </a:pPr>
              <a:r>
                <a:rPr lang="en-US" altLang="zh-CN" sz="2000" b="1" i="1" dirty="0">
                  <a:solidFill>
                    <a:srgbClr val="FF0000"/>
                  </a:solidFill>
                  <a:latin typeface="Times New Roman" panose="02020603050405020304" pitchFamily="18" charset="0"/>
                  <a:ea typeface="宋体" panose="02010600030101010101" pitchFamily="2" charset="-122"/>
                </a:rPr>
                <a:t>f</a:t>
              </a:r>
              <a:r>
                <a:rPr lang="en-US" altLang="zh-CN" sz="2000" b="1" baseline="-25000" dirty="0">
                  <a:solidFill>
                    <a:srgbClr val="FF0000"/>
                  </a:solidFill>
                  <a:latin typeface="Times New Roman" panose="02020603050405020304" pitchFamily="18" charset="0"/>
                  <a:ea typeface="宋体" panose="02010600030101010101" pitchFamily="2" charset="-122"/>
                </a:rPr>
                <a:t>c</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74760" name="Line 9"/>
            <p:cNvSpPr/>
            <p:nvPr/>
          </p:nvSpPr>
          <p:spPr>
            <a:xfrm>
              <a:off x="1200" y="3621"/>
              <a:ext cx="912" cy="0"/>
            </a:xfrm>
            <a:prstGeom prst="line">
              <a:avLst/>
            </a:prstGeom>
            <a:ln w="9525" cap="flat" cmpd="sng">
              <a:solidFill>
                <a:srgbClr val="CC3300"/>
              </a:solidFill>
              <a:prstDash val="lgDash"/>
              <a:round/>
              <a:headEnd type="none" w="med" len="med"/>
              <a:tailEnd type="none" w="med" len="med"/>
            </a:ln>
          </p:spPr>
        </p:sp>
        <p:sp>
          <p:nvSpPr>
            <p:cNvPr id="74761" name="Line 10"/>
            <p:cNvSpPr/>
            <p:nvPr/>
          </p:nvSpPr>
          <p:spPr>
            <a:xfrm flipV="1">
              <a:off x="2090" y="3189"/>
              <a:ext cx="0" cy="432"/>
            </a:xfrm>
            <a:prstGeom prst="line">
              <a:avLst/>
            </a:prstGeom>
            <a:ln w="9525" cap="flat" cmpd="sng">
              <a:solidFill>
                <a:srgbClr val="CC3300"/>
              </a:solidFill>
              <a:prstDash val="lgDash"/>
              <a:round/>
              <a:headEnd type="none" w="med" len="med"/>
              <a:tailEnd type="none" w="med" len="med"/>
            </a:ln>
          </p:spPr>
        </p:sp>
        <p:sp>
          <p:nvSpPr>
            <p:cNvPr id="74762" name="Text Box 11"/>
            <p:cNvSpPr txBox="1"/>
            <p:nvPr/>
          </p:nvSpPr>
          <p:spPr>
            <a:xfrm>
              <a:off x="1968" y="2949"/>
              <a:ext cx="240" cy="250"/>
            </a:xfrm>
            <a:prstGeom prst="rect">
              <a:avLst/>
            </a:prstGeom>
            <a:noFill/>
            <a:ln w="9525">
              <a:noFill/>
            </a:ln>
          </p:spPr>
          <p:txBody>
            <a:bodyPr anchor="t">
              <a:spAutoFit/>
            </a:bodyPr>
            <a:p>
              <a:pPr>
                <a:spcBef>
                  <a:spcPct val="50000"/>
                </a:spcBef>
              </a:pPr>
              <a:r>
                <a:rPr lang="en-US" altLang="zh-CN" sz="2000" b="1" i="1" dirty="0">
                  <a:solidFill>
                    <a:srgbClr val="FF0000"/>
                  </a:solidFill>
                  <a:latin typeface="Times New Roman" panose="02020603050405020304" pitchFamily="18" charset="0"/>
                  <a:ea typeface="宋体" panose="02010600030101010101" pitchFamily="2" charset="-122"/>
                </a:rPr>
                <a:t>f</a:t>
              </a:r>
              <a:r>
                <a:rPr lang="en-US" altLang="zh-CN" sz="2000" b="1" baseline="-25000" dirty="0">
                  <a:solidFill>
                    <a:srgbClr val="FF0000"/>
                  </a:solidFill>
                  <a:latin typeface="Times New Roman" panose="02020603050405020304" pitchFamily="18" charset="0"/>
                  <a:ea typeface="宋体" panose="02010600030101010101" pitchFamily="2" charset="-122"/>
                </a:rPr>
                <a:t>0</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74763" name="Oval 12"/>
            <p:cNvSpPr/>
            <p:nvPr/>
          </p:nvSpPr>
          <p:spPr>
            <a:xfrm>
              <a:off x="2064" y="3189"/>
              <a:ext cx="48" cy="48"/>
            </a:xfrm>
            <a:prstGeom prst="ellipse">
              <a:avLst/>
            </a:prstGeom>
            <a:solidFill>
              <a:srgbClr val="FF3300"/>
            </a:solidFill>
            <a:ln w="9525" cap="flat" cmpd="sng">
              <a:solidFill>
                <a:srgbClr val="FF33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3" name="Group 13"/>
          <p:cNvGrpSpPr/>
          <p:nvPr/>
        </p:nvGrpSpPr>
        <p:grpSpPr>
          <a:xfrm>
            <a:off x="4889500" y="4037013"/>
            <a:ext cx="2438400" cy="1828800"/>
            <a:chOff x="3072" y="2469"/>
            <a:chExt cx="1536" cy="1152"/>
          </a:xfrm>
        </p:grpSpPr>
        <p:sp>
          <p:nvSpPr>
            <p:cNvPr id="74765" name="Text Box 14"/>
            <p:cNvSpPr txBox="1"/>
            <p:nvPr/>
          </p:nvSpPr>
          <p:spPr>
            <a:xfrm>
              <a:off x="4320" y="2469"/>
              <a:ext cx="240" cy="250"/>
            </a:xfrm>
            <a:prstGeom prst="rect">
              <a:avLst/>
            </a:prstGeom>
            <a:noFill/>
            <a:ln w="9525">
              <a:noFill/>
            </a:ln>
          </p:spPr>
          <p:txBody>
            <a:bodyPr anchor="t">
              <a:spAutoFit/>
            </a:bodyPr>
            <a:p>
              <a:pPr>
                <a:spcBef>
                  <a:spcPct val="50000"/>
                </a:spcBef>
              </a:pPr>
              <a:r>
                <a:rPr lang="en-US" altLang="zh-CN" sz="2000" b="1" i="1" dirty="0">
                  <a:solidFill>
                    <a:srgbClr val="FF3300"/>
                  </a:solidFill>
                  <a:latin typeface="Times New Roman" panose="02020603050405020304" pitchFamily="18" charset="0"/>
                  <a:ea typeface="宋体" panose="02010600030101010101" pitchFamily="2" charset="-122"/>
                </a:rPr>
                <a:t>f</a:t>
              </a:r>
              <a:r>
                <a:rPr lang="en-US" altLang="zh-CN" sz="2000" b="1" baseline="-25000" dirty="0">
                  <a:solidFill>
                    <a:srgbClr val="FF3300"/>
                  </a:solidFill>
                  <a:latin typeface="Times New Roman" panose="02020603050405020304" pitchFamily="18" charset="0"/>
                  <a:ea typeface="宋体" panose="02010600030101010101" pitchFamily="2" charset="-122"/>
                </a:rPr>
                <a:t>c</a:t>
              </a:r>
              <a:endParaRPr lang="en-US" altLang="zh-CN" sz="2000" b="1" dirty="0">
                <a:solidFill>
                  <a:srgbClr val="FF3300"/>
                </a:solidFill>
                <a:latin typeface="Times New Roman" panose="02020603050405020304" pitchFamily="18" charset="0"/>
                <a:ea typeface="宋体" panose="02010600030101010101" pitchFamily="2" charset="-122"/>
              </a:endParaRPr>
            </a:p>
          </p:txBody>
        </p:sp>
        <p:sp>
          <p:nvSpPr>
            <p:cNvPr id="74766" name="Line 15"/>
            <p:cNvSpPr/>
            <p:nvPr/>
          </p:nvSpPr>
          <p:spPr>
            <a:xfrm>
              <a:off x="3072" y="3621"/>
              <a:ext cx="1440" cy="0"/>
            </a:xfrm>
            <a:prstGeom prst="line">
              <a:avLst/>
            </a:prstGeom>
            <a:ln w="9525" cap="flat" cmpd="sng">
              <a:solidFill>
                <a:srgbClr val="CC3300"/>
              </a:solidFill>
              <a:prstDash val="lgDash"/>
              <a:round/>
              <a:headEnd type="none" w="med" len="med"/>
              <a:tailEnd type="none" w="med" len="med"/>
            </a:ln>
          </p:spPr>
        </p:sp>
        <p:sp>
          <p:nvSpPr>
            <p:cNvPr id="74767" name="Line 16"/>
            <p:cNvSpPr/>
            <p:nvPr/>
          </p:nvSpPr>
          <p:spPr>
            <a:xfrm flipV="1">
              <a:off x="4500" y="3189"/>
              <a:ext cx="0" cy="432"/>
            </a:xfrm>
            <a:prstGeom prst="line">
              <a:avLst/>
            </a:prstGeom>
            <a:ln w="9525" cap="flat" cmpd="sng">
              <a:solidFill>
                <a:srgbClr val="CC3300"/>
              </a:solidFill>
              <a:prstDash val="lgDash"/>
              <a:round/>
              <a:headEnd type="none" w="med" len="med"/>
              <a:tailEnd type="none" w="med" len="med"/>
            </a:ln>
          </p:spPr>
        </p:sp>
        <p:sp>
          <p:nvSpPr>
            <p:cNvPr id="74768" name="Text Box 17"/>
            <p:cNvSpPr txBox="1"/>
            <p:nvPr/>
          </p:nvSpPr>
          <p:spPr>
            <a:xfrm>
              <a:off x="4368" y="2949"/>
              <a:ext cx="240" cy="250"/>
            </a:xfrm>
            <a:prstGeom prst="rect">
              <a:avLst/>
            </a:prstGeom>
            <a:noFill/>
            <a:ln w="9525">
              <a:noFill/>
            </a:ln>
          </p:spPr>
          <p:txBody>
            <a:bodyPr anchor="t">
              <a:spAutoFit/>
            </a:bodyPr>
            <a:p>
              <a:pPr>
                <a:spcBef>
                  <a:spcPct val="50000"/>
                </a:spcBef>
              </a:pPr>
              <a:r>
                <a:rPr lang="en-US" altLang="zh-CN" sz="2000" b="1" i="1" dirty="0">
                  <a:solidFill>
                    <a:srgbClr val="FF3300"/>
                  </a:solidFill>
                  <a:latin typeface="Times New Roman" panose="02020603050405020304" pitchFamily="18" charset="0"/>
                  <a:ea typeface="宋体" panose="02010600030101010101" pitchFamily="2" charset="-122"/>
                </a:rPr>
                <a:t>f</a:t>
              </a:r>
              <a:r>
                <a:rPr lang="en-US" altLang="zh-CN" sz="2000" b="1" baseline="-25000" dirty="0">
                  <a:solidFill>
                    <a:srgbClr val="FF3300"/>
                  </a:solidFill>
                  <a:latin typeface="Times New Roman" panose="02020603050405020304" pitchFamily="18" charset="0"/>
                  <a:ea typeface="宋体" panose="02010600030101010101" pitchFamily="2" charset="-122"/>
                </a:rPr>
                <a:t>0</a:t>
              </a:r>
              <a:endParaRPr lang="en-US" altLang="zh-CN" sz="2000" b="1" dirty="0">
                <a:solidFill>
                  <a:srgbClr val="FF3300"/>
                </a:solidFill>
                <a:latin typeface="Times New Roman" panose="02020603050405020304" pitchFamily="18" charset="0"/>
                <a:ea typeface="宋体" panose="02010600030101010101" pitchFamily="2" charset="-122"/>
              </a:endParaRPr>
            </a:p>
          </p:txBody>
        </p:sp>
        <p:sp>
          <p:nvSpPr>
            <p:cNvPr id="74769" name="Oval 18"/>
            <p:cNvSpPr/>
            <p:nvPr/>
          </p:nvSpPr>
          <p:spPr>
            <a:xfrm>
              <a:off x="4470" y="3195"/>
              <a:ext cx="48" cy="48"/>
            </a:xfrm>
            <a:prstGeom prst="ellipse">
              <a:avLst/>
            </a:prstGeom>
            <a:solidFill>
              <a:srgbClr val="FF3300"/>
            </a:solidFill>
            <a:ln w="9525" cap="flat" cmpd="sng">
              <a:solidFill>
                <a:srgbClr val="FF33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blinds(horizontal)">
                                      <p:cBhvr>
                                        <p:cTn id="7" dur="500"/>
                                        <p:tgtEl>
                                          <p:spTgt spid="952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236">
                                            <p:txEl>
                                              <p:charRg st="0" end="21"/>
                                            </p:txEl>
                                          </p:spTgt>
                                        </p:tgtEl>
                                        <p:attrNameLst>
                                          <p:attrName>style.visibility</p:attrName>
                                        </p:attrNameLst>
                                      </p:cBhvr>
                                      <p:to>
                                        <p:strVal val="visible"/>
                                      </p:to>
                                    </p:set>
                                    <p:animEffect transition="in" filter="wipe(left)">
                                      <p:cBhvr>
                                        <p:cTn id="12" dur="500"/>
                                        <p:tgtEl>
                                          <p:spTgt spid="95236">
                                            <p:txEl>
                                              <p:charRg st="0" end="2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5236">
                                            <p:txEl>
                                              <p:charRg st="21" end="46"/>
                                            </p:txEl>
                                          </p:spTgt>
                                        </p:tgtEl>
                                        <p:attrNameLst>
                                          <p:attrName>style.visibility</p:attrName>
                                        </p:attrNameLst>
                                      </p:cBhvr>
                                      <p:to>
                                        <p:strVal val="visible"/>
                                      </p:to>
                                    </p:set>
                                    <p:animEffect transition="in" filter="wipe(left)">
                                      <p:cBhvr>
                                        <p:cTn id="17" dur="500"/>
                                        <p:tgtEl>
                                          <p:spTgt spid="95236">
                                            <p:txEl>
                                              <p:charRg st="21" end="4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5237"/>
                                        </p:tgtEl>
                                        <p:attrNameLst>
                                          <p:attrName>style.visibility</p:attrName>
                                        </p:attrNameLst>
                                      </p:cBhvr>
                                      <p:to>
                                        <p:strVal val="visible"/>
                                      </p:to>
                                    </p:set>
                                    <p:animEffect transition="in" filter="wipe(left)">
                                      <p:cBhvr>
                                        <p:cTn id="22" dur="500"/>
                                        <p:tgtEl>
                                          <p:spTgt spid="9523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5238"/>
                                        </p:tgtEl>
                                        <p:attrNameLst>
                                          <p:attrName>style.visibility</p:attrName>
                                        </p:attrNameLst>
                                      </p:cBhvr>
                                      <p:to>
                                        <p:strVal val="visible"/>
                                      </p:to>
                                    </p:set>
                                    <p:animEffect transition="in" filter="wipe(left)">
                                      <p:cBhvr>
                                        <p:cTn id="31" dur="500"/>
                                        <p:tgtEl>
                                          <p:spTgt spid="9523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p:bldP spid="9523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2"/>
          <p:cNvSpPr>
            <a:spLocks noGrp="1"/>
          </p:cNvSpPr>
          <p:nvPr>
            <p:ph type="title"/>
          </p:nvPr>
        </p:nvSpPr>
        <p:spPr>
          <a:xfrm>
            <a:off x="250825" y="765175"/>
            <a:ext cx="7467600" cy="609600"/>
          </a:xfrm>
        </p:spPr>
        <p:txBody>
          <a:bodyPr wrap="square" lIns="91440" tIns="45720" rIns="91440" bIns="45720" anchor="ctr"/>
          <a:p>
            <a:pPr algn="l" eaLnBrk="1" hangingPunct="1"/>
            <a:r>
              <a:rPr lang="zh-CN" altLang="en-US" sz="3200" dirty="0">
                <a:solidFill>
                  <a:schemeClr val="tx1"/>
                </a:solidFill>
                <a:latin typeface="华文行楷" panose="02010800040101010101" pitchFamily="2" charset="-122"/>
                <a:ea typeface="华文行楷" panose="02010800040101010101" pitchFamily="2" charset="-122"/>
              </a:rPr>
              <a:t>稳定性的判断</a:t>
            </a:r>
            <a:endParaRPr lang="zh-CN" altLang="en-US" sz="3200" dirty="0">
              <a:solidFill>
                <a:schemeClr val="tx1"/>
              </a:solidFill>
              <a:latin typeface="华文行楷" panose="02010800040101010101" pitchFamily="2" charset="-122"/>
              <a:ea typeface="华文行楷" panose="02010800040101010101" pitchFamily="2" charset="-122"/>
            </a:endParaRPr>
          </a:p>
        </p:txBody>
      </p:sp>
      <p:graphicFrame>
        <p:nvGraphicFramePr>
          <p:cNvPr id="75778" name="Object 3"/>
          <p:cNvGraphicFramePr/>
          <p:nvPr/>
        </p:nvGraphicFramePr>
        <p:xfrm>
          <a:off x="1187450" y="1412875"/>
          <a:ext cx="2895600" cy="3770313"/>
        </p:xfrm>
        <a:graphic>
          <a:graphicData uri="http://schemas.openxmlformats.org/presentationml/2006/ole">
            <mc:AlternateContent xmlns:mc="http://schemas.openxmlformats.org/markup-compatibility/2006">
              <mc:Choice xmlns:v="urn:schemas-microsoft-com:vml" Requires="v">
                <p:oleObj spid="_x0000_s3306" name="" r:id="rId1" imgW="24736425" imgH="15935325" progId="MSPhotoEd.3">
                  <p:embed/>
                </p:oleObj>
              </mc:Choice>
              <mc:Fallback>
                <p:oleObj name="" r:id="rId1" imgW="24736425" imgH="15935325" progId="MSPhotoEd.3">
                  <p:embed/>
                  <p:pic>
                    <p:nvPicPr>
                      <p:cNvPr id="0" name="图片 3305"/>
                      <p:cNvPicPr/>
                      <p:nvPr/>
                    </p:nvPicPr>
                    <p:blipFill>
                      <a:blip r:embed="rId2"/>
                      <a:srcRect r="53087"/>
                      <a:stretch>
                        <a:fillRect/>
                      </a:stretch>
                    </p:blipFill>
                    <p:spPr>
                      <a:xfrm>
                        <a:off x="1187450" y="1412875"/>
                        <a:ext cx="2895600" cy="3770313"/>
                      </a:xfrm>
                      <a:prstGeom prst="rect">
                        <a:avLst/>
                      </a:prstGeom>
                      <a:noFill/>
                      <a:ln w="38100">
                        <a:noFill/>
                        <a:miter/>
                      </a:ln>
                    </p:spPr>
                  </p:pic>
                </p:oleObj>
              </mc:Fallback>
            </mc:AlternateContent>
          </a:graphicData>
        </a:graphic>
      </p:graphicFrame>
      <p:sp>
        <p:nvSpPr>
          <p:cNvPr id="75779" name="Text Box 4"/>
          <p:cNvSpPr txBox="1"/>
          <p:nvPr/>
        </p:nvSpPr>
        <p:spPr>
          <a:xfrm>
            <a:off x="3397250" y="2741613"/>
            <a:ext cx="381000" cy="396875"/>
          </a:xfrm>
          <a:prstGeom prst="rect">
            <a:avLst/>
          </a:prstGeom>
          <a:noFill/>
          <a:ln w="9525">
            <a:noFill/>
          </a:ln>
        </p:spPr>
        <p:txBody>
          <a:bodyPr anchor="t">
            <a:spAutoFit/>
          </a:bodyPr>
          <a:p>
            <a:pPr>
              <a:spcBef>
                <a:spcPct val="50000"/>
              </a:spcBef>
            </a:pPr>
            <a:r>
              <a:rPr lang="en-US" altLang="zh-CN" sz="2000" b="1" i="1" dirty="0">
                <a:solidFill>
                  <a:srgbClr val="FF3300"/>
                </a:solidFill>
                <a:latin typeface="Times New Roman" panose="02020603050405020304" pitchFamily="18" charset="0"/>
                <a:ea typeface="宋体" panose="02010600030101010101" pitchFamily="2" charset="-122"/>
              </a:rPr>
              <a:t>f</a:t>
            </a:r>
            <a:r>
              <a:rPr lang="en-US" altLang="zh-CN" sz="2000" b="1" baseline="-25000" dirty="0">
                <a:solidFill>
                  <a:srgbClr val="FF3300"/>
                </a:solidFill>
                <a:latin typeface="Times New Roman" panose="02020603050405020304" pitchFamily="18" charset="0"/>
                <a:ea typeface="宋体" panose="02010600030101010101" pitchFamily="2" charset="-122"/>
              </a:rPr>
              <a:t>c</a:t>
            </a:r>
            <a:endParaRPr lang="en-US" altLang="zh-CN" sz="2000" b="1" dirty="0">
              <a:solidFill>
                <a:srgbClr val="FF3300"/>
              </a:solidFill>
              <a:latin typeface="Times New Roman" panose="02020603050405020304" pitchFamily="18" charset="0"/>
              <a:ea typeface="宋体" panose="02010600030101010101" pitchFamily="2" charset="-122"/>
            </a:endParaRPr>
          </a:p>
        </p:txBody>
      </p:sp>
      <p:sp>
        <p:nvSpPr>
          <p:cNvPr id="75780" name="Line 5"/>
          <p:cNvSpPr/>
          <p:nvPr/>
        </p:nvSpPr>
        <p:spPr>
          <a:xfrm>
            <a:off x="1720850" y="4570413"/>
            <a:ext cx="1447800" cy="0"/>
          </a:xfrm>
          <a:prstGeom prst="line">
            <a:avLst/>
          </a:prstGeom>
          <a:ln w="9525" cap="flat" cmpd="sng">
            <a:solidFill>
              <a:srgbClr val="CC3300"/>
            </a:solidFill>
            <a:prstDash val="lgDash"/>
            <a:round/>
            <a:headEnd type="none" w="med" len="med"/>
            <a:tailEnd type="none" w="med" len="med"/>
          </a:ln>
        </p:spPr>
      </p:sp>
      <p:sp>
        <p:nvSpPr>
          <p:cNvPr id="75781" name="Line 6"/>
          <p:cNvSpPr/>
          <p:nvPr/>
        </p:nvSpPr>
        <p:spPr>
          <a:xfrm flipV="1">
            <a:off x="3133725" y="3884613"/>
            <a:ext cx="0" cy="685800"/>
          </a:xfrm>
          <a:prstGeom prst="line">
            <a:avLst/>
          </a:prstGeom>
          <a:ln w="9525" cap="flat" cmpd="sng">
            <a:solidFill>
              <a:srgbClr val="CC3300"/>
            </a:solidFill>
            <a:prstDash val="lgDash"/>
            <a:round/>
            <a:headEnd type="none" w="med" len="med"/>
            <a:tailEnd type="none" w="med" len="med"/>
          </a:ln>
        </p:spPr>
      </p:sp>
      <p:sp>
        <p:nvSpPr>
          <p:cNvPr id="75782" name="Text Box 7"/>
          <p:cNvSpPr txBox="1"/>
          <p:nvPr/>
        </p:nvSpPr>
        <p:spPr>
          <a:xfrm>
            <a:off x="2811463" y="3475038"/>
            <a:ext cx="381000" cy="396875"/>
          </a:xfrm>
          <a:prstGeom prst="rect">
            <a:avLst/>
          </a:prstGeom>
          <a:noFill/>
          <a:ln w="9525">
            <a:noFill/>
          </a:ln>
        </p:spPr>
        <p:txBody>
          <a:bodyPr anchor="t">
            <a:spAutoFit/>
          </a:bodyPr>
          <a:p>
            <a:pPr>
              <a:spcBef>
                <a:spcPct val="50000"/>
              </a:spcBef>
            </a:pPr>
            <a:r>
              <a:rPr lang="en-US" altLang="zh-CN" sz="2000" b="1" i="1" dirty="0">
                <a:solidFill>
                  <a:srgbClr val="FF3300"/>
                </a:solidFill>
                <a:latin typeface="Times New Roman" panose="02020603050405020304" pitchFamily="18" charset="0"/>
                <a:ea typeface="宋体" panose="02010600030101010101" pitchFamily="2" charset="-122"/>
              </a:rPr>
              <a:t>f</a:t>
            </a:r>
            <a:r>
              <a:rPr lang="en-US" altLang="zh-CN" sz="2000" b="1" baseline="-25000" dirty="0">
                <a:solidFill>
                  <a:srgbClr val="FF3300"/>
                </a:solidFill>
                <a:latin typeface="Times New Roman" panose="02020603050405020304" pitchFamily="18" charset="0"/>
                <a:ea typeface="宋体" panose="02010600030101010101" pitchFamily="2" charset="-122"/>
              </a:rPr>
              <a:t>0</a:t>
            </a:r>
            <a:endParaRPr lang="en-US" altLang="zh-CN" sz="2000" b="1" dirty="0">
              <a:solidFill>
                <a:srgbClr val="FF3300"/>
              </a:solidFill>
              <a:latin typeface="Times New Roman" panose="02020603050405020304" pitchFamily="18" charset="0"/>
              <a:ea typeface="宋体" panose="02010600030101010101" pitchFamily="2" charset="-122"/>
            </a:endParaRPr>
          </a:p>
        </p:txBody>
      </p:sp>
      <p:grpSp>
        <p:nvGrpSpPr>
          <p:cNvPr id="2" name="Group 8"/>
          <p:cNvGrpSpPr/>
          <p:nvPr/>
        </p:nvGrpSpPr>
        <p:grpSpPr>
          <a:xfrm>
            <a:off x="1644650" y="2479675"/>
            <a:ext cx="1482725" cy="1447800"/>
            <a:chOff x="1056" y="1488"/>
            <a:chExt cx="934" cy="912"/>
          </a:xfrm>
        </p:grpSpPr>
        <p:sp>
          <p:nvSpPr>
            <p:cNvPr id="75784" name="Line 9"/>
            <p:cNvSpPr/>
            <p:nvPr/>
          </p:nvSpPr>
          <p:spPr>
            <a:xfrm flipV="1">
              <a:off x="1990" y="1488"/>
              <a:ext cx="0" cy="912"/>
            </a:xfrm>
            <a:prstGeom prst="line">
              <a:avLst/>
            </a:prstGeom>
            <a:ln w="9525" cap="flat" cmpd="sng">
              <a:solidFill>
                <a:schemeClr val="accent2"/>
              </a:solidFill>
              <a:prstDash val="lgDash"/>
              <a:round/>
              <a:headEnd type="none" w="med" len="med"/>
              <a:tailEnd type="none" w="med" len="med"/>
            </a:ln>
          </p:spPr>
        </p:sp>
        <p:sp>
          <p:nvSpPr>
            <p:cNvPr id="75785" name="Line 10"/>
            <p:cNvSpPr/>
            <p:nvPr/>
          </p:nvSpPr>
          <p:spPr>
            <a:xfrm flipH="1">
              <a:off x="1056" y="1513"/>
              <a:ext cx="912" cy="0"/>
            </a:xfrm>
            <a:prstGeom prst="line">
              <a:avLst/>
            </a:prstGeom>
            <a:ln w="9525" cap="flat" cmpd="sng">
              <a:solidFill>
                <a:schemeClr val="accent2"/>
              </a:solidFill>
              <a:prstDash val="lgDash"/>
              <a:round/>
              <a:headEnd type="none" w="med" len="med"/>
              <a:tailEnd type="none" w="med" len="med"/>
            </a:ln>
          </p:spPr>
        </p:sp>
      </p:grpSp>
      <p:sp>
        <p:nvSpPr>
          <p:cNvPr id="75786" name="Oval 11"/>
          <p:cNvSpPr/>
          <p:nvPr/>
        </p:nvSpPr>
        <p:spPr>
          <a:xfrm>
            <a:off x="3092450" y="3886200"/>
            <a:ext cx="76200" cy="76200"/>
          </a:xfrm>
          <a:prstGeom prst="ellipse">
            <a:avLst/>
          </a:prstGeom>
          <a:solidFill>
            <a:srgbClr val="FF3300"/>
          </a:solidFill>
          <a:ln w="9525" cap="flat" cmpd="sng">
            <a:solidFill>
              <a:srgbClr val="FF33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96268" name="AutoShape 12"/>
          <p:cNvSpPr/>
          <p:nvPr/>
        </p:nvSpPr>
        <p:spPr>
          <a:xfrm>
            <a:off x="2973388" y="1538288"/>
            <a:ext cx="1033462" cy="712787"/>
          </a:xfrm>
          <a:prstGeom prst="borderCallout1">
            <a:avLst>
              <a:gd name="adj1" fmla="val 16037"/>
              <a:gd name="adj2" fmla="val -7375"/>
              <a:gd name="adj3" fmla="val 136079"/>
              <a:gd name="adj4" fmla="val -125347"/>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000" b="1" dirty="0">
                <a:latin typeface="Times New Roman" panose="02020603050405020304" pitchFamily="18" charset="0"/>
                <a:ea typeface="宋体" panose="02010600030101010101" pitchFamily="2" charset="-122"/>
              </a:rPr>
              <a:t>满足起振条件</a:t>
            </a:r>
            <a:endParaRPr lang="zh-CN" altLang="en-US" sz="2000" b="1" dirty="0">
              <a:latin typeface="Times New Roman" panose="02020603050405020304" pitchFamily="18" charset="0"/>
              <a:ea typeface="宋体" panose="02010600030101010101" pitchFamily="2" charset="-122"/>
            </a:endParaRPr>
          </a:p>
        </p:txBody>
      </p:sp>
      <p:sp>
        <p:nvSpPr>
          <p:cNvPr id="96269" name="Text Box 13"/>
          <p:cNvSpPr txBox="1"/>
          <p:nvPr/>
        </p:nvSpPr>
        <p:spPr>
          <a:xfrm>
            <a:off x="1731963" y="4986338"/>
            <a:ext cx="1752600" cy="457200"/>
          </a:xfrm>
          <a:prstGeom prst="rect">
            <a:avLst/>
          </a:prstGeom>
          <a:noFill/>
          <a:ln w="9525">
            <a:noFill/>
          </a:ln>
        </p:spPr>
        <p:txBody>
          <a:bodyPr anchor="t">
            <a:spAutoFit/>
          </a:bodyPr>
          <a:p>
            <a:pPr>
              <a:spcBef>
                <a:spcPct val="50000"/>
              </a:spcBef>
            </a:pPr>
            <a:r>
              <a:rPr lang="zh-CN" altLang="en-US" sz="2400" b="1" dirty="0">
                <a:solidFill>
                  <a:srgbClr val="990033"/>
                </a:solidFill>
                <a:latin typeface="Times New Roman" panose="02020603050405020304" pitchFamily="18" charset="0"/>
                <a:ea typeface="宋体" panose="02010600030101010101" pitchFamily="2" charset="-122"/>
              </a:rPr>
              <a:t>电路不稳定</a:t>
            </a:r>
            <a:endParaRPr lang="zh-CN" altLang="en-US" sz="2400" b="1" dirty="0">
              <a:solidFill>
                <a:srgbClr val="990033"/>
              </a:solidFill>
              <a:latin typeface="Times New Roman" panose="02020603050405020304" pitchFamily="18" charset="0"/>
              <a:ea typeface="宋体" panose="02010600030101010101" pitchFamily="2" charset="-122"/>
            </a:endParaRPr>
          </a:p>
        </p:txBody>
      </p:sp>
      <p:sp>
        <p:nvSpPr>
          <p:cNvPr id="75789" name="Text Box 14"/>
          <p:cNvSpPr txBox="1"/>
          <p:nvPr/>
        </p:nvSpPr>
        <p:spPr>
          <a:xfrm>
            <a:off x="5226050" y="4841875"/>
            <a:ext cx="1447800" cy="457200"/>
          </a:xfrm>
          <a:prstGeom prst="rect">
            <a:avLst/>
          </a:prstGeom>
          <a:noFill/>
          <a:ln w="9525">
            <a:noFill/>
          </a:ln>
        </p:spPr>
        <p:txBody>
          <a:bodyPr anchor="t">
            <a:spAutoFit/>
          </a:bodyPr>
          <a:p>
            <a:pPr>
              <a:spcBef>
                <a:spcPct val="50000"/>
              </a:spcBef>
            </a:pPr>
            <a:r>
              <a:rPr lang="zh-CN" altLang="en-US" sz="2400" b="1" dirty="0">
                <a:solidFill>
                  <a:srgbClr val="D60093"/>
                </a:solidFill>
                <a:latin typeface="Times New Roman" panose="02020603050405020304" pitchFamily="18" charset="0"/>
                <a:ea typeface="宋体" panose="02010600030101010101" pitchFamily="2" charset="-122"/>
              </a:rPr>
              <a:t>电路稳定</a:t>
            </a:r>
            <a:endParaRPr lang="zh-CN" altLang="en-US" sz="2400" b="1" dirty="0">
              <a:solidFill>
                <a:srgbClr val="D60093"/>
              </a:solidFill>
              <a:latin typeface="Times New Roman" panose="02020603050405020304" pitchFamily="18" charset="0"/>
              <a:ea typeface="宋体" panose="02010600030101010101" pitchFamily="2" charset="-122"/>
            </a:endParaRPr>
          </a:p>
        </p:txBody>
      </p:sp>
      <p:sp>
        <p:nvSpPr>
          <p:cNvPr id="96271" name="Text Box 15"/>
          <p:cNvSpPr txBox="1"/>
          <p:nvPr/>
        </p:nvSpPr>
        <p:spPr>
          <a:xfrm>
            <a:off x="1011238" y="5491163"/>
            <a:ext cx="7467600" cy="831850"/>
          </a:xfrm>
          <a:prstGeom prst="rect">
            <a:avLst/>
          </a:prstGeom>
          <a:solidFill>
            <a:srgbClr val="66FFFF"/>
          </a:solidFill>
          <a:ln w="9525" cap="flat" cmpd="sng">
            <a:solidFill>
              <a:srgbClr val="FF3300"/>
            </a:solidFill>
            <a:prstDash val="solid"/>
            <a:miter/>
            <a:headEnd type="none" w="med" len="med"/>
            <a:tailEnd type="none" w="med" len="med"/>
          </a:ln>
        </p:spPr>
        <p:txBody>
          <a:bodyPr anchor="t">
            <a:spAutoFit/>
          </a:bodyPr>
          <a:p>
            <a:pPr>
              <a:spcBef>
                <a:spcPct val="50000"/>
              </a:spcBef>
            </a:pPr>
            <a:r>
              <a:rPr lang="en-US" altLang="zh-CN" sz="2400" i="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0</a:t>
            </a:r>
            <a:r>
              <a:rPr lang="zh-CN" altLang="en-US"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c</a:t>
            </a:r>
            <a:r>
              <a:rPr lang="zh-CN" altLang="en-US" sz="2400" b="1" dirty="0">
                <a:latin typeface="Times New Roman" panose="02020603050405020304" pitchFamily="18" charset="0"/>
                <a:ea typeface="宋体" panose="02010600030101010101" pitchFamily="2" charset="-122"/>
              </a:rPr>
              <a:t>，电路不稳定，会产生自激振荡； </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0 </a:t>
            </a:r>
            <a:r>
              <a:rPr lang="zh-CN" altLang="en-US" sz="2400" b="1" dirty="0">
                <a:latin typeface="Times New Roman" panose="02020603050405020304" pitchFamily="18" charset="0"/>
                <a:ea typeface="宋体" panose="02010600030101010101" pitchFamily="2" charset="-122"/>
              </a:rPr>
              <a:t>＞</a:t>
            </a:r>
            <a:r>
              <a:rPr lang="zh-CN" altLang="en-US" sz="2400" b="1" baseline="-250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f</a:t>
            </a:r>
            <a:r>
              <a:rPr lang="en-US" altLang="zh-CN" sz="2400" b="1" baseline="-25000" dirty="0">
                <a:latin typeface="Times New Roman" panose="02020603050405020304" pitchFamily="18" charset="0"/>
                <a:ea typeface="宋体" panose="02010600030101010101" pitchFamily="2" charset="-122"/>
              </a:rPr>
              <a:t>c</a:t>
            </a:r>
            <a:r>
              <a:rPr lang="zh-CN" altLang="en-US" sz="2400" b="1" dirty="0">
                <a:latin typeface="Times New Roman" panose="02020603050405020304" pitchFamily="18" charset="0"/>
                <a:ea typeface="宋体" panose="02010600030101010101" pitchFamily="2" charset="-122"/>
              </a:rPr>
              <a:t>，电路稳定，不会产生自激振荡。</a:t>
            </a:r>
            <a:endParaRPr lang="zh-CN" altLang="en-US" sz="2400" b="1" dirty="0">
              <a:latin typeface="Times New Roman" panose="02020603050405020304" pitchFamily="18" charset="0"/>
              <a:ea typeface="宋体" panose="02010600030101010101" pitchFamily="2" charset="-122"/>
            </a:endParaRPr>
          </a:p>
        </p:txBody>
      </p:sp>
      <p:grpSp>
        <p:nvGrpSpPr>
          <p:cNvPr id="75791" name="Group 16"/>
          <p:cNvGrpSpPr/>
          <p:nvPr/>
        </p:nvGrpSpPr>
        <p:grpSpPr>
          <a:xfrm>
            <a:off x="4179888" y="1530350"/>
            <a:ext cx="3200400" cy="3770313"/>
            <a:chOff x="2304" y="672"/>
            <a:chExt cx="2016" cy="2375"/>
          </a:xfrm>
        </p:grpSpPr>
        <p:graphicFrame>
          <p:nvGraphicFramePr>
            <p:cNvPr id="75792" name="Object 17"/>
            <p:cNvGraphicFramePr/>
            <p:nvPr/>
          </p:nvGraphicFramePr>
          <p:xfrm>
            <a:off x="2304" y="672"/>
            <a:ext cx="2016" cy="2375"/>
          </p:xfrm>
          <a:graphic>
            <a:graphicData uri="http://schemas.openxmlformats.org/presentationml/2006/ole">
              <mc:AlternateContent xmlns:mc="http://schemas.openxmlformats.org/markup-compatibility/2006">
                <mc:Choice xmlns:v="urn:schemas-microsoft-com:vml" Requires="v">
                  <p:oleObj spid="_x0000_s3307" name="" r:id="rId3" imgW="24736425" imgH="15935325" progId="MSPhotoEd.3">
                    <p:embed/>
                  </p:oleObj>
                </mc:Choice>
                <mc:Fallback>
                  <p:oleObj name="" r:id="rId3" imgW="24736425" imgH="15935325" progId="MSPhotoEd.3">
                    <p:embed/>
                    <p:pic>
                      <p:nvPicPr>
                        <p:cNvPr id="0" name="图片 3306"/>
                        <p:cNvPicPr/>
                        <p:nvPr/>
                      </p:nvPicPr>
                      <p:blipFill>
                        <a:blip r:embed="rId2"/>
                        <a:srcRect l="48148"/>
                        <a:stretch>
                          <a:fillRect/>
                        </a:stretch>
                      </p:blipFill>
                      <p:spPr>
                        <a:xfrm>
                          <a:off x="2304" y="672"/>
                          <a:ext cx="2016" cy="2375"/>
                        </a:xfrm>
                        <a:prstGeom prst="rect">
                          <a:avLst/>
                        </a:prstGeom>
                        <a:noFill/>
                        <a:ln w="38100">
                          <a:noFill/>
                          <a:miter/>
                        </a:ln>
                      </p:spPr>
                    </p:pic>
                  </p:oleObj>
                </mc:Fallback>
              </mc:AlternateContent>
            </a:graphicData>
          </a:graphic>
        </p:graphicFrame>
        <p:sp>
          <p:nvSpPr>
            <p:cNvPr id="75793" name="Text Box 18"/>
            <p:cNvSpPr txBox="1"/>
            <p:nvPr/>
          </p:nvSpPr>
          <p:spPr>
            <a:xfrm>
              <a:off x="3888" y="1509"/>
              <a:ext cx="240" cy="250"/>
            </a:xfrm>
            <a:prstGeom prst="rect">
              <a:avLst/>
            </a:prstGeom>
            <a:noFill/>
            <a:ln w="9525">
              <a:noFill/>
            </a:ln>
          </p:spPr>
          <p:txBody>
            <a:bodyPr anchor="t">
              <a:spAutoFit/>
            </a:bodyPr>
            <a:p>
              <a:pPr>
                <a:spcBef>
                  <a:spcPct val="50000"/>
                </a:spcBef>
              </a:pPr>
              <a:r>
                <a:rPr lang="en-US" altLang="zh-CN" sz="2000" b="1" i="1" dirty="0">
                  <a:solidFill>
                    <a:srgbClr val="FF3300"/>
                  </a:solidFill>
                  <a:latin typeface="Times New Roman" panose="02020603050405020304" pitchFamily="18" charset="0"/>
                  <a:ea typeface="宋体" panose="02010600030101010101" pitchFamily="2" charset="-122"/>
                </a:rPr>
                <a:t>f</a:t>
              </a:r>
              <a:r>
                <a:rPr lang="en-US" altLang="zh-CN" sz="2000" b="1" baseline="-25000" dirty="0">
                  <a:solidFill>
                    <a:srgbClr val="FF3300"/>
                  </a:solidFill>
                  <a:latin typeface="Times New Roman" panose="02020603050405020304" pitchFamily="18" charset="0"/>
                  <a:ea typeface="宋体" panose="02010600030101010101" pitchFamily="2" charset="-122"/>
                </a:rPr>
                <a:t>c</a:t>
              </a:r>
              <a:endParaRPr lang="en-US" altLang="zh-CN" sz="2000" b="1" dirty="0">
                <a:solidFill>
                  <a:srgbClr val="FF3300"/>
                </a:solidFill>
                <a:latin typeface="Times New Roman" panose="02020603050405020304" pitchFamily="18" charset="0"/>
                <a:ea typeface="宋体" panose="02010600030101010101" pitchFamily="2" charset="-122"/>
              </a:endParaRPr>
            </a:p>
          </p:txBody>
        </p:sp>
        <p:sp>
          <p:nvSpPr>
            <p:cNvPr id="75794" name="Line 19"/>
            <p:cNvSpPr/>
            <p:nvPr/>
          </p:nvSpPr>
          <p:spPr>
            <a:xfrm>
              <a:off x="2640" y="2661"/>
              <a:ext cx="1440" cy="0"/>
            </a:xfrm>
            <a:prstGeom prst="line">
              <a:avLst/>
            </a:prstGeom>
            <a:ln w="9525" cap="flat" cmpd="sng">
              <a:solidFill>
                <a:srgbClr val="CC3300"/>
              </a:solidFill>
              <a:prstDash val="lgDash"/>
              <a:round/>
              <a:headEnd type="none" w="med" len="med"/>
              <a:tailEnd type="none" w="med" len="med"/>
            </a:ln>
          </p:spPr>
        </p:sp>
        <p:sp>
          <p:nvSpPr>
            <p:cNvPr id="75795" name="Line 20"/>
            <p:cNvSpPr/>
            <p:nvPr/>
          </p:nvSpPr>
          <p:spPr>
            <a:xfrm flipV="1">
              <a:off x="4068" y="2229"/>
              <a:ext cx="0" cy="432"/>
            </a:xfrm>
            <a:prstGeom prst="line">
              <a:avLst/>
            </a:prstGeom>
            <a:ln w="9525" cap="flat" cmpd="sng">
              <a:solidFill>
                <a:srgbClr val="CC3300"/>
              </a:solidFill>
              <a:prstDash val="lgDash"/>
              <a:round/>
              <a:headEnd type="none" w="med" len="med"/>
              <a:tailEnd type="none" w="med" len="med"/>
            </a:ln>
          </p:spPr>
        </p:sp>
        <p:sp>
          <p:nvSpPr>
            <p:cNvPr id="75796" name="Text Box 21"/>
            <p:cNvSpPr txBox="1"/>
            <p:nvPr/>
          </p:nvSpPr>
          <p:spPr>
            <a:xfrm>
              <a:off x="3840" y="2016"/>
              <a:ext cx="240" cy="250"/>
            </a:xfrm>
            <a:prstGeom prst="rect">
              <a:avLst/>
            </a:prstGeom>
            <a:noFill/>
            <a:ln w="9525">
              <a:noFill/>
            </a:ln>
          </p:spPr>
          <p:txBody>
            <a:bodyPr anchor="t">
              <a:spAutoFit/>
            </a:bodyPr>
            <a:p>
              <a:pPr>
                <a:spcBef>
                  <a:spcPct val="50000"/>
                </a:spcBef>
              </a:pPr>
              <a:r>
                <a:rPr lang="en-US" altLang="zh-CN" sz="2000" b="1" i="1" dirty="0">
                  <a:solidFill>
                    <a:srgbClr val="FF3300"/>
                  </a:solidFill>
                  <a:latin typeface="Times New Roman" panose="02020603050405020304" pitchFamily="18" charset="0"/>
                  <a:ea typeface="宋体" panose="02010600030101010101" pitchFamily="2" charset="-122"/>
                </a:rPr>
                <a:t>f</a:t>
              </a:r>
              <a:r>
                <a:rPr lang="en-US" altLang="zh-CN" sz="2000" b="1" baseline="-25000" dirty="0">
                  <a:solidFill>
                    <a:srgbClr val="FF3300"/>
                  </a:solidFill>
                  <a:latin typeface="Times New Roman" panose="02020603050405020304" pitchFamily="18" charset="0"/>
                  <a:ea typeface="宋体" panose="02010600030101010101" pitchFamily="2" charset="-122"/>
                </a:rPr>
                <a:t>0</a:t>
              </a:r>
              <a:endParaRPr lang="en-US" altLang="zh-CN" sz="2000" b="1" dirty="0">
                <a:solidFill>
                  <a:srgbClr val="FF3300"/>
                </a:solidFill>
                <a:latin typeface="Times New Roman" panose="02020603050405020304" pitchFamily="18" charset="0"/>
                <a:ea typeface="宋体" panose="02010600030101010101" pitchFamily="2" charset="-122"/>
              </a:endParaRPr>
            </a:p>
          </p:txBody>
        </p:sp>
        <p:sp>
          <p:nvSpPr>
            <p:cNvPr id="75797" name="Oval 22"/>
            <p:cNvSpPr/>
            <p:nvPr/>
          </p:nvSpPr>
          <p:spPr>
            <a:xfrm>
              <a:off x="4038" y="2235"/>
              <a:ext cx="48" cy="48"/>
            </a:xfrm>
            <a:prstGeom prst="ellipse">
              <a:avLst/>
            </a:prstGeom>
            <a:solidFill>
              <a:srgbClr val="FF3300"/>
            </a:solidFill>
            <a:ln w="9525" cap="flat" cmpd="sng">
              <a:solidFill>
                <a:srgbClr val="FF3300"/>
              </a:solidFill>
              <a:prstDash val="solid"/>
              <a:roun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4" name="Group 23"/>
          <p:cNvGrpSpPr/>
          <p:nvPr/>
        </p:nvGrpSpPr>
        <p:grpSpPr>
          <a:xfrm>
            <a:off x="6999288" y="3089275"/>
            <a:ext cx="1066800" cy="803275"/>
            <a:chOff x="4429" y="1872"/>
            <a:chExt cx="672" cy="506"/>
          </a:xfrm>
        </p:grpSpPr>
        <p:grpSp>
          <p:nvGrpSpPr>
            <p:cNvPr id="75799" name="Group 24"/>
            <p:cNvGrpSpPr/>
            <p:nvPr/>
          </p:nvGrpSpPr>
          <p:grpSpPr>
            <a:xfrm>
              <a:off x="4429" y="1872"/>
              <a:ext cx="480" cy="506"/>
              <a:chOff x="4080" y="1654"/>
              <a:chExt cx="480" cy="506"/>
            </a:xfrm>
          </p:grpSpPr>
          <p:sp>
            <p:nvSpPr>
              <p:cNvPr id="75800" name="Line 25"/>
              <p:cNvSpPr/>
              <p:nvPr/>
            </p:nvSpPr>
            <p:spPr>
              <a:xfrm>
                <a:off x="4080" y="2016"/>
                <a:ext cx="480" cy="0"/>
              </a:xfrm>
              <a:prstGeom prst="line">
                <a:avLst/>
              </a:prstGeom>
              <a:ln w="9525" cap="flat" cmpd="sng">
                <a:solidFill>
                  <a:schemeClr val="accent2"/>
                </a:solidFill>
                <a:prstDash val="solid"/>
                <a:round/>
                <a:headEnd type="none" w="med" len="med"/>
                <a:tailEnd type="none" w="med" len="med"/>
              </a:ln>
            </p:spPr>
          </p:sp>
          <p:sp>
            <p:nvSpPr>
              <p:cNvPr id="75801" name="Line 26"/>
              <p:cNvSpPr/>
              <p:nvPr/>
            </p:nvSpPr>
            <p:spPr>
              <a:xfrm>
                <a:off x="4464" y="1654"/>
                <a:ext cx="0" cy="144"/>
              </a:xfrm>
              <a:prstGeom prst="line">
                <a:avLst/>
              </a:prstGeom>
              <a:ln w="9525" cap="flat" cmpd="sng">
                <a:solidFill>
                  <a:schemeClr val="accent2"/>
                </a:solidFill>
                <a:prstDash val="solid"/>
                <a:round/>
                <a:headEnd type="none" w="med" len="med"/>
                <a:tailEnd type="triangle" w="med" len="med"/>
              </a:ln>
            </p:spPr>
          </p:sp>
          <p:sp>
            <p:nvSpPr>
              <p:cNvPr id="75802" name="Line 27"/>
              <p:cNvSpPr/>
              <p:nvPr/>
            </p:nvSpPr>
            <p:spPr>
              <a:xfrm flipV="1">
                <a:off x="4464" y="2016"/>
                <a:ext cx="0" cy="144"/>
              </a:xfrm>
              <a:prstGeom prst="line">
                <a:avLst/>
              </a:prstGeom>
              <a:ln w="9525" cap="flat" cmpd="sng">
                <a:solidFill>
                  <a:schemeClr val="accent2"/>
                </a:solidFill>
                <a:prstDash val="solid"/>
                <a:round/>
                <a:headEnd type="none" w="med" len="med"/>
                <a:tailEnd type="triangle" w="med" len="med"/>
              </a:ln>
            </p:spPr>
          </p:sp>
          <p:sp>
            <p:nvSpPr>
              <p:cNvPr id="75803" name="Line 28"/>
              <p:cNvSpPr/>
              <p:nvPr/>
            </p:nvSpPr>
            <p:spPr>
              <a:xfrm>
                <a:off x="4223" y="1802"/>
                <a:ext cx="336" cy="0"/>
              </a:xfrm>
              <a:prstGeom prst="line">
                <a:avLst/>
              </a:prstGeom>
              <a:ln w="9525" cap="flat" cmpd="sng">
                <a:solidFill>
                  <a:schemeClr val="accent2"/>
                </a:solidFill>
                <a:prstDash val="solid"/>
                <a:round/>
                <a:headEnd type="none" w="med" len="med"/>
                <a:tailEnd type="none" w="med" len="med"/>
              </a:ln>
            </p:spPr>
          </p:sp>
        </p:grpSp>
        <p:sp>
          <p:nvSpPr>
            <p:cNvPr id="75804" name="Text Box 29"/>
            <p:cNvSpPr txBox="1"/>
            <p:nvPr/>
          </p:nvSpPr>
          <p:spPr>
            <a:xfrm>
              <a:off x="4621" y="1994"/>
              <a:ext cx="480" cy="250"/>
            </a:xfrm>
            <a:prstGeom prst="rect">
              <a:avLst/>
            </a:prstGeom>
            <a:noFill/>
            <a:ln w="9525">
              <a:noFill/>
            </a:ln>
          </p:spPr>
          <p:txBody>
            <a:bodyPr anchor="t">
              <a:spAutoFit/>
            </a:bodyPr>
            <a:p>
              <a:pPr>
                <a:spcBef>
                  <a:spcPct val="50000"/>
                </a:spcBef>
              </a:pPr>
              <a:r>
                <a:rPr lang="en-US" altLang="zh-CN" sz="2000" b="1" i="1" dirty="0">
                  <a:solidFill>
                    <a:schemeClr val="accent2"/>
                  </a:solidFill>
                  <a:latin typeface="Times New Roman" panose="02020603050405020304" pitchFamily="18" charset="0"/>
                  <a:ea typeface="宋体" panose="02010600030101010101" pitchFamily="2" charset="-122"/>
                </a:rPr>
                <a:t>G</a:t>
              </a:r>
              <a:r>
                <a:rPr lang="en-US" altLang="zh-CN" sz="2000" b="1" baseline="-25000" dirty="0">
                  <a:solidFill>
                    <a:schemeClr val="accent2"/>
                  </a:solidFill>
                  <a:latin typeface="Times New Roman" panose="02020603050405020304" pitchFamily="18" charset="0"/>
                  <a:ea typeface="宋体" panose="02010600030101010101" pitchFamily="2" charset="-122"/>
                </a:rPr>
                <a:t>m</a:t>
              </a:r>
              <a:endParaRPr lang="en-US" altLang="zh-CN" sz="2000" b="1" dirty="0">
                <a:solidFill>
                  <a:schemeClr val="accent2"/>
                </a:solidFill>
                <a:latin typeface="Times New Roman" panose="02020603050405020304" pitchFamily="18" charset="0"/>
                <a:ea typeface="宋体" panose="02010600030101010101" pitchFamily="2" charset="-122"/>
              </a:endParaRPr>
            </a:p>
          </p:txBody>
        </p:sp>
      </p:grpSp>
      <p:sp>
        <p:nvSpPr>
          <p:cNvPr id="96286" name="AutoShape 30"/>
          <p:cNvSpPr/>
          <p:nvPr/>
        </p:nvSpPr>
        <p:spPr>
          <a:xfrm>
            <a:off x="7996238" y="2466975"/>
            <a:ext cx="936625" cy="863600"/>
          </a:xfrm>
          <a:prstGeom prst="borderCallout1">
            <a:avLst>
              <a:gd name="adj1" fmla="val 13236"/>
              <a:gd name="adj2" fmla="val -8134"/>
              <a:gd name="adj3" fmla="val 115440"/>
              <a:gd name="adj4" fmla="val -32375"/>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幅值裕度</a:t>
            </a:r>
            <a:endParaRPr lang="zh-CN" altLang="en-US" sz="2400" b="1" dirty="0">
              <a:latin typeface="Times New Roman" panose="02020603050405020304" pitchFamily="18" charset="0"/>
              <a:ea typeface="宋体" panose="02010600030101010101" pitchFamily="2" charset="-122"/>
            </a:endParaRPr>
          </a:p>
        </p:txBody>
      </p:sp>
      <p:grpSp>
        <p:nvGrpSpPr>
          <p:cNvPr id="6" name="Group 31"/>
          <p:cNvGrpSpPr/>
          <p:nvPr/>
        </p:nvGrpSpPr>
        <p:grpSpPr>
          <a:xfrm>
            <a:off x="6694488" y="3359150"/>
            <a:ext cx="284162" cy="1219200"/>
            <a:chOff x="4237" y="2042"/>
            <a:chExt cx="179" cy="768"/>
          </a:xfrm>
        </p:grpSpPr>
        <p:sp>
          <p:nvSpPr>
            <p:cNvPr id="75807" name="Line 32"/>
            <p:cNvSpPr/>
            <p:nvPr/>
          </p:nvSpPr>
          <p:spPr>
            <a:xfrm flipV="1">
              <a:off x="4416" y="2234"/>
              <a:ext cx="0" cy="240"/>
            </a:xfrm>
            <a:prstGeom prst="line">
              <a:avLst/>
            </a:prstGeom>
            <a:ln w="9525" cap="flat" cmpd="sng">
              <a:solidFill>
                <a:schemeClr val="accent2"/>
              </a:solidFill>
              <a:prstDash val="lgDash"/>
              <a:round/>
              <a:headEnd type="none" w="med" len="med"/>
              <a:tailEnd type="none" w="med" len="med"/>
            </a:ln>
          </p:spPr>
        </p:sp>
        <p:sp>
          <p:nvSpPr>
            <p:cNvPr id="75808" name="Line 33"/>
            <p:cNvSpPr/>
            <p:nvPr/>
          </p:nvSpPr>
          <p:spPr>
            <a:xfrm>
              <a:off x="4237" y="2042"/>
              <a:ext cx="0" cy="768"/>
            </a:xfrm>
            <a:prstGeom prst="line">
              <a:avLst/>
            </a:prstGeom>
            <a:ln w="9525" cap="flat" cmpd="sng">
              <a:solidFill>
                <a:schemeClr val="accent2"/>
              </a:solidFill>
              <a:prstDash val="lgDash"/>
              <a:round/>
              <a:headEnd type="none" w="med" len="med"/>
              <a:tailEnd type="none" w="med" len="med"/>
            </a:ln>
          </p:spPr>
        </p:sp>
      </p:grpSp>
      <p:grpSp>
        <p:nvGrpSpPr>
          <p:cNvPr id="7" name="Group 34"/>
          <p:cNvGrpSpPr/>
          <p:nvPr/>
        </p:nvGrpSpPr>
        <p:grpSpPr>
          <a:xfrm>
            <a:off x="5551488" y="4237038"/>
            <a:ext cx="1143000" cy="679450"/>
            <a:chOff x="3517" y="2595"/>
            <a:chExt cx="720" cy="428"/>
          </a:xfrm>
        </p:grpSpPr>
        <p:sp>
          <p:nvSpPr>
            <p:cNvPr id="75810" name="Line 35"/>
            <p:cNvSpPr/>
            <p:nvPr/>
          </p:nvSpPr>
          <p:spPr>
            <a:xfrm flipH="1">
              <a:off x="3517" y="2738"/>
              <a:ext cx="720" cy="0"/>
            </a:xfrm>
            <a:prstGeom prst="line">
              <a:avLst/>
            </a:prstGeom>
            <a:ln w="6350" cap="flat" cmpd="sng">
              <a:solidFill>
                <a:schemeClr val="accent2"/>
              </a:solidFill>
              <a:prstDash val="solid"/>
              <a:round/>
              <a:headEnd type="none" w="med" len="med"/>
              <a:tailEnd type="none" w="med" len="med"/>
            </a:ln>
          </p:spPr>
        </p:sp>
        <p:grpSp>
          <p:nvGrpSpPr>
            <p:cNvPr id="75811" name="Group 36"/>
            <p:cNvGrpSpPr/>
            <p:nvPr/>
          </p:nvGrpSpPr>
          <p:grpSpPr>
            <a:xfrm>
              <a:off x="3613" y="2595"/>
              <a:ext cx="384" cy="428"/>
              <a:chOff x="1536" y="2665"/>
              <a:chExt cx="384" cy="428"/>
            </a:xfrm>
          </p:grpSpPr>
          <p:sp>
            <p:nvSpPr>
              <p:cNvPr id="75812" name="Line 37"/>
              <p:cNvSpPr/>
              <p:nvPr/>
            </p:nvSpPr>
            <p:spPr>
              <a:xfrm>
                <a:off x="1728" y="2665"/>
                <a:ext cx="0" cy="144"/>
              </a:xfrm>
              <a:prstGeom prst="line">
                <a:avLst/>
              </a:prstGeom>
              <a:ln w="9525" cap="flat" cmpd="sng">
                <a:solidFill>
                  <a:schemeClr val="accent2"/>
                </a:solidFill>
                <a:prstDash val="solid"/>
                <a:round/>
                <a:headEnd type="none" w="med" len="med"/>
                <a:tailEnd type="triangle" w="med" len="med"/>
              </a:ln>
            </p:spPr>
          </p:sp>
          <p:sp>
            <p:nvSpPr>
              <p:cNvPr id="75813" name="Line 38"/>
              <p:cNvSpPr/>
              <p:nvPr/>
            </p:nvSpPr>
            <p:spPr>
              <a:xfrm flipV="1">
                <a:off x="1728" y="2949"/>
                <a:ext cx="0" cy="144"/>
              </a:xfrm>
              <a:prstGeom prst="line">
                <a:avLst/>
              </a:prstGeom>
              <a:ln w="9525" cap="flat" cmpd="sng">
                <a:solidFill>
                  <a:schemeClr val="accent2"/>
                </a:solidFill>
                <a:prstDash val="solid"/>
                <a:round/>
                <a:headEnd type="none" w="med" len="med"/>
                <a:tailEnd type="triangle" w="med" len="med"/>
              </a:ln>
            </p:spPr>
          </p:sp>
          <p:sp>
            <p:nvSpPr>
              <p:cNvPr id="75814" name="Text Box 39"/>
              <p:cNvSpPr txBox="1"/>
              <p:nvPr/>
            </p:nvSpPr>
            <p:spPr>
              <a:xfrm>
                <a:off x="1536" y="2721"/>
                <a:ext cx="384" cy="250"/>
              </a:xfrm>
              <a:prstGeom prst="rect">
                <a:avLst/>
              </a:prstGeom>
              <a:noFill/>
              <a:ln w="9525">
                <a:noFill/>
              </a:ln>
            </p:spPr>
            <p:txBody>
              <a:bodyPr anchor="t">
                <a:spAutoFit/>
              </a:bodyPr>
              <a:p>
                <a:pPr>
                  <a:spcBef>
                    <a:spcPct val="50000"/>
                  </a:spcBef>
                </a:pPr>
                <a:r>
                  <a:rPr lang="en-US" altLang="zh-CN" sz="2000" b="1" i="1" dirty="0">
                    <a:latin typeface="Times New Roman" panose="02020603050405020304" pitchFamily="18" charset="0"/>
                    <a:ea typeface="宋体" panose="02010600030101010101" pitchFamily="2" charset="-122"/>
                  </a:rPr>
                  <a:t>φ</a:t>
                </a:r>
                <a:r>
                  <a:rPr lang="en-US" altLang="zh-CN" sz="2000" b="1" baseline="-25000" dirty="0">
                    <a:latin typeface="Times New Roman" panose="02020603050405020304" pitchFamily="18" charset="0"/>
                    <a:ea typeface="宋体" panose="02010600030101010101" pitchFamily="2" charset="-122"/>
                  </a:rPr>
                  <a:t>m</a:t>
                </a:r>
                <a:endParaRPr lang="en-US" altLang="zh-CN" sz="2000" b="1" dirty="0">
                  <a:latin typeface="Times New Roman" panose="02020603050405020304" pitchFamily="18" charset="0"/>
                  <a:ea typeface="宋体" panose="02010600030101010101" pitchFamily="2" charset="-122"/>
                </a:endParaRPr>
              </a:p>
            </p:txBody>
          </p:sp>
        </p:grpSp>
      </p:grpSp>
      <p:sp>
        <p:nvSpPr>
          <p:cNvPr id="96296" name="AutoShape 40"/>
          <p:cNvSpPr/>
          <p:nvPr/>
        </p:nvSpPr>
        <p:spPr>
          <a:xfrm>
            <a:off x="7204075" y="4841875"/>
            <a:ext cx="1524000" cy="457200"/>
          </a:xfrm>
          <a:prstGeom prst="borderCallout1">
            <a:avLst>
              <a:gd name="adj1" fmla="val 25000"/>
              <a:gd name="adj2" fmla="val -5000"/>
              <a:gd name="adj3" fmla="val -59028"/>
              <a:gd name="adj4" fmla="val -67606"/>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相位裕度</a:t>
            </a:r>
            <a:endParaRPr lang="zh-CN" altLang="en-US" sz="2400" b="1" dirty="0">
              <a:latin typeface="Times New Roman" panose="02020603050405020304" pitchFamily="18" charset="0"/>
              <a:ea typeface="宋体" panose="02010600030101010101" pitchFamily="2" charset="-122"/>
            </a:endParaRPr>
          </a:p>
        </p:txBody>
      </p:sp>
      <p:sp>
        <p:nvSpPr>
          <p:cNvPr id="96297" name="Text Box 41"/>
          <p:cNvSpPr txBox="1"/>
          <p:nvPr/>
        </p:nvSpPr>
        <p:spPr>
          <a:xfrm>
            <a:off x="4972050" y="4986338"/>
            <a:ext cx="1943100" cy="457200"/>
          </a:xfrm>
          <a:prstGeom prst="rect">
            <a:avLst/>
          </a:prstGeom>
          <a:noFill/>
          <a:ln w="9525">
            <a:noFill/>
          </a:ln>
        </p:spPr>
        <p:txBody>
          <a:bodyPr anchor="t">
            <a:spAutoFit/>
          </a:bodyPr>
          <a:p>
            <a:pPr>
              <a:spcBef>
                <a:spcPct val="50000"/>
              </a:spcBef>
            </a:pPr>
            <a:r>
              <a:rPr lang="zh-CN" altLang="en-US" sz="2400" b="1" dirty="0">
                <a:solidFill>
                  <a:srgbClr val="990033"/>
                </a:solidFill>
                <a:latin typeface="Times New Roman" panose="02020603050405020304" pitchFamily="18" charset="0"/>
                <a:ea typeface="宋体" panose="02010600030101010101" pitchFamily="2" charset="-122"/>
              </a:rPr>
              <a:t>电路稳定</a:t>
            </a:r>
            <a:endParaRPr lang="zh-CN" altLang="en-US" sz="2400" b="1" dirty="0">
              <a:solidFill>
                <a:srgbClr val="990033"/>
              </a:solidFill>
              <a:latin typeface="Times New Roman" panose="02020603050405020304" pitchFamily="18" charset="0"/>
              <a:ea typeface="宋体" panose="02010600030101010101" pitchFamily="2" charset="-122"/>
            </a:endParaRPr>
          </a:p>
        </p:txBody>
      </p:sp>
      <p:sp>
        <p:nvSpPr>
          <p:cNvPr id="96298" name="Text Box 42"/>
          <p:cNvSpPr txBox="1"/>
          <p:nvPr/>
        </p:nvSpPr>
        <p:spPr>
          <a:xfrm>
            <a:off x="4572000" y="476250"/>
            <a:ext cx="4211638" cy="822325"/>
          </a:xfrm>
          <a:prstGeom prst="rect">
            <a:avLst/>
          </a:prstGeom>
          <a:noFill/>
          <a:ln w="9525">
            <a:noFill/>
          </a:ln>
        </p:spPr>
        <p:txBody>
          <a:bodyPr anchor="t">
            <a:spAutoFit/>
          </a:bodyPr>
          <a:p>
            <a:pPr>
              <a:spcBef>
                <a:spcPct val="50000"/>
              </a:spcBef>
            </a:pPr>
            <a:r>
              <a:rPr lang="zh-CN" altLang="en-US" sz="2400" b="1" dirty="0">
                <a:solidFill>
                  <a:srgbClr val="990033"/>
                </a:solidFill>
                <a:latin typeface="Times New Roman" panose="02020603050405020304" pitchFamily="18" charset="0"/>
                <a:ea typeface="宋体" panose="02010600030101010101" pitchFamily="2" charset="-122"/>
              </a:rPr>
              <a:t>当</a:t>
            </a:r>
            <a:r>
              <a:rPr lang="en-US" altLang="zh-CN" sz="2400" b="1" i="1" dirty="0">
                <a:solidFill>
                  <a:srgbClr val="990033"/>
                </a:solidFill>
                <a:latin typeface="Times New Roman" panose="02020603050405020304" pitchFamily="18" charset="0"/>
                <a:ea typeface="宋体" panose="02010600030101010101" pitchFamily="2" charset="-122"/>
              </a:rPr>
              <a:t>G</a:t>
            </a:r>
            <a:r>
              <a:rPr lang="en-US" altLang="zh-CN" sz="2400" b="1" baseline="-25000" dirty="0">
                <a:solidFill>
                  <a:srgbClr val="990033"/>
                </a:solidFill>
                <a:latin typeface="Times New Roman" panose="02020603050405020304" pitchFamily="18" charset="0"/>
                <a:ea typeface="宋体" panose="02010600030101010101" pitchFamily="2" charset="-122"/>
              </a:rPr>
              <a:t>m</a:t>
            </a:r>
            <a:r>
              <a:rPr lang="en-US" altLang="zh-CN" sz="2400" b="1" dirty="0">
                <a:solidFill>
                  <a:srgbClr val="990033"/>
                </a:solidFill>
                <a:latin typeface="Times New Roman" panose="02020603050405020304" pitchFamily="18" charset="0"/>
                <a:ea typeface="宋体" panose="02010600030101010101" pitchFamily="2" charset="-122"/>
              </a:rPr>
              <a:t>≤</a:t>
            </a:r>
            <a:r>
              <a:rPr lang="zh-CN" altLang="en-US" sz="2400" b="1" dirty="0">
                <a:solidFill>
                  <a:srgbClr val="990033"/>
                </a:solidFill>
                <a:latin typeface="Times New Roman" panose="02020603050405020304" pitchFamily="18" charset="0"/>
                <a:ea typeface="宋体" panose="02010600030101010101" pitchFamily="2" charset="-122"/>
              </a:rPr>
              <a:t>－</a:t>
            </a:r>
            <a:r>
              <a:rPr lang="en-US" altLang="zh-CN" sz="2400" b="1" dirty="0">
                <a:solidFill>
                  <a:srgbClr val="990033"/>
                </a:solidFill>
                <a:latin typeface="Times New Roman" panose="02020603050405020304" pitchFamily="18" charset="0"/>
                <a:ea typeface="宋体" panose="02010600030101010101" pitchFamily="2" charset="-122"/>
              </a:rPr>
              <a:t>10dB</a:t>
            </a:r>
            <a:r>
              <a:rPr lang="zh-CN" altLang="en-US" sz="2400" b="1" dirty="0">
                <a:solidFill>
                  <a:srgbClr val="990033"/>
                </a:solidFill>
                <a:latin typeface="Times New Roman" panose="02020603050405020304" pitchFamily="18" charset="0"/>
                <a:ea typeface="宋体" panose="02010600030101010101" pitchFamily="2" charset="-122"/>
              </a:rPr>
              <a:t>且</a:t>
            </a:r>
            <a:r>
              <a:rPr lang="el-GR" altLang="zh-CN" sz="2400" b="1" i="1" dirty="0">
                <a:solidFill>
                  <a:srgbClr val="990033"/>
                </a:solidFill>
                <a:latin typeface="Times New Roman" panose="02020603050405020304" pitchFamily="18" charset="0"/>
                <a:ea typeface="宋体" panose="02010600030101010101" pitchFamily="2" charset="-122"/>
              </a:rPr>
              <a:t>φ</a:t>
            </a:r>
            <a:r>
              <a:rPr lang="en-US" altLang="zh-CN" sz="2400" b="1" baseline="-25000" dirty="0">
                <a:solidFill>
                  <a:srgbClr val="990033"/>
                </a:solidFill>
                <a:latin typeface="Times New Roman" panose="02020603050405020304" pitchFamily="18" charset="0"/>
                <a:ea typeface="宋体" panose="02010600030101010101" pitchFamily="2" charset="-122"/>
              </a:rPr>
              <a:t>m</a:t>
            </a:r>
            <a:r>
              <a:rPr lang="zh-CN" altLang="en-US" sz="2400" b="1" dirty="0">
                <a:solidFill>
                  <a:srgbClr val="990033"/>
                </a:solidFill>
                <a:latin typeface="Times New Roman" panose="02020603050405020304" pitchFamily="18" charset="0"/>
                <a:ea typeface="宋体" panose="02010600030101010101" pitchFamily="2" charset="-122"/>
              </a:rPr>
              <a:t>＞</a:t>
            </a:r>
            <a:r>
              <a:rPr lang="en-US" altLang="zh-CN" sz="2400" b="1" dirty="0">
                <a:solidFill>
                  <a:srgbClr val="990033"/>
                </a:solidFill>
                <a:latin typeface="Times New Roman" panose="02020603050405020304" pitchFamily="18" charset="0"/>
                <a:ea typeface="宋体" panose="02010600030101010101" pitchFamily="2" charset="-122"/>
              </a:rPr>
              <a:t>45º</a:t>
            </a:r>
            <a:r>
              <a:rPr lang="zh-CN" altLang="en-US" sz="2400" b="1" dirty="0">
                <a:solidFill>
                  <a:srgbClr val="990033"/>
                </a:solidFill>
                <a:latin typeface="Times New Roman" panose="02020603050405020304" pitchFamily="18" charset="0"/>
                <a:ea typeface="宋体" panose="02010600030101010101" pitchFamily="2" charset="-122"/>
              </a:rPr>
              <a:t>，才具有可靠的稳定性。</a:t>
            </a:r>
            <a:endParaRPr lang="zh-CN" altLang="en-US" sz="2400" b="1" dirty="0">
              <a:solidFill>
                <a:srgbClr val="990033"/>
              </a:solidFill>
              <a:latin typeface="Times New Roman" panose="02020603050405020304" pitchFamily="18" charset="0"/>
              <a:ea typeface="Times New Roman" panose="02020603050405020304" pitchFamily="18" charset="0"/>
            </a:endParaRPr>
          </a:p>
        </p:txBody>
      </p:sp>
      <p:sp>
        <p:nvSpPr>
          <p:cNvPr id="96299" name="AutoShape 43"/>
          <p:cNvSpPr/>
          <p:nvPr/>
        </p:nvSpPr>
        <p:spPr>
          <a:xfrm>
            <a:off x="7277100" y="1530350"/>
            <a:ext cx="1296988" cy="690563"/>
          </a:xfrm>
          <a:prstGeom prst="borderCallout1">
            <a:avLst>
              <a:gd name="adj1" fmla="val 16551"/>
              <a:gd name="adj2" fmla="val -5875"/>
              <a:gd name="adj3" fmla="val 308278"/>
              <a:gd name="adj4" fmla="val -22889"/>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000" b="1" dirty="0">
                <a:latin typeface="Times New Roman" panose="02020603050405020304" pitchFamily="18" charset="0"/>
                <a:ea typeface="宋体" panose="02010600030101010101" pitchFamily="2" charset="-122"/>
              </a:rPr>
              <a:t>不满足</a:t>
            </a:r>
            <a:endParaRPr lang="zh-CN" altLang="en-US" sz="2000" b="1" dirty="0">
              <a:latin typeface="Times New Roman" panose="02020603050405020304" pitchFamily="18" charset="0"/>
              <a:ea typeface="宋体" panose="02010600030101010101" pitchFamily="2" charset="-122"/>
            </a:endParaRPr>
          </a:p>
          <a:p>
            <a:pPr algn="ctr"/>
            <a:r>
              <a:rPr lang="zh-CN" altLang="en-US" sz="2000" b="1" dirty="0">
                <a:latin typeface="Times New Roman" panose="02020603050405020304" pitchFamily="18" charset="0"/>
                <a:ea typeface="宋体" panose="02010600030101010101" pitchFamily="2" charset="-122"/>
              </a:rPr>
              <a:t>起振条件</a:t>
            </a:r>
            <a:endParaRPr lang="zh-CN" altLang="en-US" sz="20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626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6269"/>
                                        </p:tgtEl>
                                        <p:attrNameLst>
                                          <p:attrName>style.visibility</p:attrName>
                                        </p:attrNameLst>
                                      </p:cBhvr>
                                      <p:to>
                                        <p:strVal val="visible"/>
                                      </p:to>
                                    </p:set>
                                    <p:animEffect transition="in" filter="wipe(left)">
                                      <p:cBhvr>
                                        <p:cTn id="16" dur="500"/>
                                        <p:tgtEl>
                                          <p:spTgt spid="9626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629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6297"/>
                                        </p:tgtEl>
                                        <p:attrNameLst>
                                          <p:attrName>style.visibility</p:attrName>
                                        </p:attrNameLst>
                                      </p:cBhvr>
                                      <p:to>
                                        <p:strVal val="visible"/>
                                      </p:to>
                                    </p:set>
                                    <p:animEffect transition="in" filter="wipe(left)">
                                      <p:cBhvr>
                                        <p:cTn id="30" dur="500"/>
                                        <p:tgtEl>
                                          <p:spTgt spid="9629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6271"/>
                                        </p:tgtEl>
                                        <p:attrNameLst>
                                          <p:attrName>style.visibility</p:attrName>
                                        </p:attrNameLst>
                                      </p:cBhvr>
                                      <p:to>
                                        <p:strVal val="visible"/>
                                      </p:to>
                                    </p:set>
                                    <p:animEffect transition="in" filter="wipe(left)">
                                      <p:cBhvr>
                                        <p:cTn id="35" dur="500"/>
                                        <p:tgtEl>
                                          <p:spTgt spid="9627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28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right)">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629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6298"/>
                                        </p:tgtEl>
                                        <p:attrNameLst>
                                          <p:attrName>style.visibility</p:attrName>
                                        </p:attrNameLst>
                                      </p:cBhvr>
                                      <p:to>
                                        <p:strVal val="visible"/>
                                      </p:to>
                                    </p:set>
                                    <p:animEffect transition="in" filter="wipe(left)">
                                      <p:cBhvr>
                                        <p:cTn id="58" dur="500"/>
                                        <p:tgtEl>
                                          <p:spTgt spid="96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8" grpId="0" animBg="1"/>
      <p:bldP spid="96269" grpId="0"/>
      <p:bldP spid="96271" grpId="0" animBg="1"/>
      <p:bldP spid="96286" grpId="0" animBg="1"/>
      <p:bldP spid="96296" grpId="0" animBg="1"/>
      <p:bldP spid="96297" grpId="0"/>
      <p:bldP spid="96298" grpId="0"/>
      <p:bldP spid="9629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p:cNvSpPr>
          <p:nvPr>
            <p:ph type="title"/>
          </p:nvPr>
        </p:nvSpPr>
        <p:spPr>
          <a:xfrm>
            <a:off x="179388" y="836613"/>
            <a:ext cx="6481762" cy="533400"/>
          </a:xfrm>
        </p:spPr>
        <p:txBody>
          <a:bodyPr wrap="square" lIns="91440" tIns="45720" rIns="91440" bIns="45720" anchor="ctr"/>
          <a:p>
            <a:pPr algn="l" eaLnBrk="1" hangingPunct="1"/>
            <a:r>
              <a:rPr lang="zh-CN" altLang="en-US" sz="3200" dirty="0">
                <a:solidFill>
                  <a:schemeClr val="tx1"/>
                </a:solidFill>
                <a:latin typeface="华文行楷" panose="02010800040101010101" pitchFamily="2" charset="-122"/>
                <a:ea typeface="华文行楷" panose="02010800040101010101" pitchFamily="2" charset="-122"/>
              </a:rPr>
              <a:t>四、消除自激振荡的方法</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97283" name="Text Box 3"/>
          <p:cNvSpPr txBox="1"/>
          <p:nvPr/>
        </p:nvSpPr>
        <p:spPr>
          <a:xfrm>
            <a:off x="527050" y="2362200"/>
            <a:ext cx="4267200" cy="519113"/>
          </a:xfrm>
          <a:prstGeom prst="rect">
            <a:avLst/>
          </a:prstGeom>
          <a:noFill/>
          <a:ln w="9525">
            <a:noFill/>
          </a:ln>
        </p:spPr>
        <p:txBody>
          <a:bodyPr anchor="t">
            <a:spAutoFit/>
          </a:bodyPr>
          <a:p>
            <a:pPr>
              <a:spcBef>
                <a:spcPct val="50000"/>
              </a:spcBef>
            </a:pPr>
            <a:r>
              <a:rPr lang="en-US" altLang="zh-CN" sz="2800" dirty="0">
                <a:latin typeface="华文行楷" panose="02010800040101010101" pitchFamily="2" charset="-122"/>
                <a:ea typeface="华文行楷" panose="02010800040101010101" pitchFamily="2" charset="-122"/>
              </a:rPr>
              <a:t>1. </a:t>
            </a:r>
            <a:r>
              <a:rPr lang="zh-CN" altLang="en-US" sz="2800" dirty="0">
                <a:latin typeface="华文行楷" panose="02010800040101010101" pitchFamily="2" charset="-122"/>
                <a:ea typeface="华文行楷" panose="02010800040101010101" pitchFamily="2" charset="-122"/>
              </a:rPr>
              <a:t>简单滞后补偿</a:t>
            </a:r>
            <a:endParaRPr lang="zh-CN" altLang="en-US" sz="2800" dirty="0">
              <a:latin typeface="华文行楷" panose="02010800040101010101" pitchFamily="2" charset="-122"/>
              <a:ea typeface="华文行楷" panose="02010800040101010101" pitchFamily="2" charset="-122"/>
            </a:endParaRPr>
          </a:p>
        </p:txBody>
      </p:sp>
      <p:pic>
        <p:nvPicPr>
          <p:cNvPr id="97284" name="Picture 4" descr="Dz050604"/>
          <p:cNvPicPr>
            <a:picLocks noChangeAspect="1"/>
          </p:cNvPicPr>
          <p:nvPr/>
        </p:nvPicPr>
        <p:blipFill>
          <a:blip r:embed="rId1">
            <a:clrChange>
              <a:clrFrom>
                <a:srgbClr val="FFFFFF"/>
              </a:clrFrom>
              <a:clrTo>
                <a:srgbClr val="FFFFFF">
                  <a:alpha val="0"/>
                </a:srgbClr>
              </a:clrTo>
            </a:clrChange>
          </a:blip>
          <a:srcRect b="-981"/>
          <a:stretch>
            <a:fillRect/>
          </a:stretch>
        </p:blipFill>
        <p:spPr>
          <a:xfrm>
            <a:off x="4787900" y="4652963"/>
            <a:ext cx="4114800" cy="1209675"/>
          </a:xfrm>
          <a:prstGeom prst="rect">
            <a:avLst/>
          </a:prstGeom>
          <a:solidFill>
            <a:schemeClr val="bg1"/>
          </a:solidFill>
          <a:ln w="9525">
            <a:noFill/>
          </a:ln>
        </p:spPr>
      </p:pic>
      <p:graphicFrame>
        <p:nvGraphicFramePr>
          <p:cNvPr id="97285" name="Object 5"/>
          <p:cNvGraphicFramePr/>
          <p:nvPr/>
        </p:nvGraphicFramePr>
        <p:xfrm>
          <a:off x="4864100" y="2443163"/>
          <a:ext cx="3810000" cy="1106487"/>
        </p:xfrm>
        <a:graphic>
          <a:graphicData uri="http://schemas.openxmlformats.org/presentationml/2006/ole">
            <mc:AlternateContent xmlns:mc="http://schemas.openxmlformats.org/markup-compatibility/2006">
              <mc:Choice xmlns:v="urn:schemas-microsoft-com:vml" Requires="v">
                <p:oleObj spid="_x0000_s3308" name="" r:id="rId2" imgW="2235200" imgH="647700" progId="Equation.3">
                  <p:embed/>
                </p:oleObj>
              </mc:Choice>
              <mc:Fallback>
                <p:oleObj name="" r:id="rId2" imgW="2235200" imgH="647700" progId="Equation.3">
                  <p:embed/>
                  <p:pic>
                    <p:nvPicPr>
                      <p:cNvPr id="0" name="图片 3307"/>
                      <p:cNvPicPr/>
                      <p:nvPr/>
                    </p:nvPicPr>
                    <p:blipFill>
                      <a:blip r:embed="rId3"/>
                      <a:stretch>
                        <a:fillRect/>
                      </a:stretch>
                    </p:blipFill>
                    <p:spPr>
                      <a:xfrm>
                        <a:off x="4864100" y="2443163"/>
                        <a:ext cx="3810000" cy="110648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97286" name="Text Box 6"/>
          <p:cNvSpPr txBox="1"/>
          <p:nvPr/>
        </p:nvSpPr>
        <p:spPr>
          <a:xfrm>
            <a:off x="527050" y="1498600"/>
            <a:ext cx="7467600" cy="822325"/>
          </a:xfrm>
          <a:prstGeom prst="rect">
            <a:avLst/>
          </a:prstGeom>
          <a:noFill/>
          <a:ln w="12700">
            <a:noFill/>
          </a:ln>
        </p:spPr>
        <p:txBody>
          <a:bodyPr anchor="t">
            <a:spAutoFit/>
          </a:bodyPr>
          <a:p>
            <a:pPr>
              <a:spcBef>
                <a:spcPct val="50000"/>
              </a:spcBef>
            </a:pPr>
            <a:r>
              <a:rPr lang="zh-CN" altLang="en-US" sz="2400" b="1" dirty="0">
                <a:latin typeface="宋体" panose="02010600030101010101" pitchFamily="2" charset="-122"/>
                <a:ea typeface="宋体" panose="02010600030101010101" pitchFamily="2" charset="-122"/>
              </a:rPr>
              <a:t>常用的方法为滞后补偿方法。</a:t>
            </a:r>
            <a:br>
              <a:rPr lang="zh-CN" altLang="en-US"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设放大电路为直接耦合方式，反馈网络为电阻网络。</a:t>
            </a:r>
            <a:endParaRPr lang="zh-CN" altLang="en-US" sz="2400" b="1" dirty="0">
              <a:latin typeface="宋体" panose="02010600030101010101" pitchFamily="2" charset="-122"/>
              <a:ea typeface="宋体" panose="02010600030101010101" pitchFamily="2" charset="-122"/>
            </a:endParaRPr>
          </a:p>
        </p:txBody>
      </p:sp>
      <p:graphicFrame>
        <p:nvGraphicFramePr>
          <p:cNvPr id="97287" name="Object 7"/>
          <p:cNvGraphicFramePr/>
          <p:nvPr/>
        </p:nvGraphicFramePr>
        <p:xfrm>
          <a:off x="368300" y="2747963"/>
          <a:ext cx="4419600" cy="3194050"/>
        </p:xfrm>
        <a:graphic>
          <a:graphicData uri="http://schemas.openxmlformats.org/presentationml/2006/ole">
            <mc:AlternateContent xmlns:mc="http://schemas.openxmlformats.org/markup-compatibility/2006">
              <mc:Choice xmlns:v="urn:schemas-microsoft-com:vml" Requires="v">
                <p:oleObj spid="_x0000_s3309" name="" r:id="rId4" imgW="4142740" imgH="2980690" progId="Visio.Drawing.5">
                  <p:embed/>
                </p:oleObj>
              </mc:Choice>
              <mc:Fallback>
                <p:oleObj name="" r:id="rId4" imgW="4142740" imgH="2980690" progId="Visio.Drawing.5">
                  <p:embed/>
                  <p:pic>
                    <p:nvPicPr>
                      <p:cNvPr id="0" name="图片 3308"/>
                      <p:cNvPicPr/>
                      <p:nvPr/>
                    </p:nvPicPr>
                    <p:blipFill>
                      <a:blip r:embed="rId5"/>
                      <a:stretch>
                        <a:fillRect/>
                      </a:stretch>
                    </p:blipFill>
                    <p:spPr>
                      <a:xfrm>
                        <a:off x="368300" y="2747963"/>
                        <a:ext cx="4419600" cy="3194050"/>
                      </a:xfrm>
                      <a:prstGeom prst="rect">
                        <a:avLst/>
                      </a:prstGeom>
                      <a:noFill/>
                      <a:ln w="38100">
                        <a:noFill/>
                        <a:miter/>
                      </a:ln>
                    </p:spPr>
                  </p:pic>
                </p:oleObj>
              </mc:Fallback>
            </mc:AlternateContent>
          </a:graphicData>
        </a:graphic>
      </p:graphicFrame>
      <p:sp>
        <p:nvSpPr>
          <p:cNvPr id="97288" name="Text Box 8"/>
          <p:cNvSpPr txBox="1"/>
          <p:nvPr/>
        </p:nvSpPr>
        <p:spPr>
          <a:xfrm>
            <a:off x="4787900" y="3586163"/>
            <a:ext cx="4038600" cy="822325"/>
          </a:xfrm>
          <a:prstGeom prst="rect">
            <a:avLst/>
          </a:prstGeom>
          <a:noFill/>
          <a:ln w="9525">
            <a:noFill/>
          </a:ln>
        </p:spPr>
        <p:txBody>
          <a:bodyPr anchor="t">
            <a:spAutoFit/>
          </a:bodyPr>
          <a:p>
            <a:pPr>
              <a:spcBef>
                <a:spcPct val="50000"/>
              </a:spcBef>
            </a:pPr>
            <a:r>
              <a:rPr lang="en-US" altLang="zh-CN" sz="2400" b="1" dirty="0">
                <a:latin typeface="宋体" panose="02010600030101010101" pitchFamily="2" charset="-122"/>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在</a:t>
            </a:r>
            <a:r>
              <a:rPr lang="zh-CN" altLang="en-US" sz="2400" b="1" dirty="0">
                <a:latin typeface="宋体" panose="02010600030101010101" pitchFamily="2" charset="-122"/>
                <a:ea typeface="宋体" panose="02010600030101010101" pitchFamily="2" charset="-122"/>
              </a:rPr>
              <a:t>最低的上限频率所在回路加补偿电容。</a:t>
            </a:r>
            <a:endParaRPr lang="zh-CN" altLang="en-US" sz="2400" b="1" dirty="0">
              <a:latin typeface="宋体" panose="02010600030101010101" pitchFamily="2" charset="-122"/>
              <a:ea typeface="宋体" panose="02010600030101010101" pitchFamily="2" charset="-122"/>
            </a:endParaRPr>
          </a:p>
        </p:txBody>
      </p:sp>
      <p:sp>
        <p:nvSpPr>
          <p:cNvPr id="97289" name="AutoShape 9"/>
          <p:cNvSpPr/>
          <p:nvPr/>
        </p:nvSpPr>
        <p:spPr>
          <a:xfrm>
            <a:off x="7302500" y="4119563"/>
            <a:ext cx="1447800" cy="457200"/>
          </a:xfrm>
          <a:prstGeom prst="borderCallout1">
            <a:avLst>
              <a:gd name="adj1" fmla="val 25000"/>
              <a:gd name="adj2" fmla="val -5264"/>
              <a:gd name="adj3" fmla="val 217014"/>
              <a:gd name="adj4" fmla="val -25329"/>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000" b="1" dirty="0">
                <a:latin typeface="Times New Roman" panose="02020603050405020304" pitchFamily="18" charset="0"/>
                <a:ea typeface="宋体" panose="02010600030101010101" pitchFamily="2" charset="-122"/>
              </a:rPr>
              <a:t>补偿电容</a:t>
            </a:r>
            <a:endParaRPr lang="zh-CN" altLang="en-US" sz="2000" b="1" dirty="0">
              <a:latin typeface="Times New Roman" panose="02020603050405020304" pitchFamily="18" charset="0"/>
              <a:ea typeface="宋体" panose="02010600030101010101" pitchFamily="2" charset="-122"/>
            </a:endParaRPr>
          </a:p>
        </p:txBody>
      </p:sp>
      <p:grpSp>
        <p:nvGrpSpPr>
          <p:cNvPr id="2" name="Group 10"/>
          <p:cNvGrpSpPr/>
          <p:nvPr/>
        </p:nvGrpSpPr>
        <p:grpSpPr>
          <a:xfrm>
            <a:off x="977900" y="3662363"/>
            <a:ext cx="304800" cy="2286000"/>
            <a:chOff x="624" y="2208"/>
            <a:chExt cx="192" cy="1440"/>
          </a:xfrm>
        </p:grpSpPr>
        <p:sp>
          <p:nvSpPr>
            <p:cNvPr id="76810" name="Line 11"/>
            <p:cNvSpPr/>
            <p:nvPr/>
          </p:nvSpPr>
          <p:spPr>
            <a:xfrm>
              <a:off x="720" y="2208"/>
              <a:ext cx="0" cy="1200"/>
            </a:xfrm>
            <a:prstGeom prst="line">
              <a:avLst/>
            </a:prstGeom>
            <a:ln w="9525" cap="flat" cmpd="sng">
              <a:solidFill>
                <a:srgbClr val="FF3300"/>
              </a:solidFill>
              <a:prstDash val="lgDash"/>
              <a:round/>
              <a:headEnd type="none" w="med" len="med"/>
              <a:tailEnd type="none" w="med" len="med"/>
            </a:ln>
          </p:spPr>
        </p:sp>
        <p:graphicFrame>
          <p:nvGraphicFramePr>
            <p:cNvPr id="76811" name="Object 12"/>
            <p:cNvGraphicFramePr/>
            <p:nvPr/>
          </p:nvGraphicFramePr>
          <p:xfrm>
            <a:off x="624" y="3456"/>
            <a:ext cx="192" cy="192"/>
          </p:xfrm>
          <a:graphic>
            <a:graphicData uri="http://schemas.openxmlformats.org/presentationml/2006/ole">
              <mc:AlternateContent xmlns:mc="http://schemas.openxmlformats.org/markup-compatibility/2006">
                <mc:Choice xmlns:v="urn:schemas-microsoft-com:vml" Requires="v">
                  <p:oleObj spid="_x0000_s3310" name="" r:id="rId6" imgW="228600" imgH="228600" progId="Equation.3">
                    <p:embed/>
                  </p:oleObj>
                </mc:Choice>
                <mc:Fallback>
                  <p:oleObj name="" r:id="rId6" imgW="228600" imgH="228600" progId="Equation.3">
                    <p:embed/>
                    <p:pic>
                      <p:nvPicPr>
                        <p:cNvPr id="0" name="图片 3309"/>
                        <p:cNvPicPr/>
                        <p:nvPr/>
                      </p:nvPicPr>
                      <p:blipFill>
                        <a:blip r:embed="rId7"/>
                        <a:stretch>
                          <a:fillRect/>
                        </a:stretch>
                      </p:blipFill>
                      <p:spPr>
                        <a:xfrm>
                          <a:off x="624" y="3456"/>
                          <a:ext cx="192" cy="192"/>
                        </a:xfrm>
                        <a:prstGeom prst="rect">
                          <a:avLst/>
                        </a:prstGeom>
                        <a:solidFill>
                          <a:srgbClr val="CCFFFF"/>
                        </a:solidFill>
                        <a:ln w="38100">
                          <a:noFill/>
                          <a:miter/>
                        </a:ln>
                      </p:spPr>
                    </p:pic>
                  </p:oleObj>
                </mc:Fallback>
              </mc:AlternateContent>
            </a:graphicData>
          </a:graphic>
        </p:graphicFrame>
      </p:grpSp>
      <p:grpSp>
        <p:nvGrpSpPr>
          <p:cNvPr id="3" name="Group 13"/>
          <p:cNvGrpSpPr/>
          <p:nvPr/>
        </p:nvGrpSpPr>
        <p:grpSpPr>
          <a:xfrm>
            <a:off x="825500" y="3621088"/>
            <a:ext cx="2057400" cy="2174875"/>
            <a:chOff x="528" y="2038"/>
            <a:chExt cx="1296" cy="1370"/>
          </a:xfrm>
        </p:grpSpPr>
        <p:sp>
          <p:nvSpPr>
            <p:cNvPr id="76813" name="Line 14"/>
            <p:cNvSpPr/>
            <p:nvPr/>
          </p:nvSpPr>
          <p:spPr>
            <a:xfrm>
              <a:off x="720" y="2038"/>
              <a:ext cx="1008" cy="1177"/>
            </a:xfrm>
            <a:prstGeom prst="line">
              <a:avLst/>
            </a:prstGeom>
            <a:ln w="28575" cap="flat" cmpd="sng">
              <a:solidFill>
                <a:srgbClr val="FF3300"/>
              </a:solidFill>
              <a:prstDash val="solid"/>
              <a:round/>
              <a:headEnd type="none" w="med" len="med"/>
              <a:tailEnd type="none" w="med" len="med"/>
            </a:ln>
          </p:spPr>
        </p:sp>
        <p:sp>
          <p:nvSpPr>
            <p:cNvPr id="76814" name="Line 15"/>
            <p:cNvSpPr/>
            <p:nvPr/>
          </p:nvSpPr>
          <p:spPr>
            <a:xfrm>
              <a:off x="1728" y="3216"/>
              <a:ext cx="96" cy="192"/>
            </a:xfrm>
            <a:prstGeom prst="line">
              <a:avLst/>
            </a:prstGeom>
            <a:ln w="28575" cap="flat" cmpd="sng">
              <a:solidFill>
                <a:srgbClr val="FF3300"/>
              </a:solidFill>
              <a:prstDash val="solid"/>
              <a:round/>
              <a:headEnd type="none" w="med" len="med"/>
              <a:tailEnd type="none" w="med" len="med"/>
            </a:ln>
          </p:spPr>
        </p:sp>
        <p:sp>
          <p:nvSpPr>
            <p:cNvPr id="76815" name="Line 16"/>
            <p:cNvSpPr/>
            <p:nvPr/>
          </p:nvSpPr>
          <p:spPr>
            <a:xfrm flipH="1">
              <a:off x="528" y="2039"/>
              <a:ext cx="192" cy="0"/>
            </a:xfrm>
            <a:prstGeom prst="line">
              <a:avLst/>
            </a:prstGeom>
            <a:ln w="28575" cap="flat" cmpd="sng">
              <a:solidFill>
                <a:srgbClr val="FF3300"/>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286">
                                            <p:txEl>
                                              <p:charRg st="0" end="38"/>
                                            </p:txEl>
                                          </p:spTgt>
                                        </p:tgtEl>
                                        <p:attrNameLst>
                                          <p:attrName>style.visibility</p:attrName>
                                        </p:attrNameLst>
                                      </p:cBhvr>
                                      <p:to>
                                        <p:strVal val="visible"/>
                                      </p:to>
                                    </p:set>
                                    <p:animEffect transition="in" filter="wipe(left)">
                                      <p:cBhvr>
                                        <p:cTn id="7" dur="500"/>
                                        <p:tgtEl>
                                          <p:spTgt spid="97286">
                                            <p:txEl>
                                              <p:charRg st="0" end="3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7283">
                                            <p:txEl>
                                              <p:charRg st="0" end="10"/>
                                            </p:txEl>
                                          </p:spTgt>
                                        </p:tgtEl>
                                        <p:attrNameLst>
                                          <p:attrName>style.visibility</p:attrName>
                                        </p:attrNameLst>
                                      </p:cBhvr>
                                      <p:to>
                                        <p:strVal val="visible"/>
                                      </p:to>
                                    </p:set>
                                    <p:animEffect transition="in" filter="wipe(left)">
                                      <p:cBhvr>
                                        <p:cTn id="12" dur="500"/>
                                        <p:tgtEl>
                                          <p:spTgt spid="97283">
                                            <p:txEl>
                                              <p:charRg st="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7287"/>
                                        </p:tgtEl>
                                        <p:attrNameLst>
                                          <p:attrName>style.visibility</p:attrName>
                                        </p:attrNameLst>
                                      </p:cBhvr>
                                      <p:to>
                                        <p:strVal val="visible"/>
                                      </p:to>
                                    </p:set>
                                    <p:animEffect transition="in" filter="wipe(left)">
                                      <p:cBhvr>
                                        <p:cTn id="17" dur="500"/>
                                        <p:tgtEl>
                                          <p:spTgt spid="972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7285"/>
                                        </p:tgtEl>
                                        <p:attrNameLst>
                                          <p:attrName>style.visibility</p:attrName>
                                        </p:attrNameLst>
                                      </p:cBhvr>
                                      <p:to>
                                        <p:strVal val="visible"/>
                                      </p:to>
                                    </p:set>
                                    <p:animEffect transition="in" filter="wipe(left)">
                                      <p:cBhvr>
                                        <p:cTn id="22" dur="500"/>
                                        <p:tgtEl>
                                          <p:spTgt spid="972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7288">
                                            <p:txEl>
                                              <p:charRg st="0" end="21"/>
                                            </p:txEl>
                                          </p:spTgt>
                                        </p:tgtEl>
                                        <p:attrNameLst>
                                          <p:attrName>style.visibility</p:attrName>
                                        </p:attrNameLst>
                                      </p:cBhvr>
                                      <p:to>
                                        <p:strVal val="visible"/>
                                      </p:to>
                                    </p:set>
                                    <p:animEffect transition="in" filter="wipe(left)">
                                      <p:cBhvr>
                                        <p:cTn id="27" dur="500"/>
                                        <p:tgtEl>
                                          <p:spTgt spid="97288">
                                            <p:txEl>
                                              <p:charRg st="0" end="2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7284"/>
                                        </p:tgtEl>
                                        <p:attrNameLst>
                                          <p:attrName>style.visibility</p:attrName>
                                        </p:attrNameLst>
                                      </p:cBhvr>
                                      <p:to>
                                        <p:strVal val="visible"/>
                                      </p:to>
                                    </p:set>
                                    <p:animEffect transition="in" filter="wipe(left)">
                                      <p:cBhvr>
                                        <p:cTn id="32" dur="500"/>
                                        <p:tgtEl>
                                          <p:spTgt spid="9728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972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up)">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P spid="97286" grpId="0" build="p"/>
      <p:bldP spid="97288" grpId="0" build="p"/>
      <p:bldP spid="9728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5" name="Picture 2" descr="Dz060603"/>
          <p:cNvPicPr>
            <a:picLocks noChangeAspect="1"/>
          </p:cNvPicPr>
          <p:nvPr/>
        </p:nvPicPr>
        <p:blipFill>
          <a:blip r:embed="rId1"/>
          <a:stretch>
            <a:fillRect/>
          </a:stretch>
        </p:blipFill>
        <p:spPr>
          <a:xfrm>
            <a:off x="1763713" y="2565400"/>
            <a:ext cx="4343400" cy="2989263"/>
          </a:xfrm>
          <a:prstGeom prst="rect">
            <a:avLst/>
          </a:prstGeom>
          <a:noFill/>
          <a:ln w="9525">
            <a:noFill/>
          </a:ln>
        </p:spPr>
      </p:pic>
      <p:sp>
        <p:nvSpPr>
          <p:cNvPr id="77826" name="Rectangle 3"/>
          <p:cNvSpPr>
            <a:spLocks noGrp="1"/>
          </p:cNvSpPr>
          <p:nvPr>
            <p:ph type="title"/>
          </p:nvPr>
        </p:nvSpPr>
        <p:spPr>
          <a:xfrm>
            <a:off x="323850" y="836613"/>
            <a:ext cx="5791200" cy="541337"/>
          </a:xfrm>
        </p:spPr>
        <p:txBody>
          <a:bodyPr wrap="square" lIns="91440" tIns="45720" rIns="91440" bIns="45720" anchor="ctr"/>
          <a:p>
            <a:pPr algn="l" eaLnBrk="1" hangingPunct="1"/>
            <a:r>
              <a:rPr lang="en-US" altLang="zh-CN" sz="2800" dirty="0">
                <a:solidFill>
                  <a:schemeClr val="tx1"/>
                </a:solidFill>
                <a:latin typeface="华文行楷" panose="02010800040101010101" pitchFamily="2" charset="-122"/>
                <a:ea typeface="华文行楷" panose="02010800040101010101" pitchFamily="2" charset="-122"/>
              </a:rPr>
              <a:t>1. </a:t>
            </a:r>
            <a:r>
              <a:rPr lang="zh-CN" altLang="en-US" sz="2800" dirty="0">
                <a:solidFill>
                  <a:schemeClr val="tx1"/>
                </a:solidFill>
                <a:latin typeface="华文行楷" panose="02010800040101010101" pitchFamily="2" charset="-122"/>
                <a:ea typeface="华文行楷" panose="02010800040101010101" pitchFamily="2" charset="-122"/>
              </a:rPr>
              <a:t>简单滞后补偿</a:t>
            </a:r>
            <a:endParaRPr lang="zh-CN" altLang="en-US" sz="3600" dirty="0">
              <a:solidFill>
                <a:schemeClr val="tx1"/>
              </a:solidFill>
              <a:latin typeface="华文行楷" panose="02010800040101010101" pitchFamily="2" charset="-122"/>
              <a:ea typeface="华文行楷" panose="02010800040101010101" pitchFamily="2" charset="-122"/>
            </a:endParaRPr>
          </a:p>
        </p:txBody>
      </p:sp>
      <p:sp>
        <p:nvSpPr>
          <p:cNvPr id="98308" name="AutoShape 4"/>
          <p:cNvSpPr/>
          <p:nvPr/>
        </p:nvSpPr>
        <p:spPr>
          <a:xfrm>
            <a:off x="1763713" y="5537200"/>
            <a:ext cx="1752600" cy="839788"/>
          </a:xfrm>
          <a:prstGeom prst="borderCallout2">
            <a:avLst>
              <a:gd name="adj1" fmla="val 13611"/>
              <a:gd name="adj2" fmla="val 104347"/>
              <a:gd name="adj3" fmla="val 13611"/>
              <a:gd name="adj4" fmla="val 127991"/>
              <a:gd name="adj5" fmla="val -66731"/>
              <a:gd name="adj6" fmla="val 152264"/>
            </a:avLst>
          </a:prstGeom>
          <a:solidFill>
            <a:srgbClr val="FFFFCC"/>
          </a:solidFill>
          <a:ln w="19050" cap="sq" cmpd="sng">
            <a:solidFill>
              <a:srgbClr val="FF3300"/>
            </a:solidFill>
            <a:prstDash val="solid"/>
            <a:miter/>
            <a:headEnd type="none" w="sm" len="sm"/>
            <a:tailEnd type="none" w="sm" len="sm"/>
          </a:ln>
        </p:spPr>
        <p:txBody>
          <a:bodyPr anchor="t"/>
          <a:p>
            <a:pPr eaLnBrk="0" hangingPunct="0"/>
            <a:r>
              <a:rPr lang="zh-CN" altLang="en-US" sz="2400" b="1" dirty="0">
                <a:latin typeface="Times New Roman" panose="02020603050405020304" pitchFamily="18" charset="0"/>
                <a:ea typeface="宋体" panose="02010600030101010101" pitchFamily="2" charset="-122"/>
              </a:rPr>
              <a:t>最大附加相移为</a:t>
            </a:r>
            <a:r>
              <a:rPr lang="en-US" altLang="zh-CN" sz="2400" b="1" dirty="0">
                <a:latin typeface="Times New Roman" panose="02020603050405020304" pitchFamily="18" charset="0"/>
                <a:ea typeface="宋体" panose="02010600030101010101" pitchFamily="2" charset="-122"/>
              </a:rPr>
              <a:t>-135°</a:t>
            </a:r>
            <a:endParaRPr lang="en-US" altLang="zh-CN" sz="2400" b="1" dirty="0">
              <a:latin typeface="Times New Roman" panose="02020603050405020304" pitchFamily="18" charset="0"/>
              <a:ea typeface="宋体" panose="02010600030101010101" pitchFamily="2" charset="-122"/>
            </a:endParaRPr>
          </a:p>
        </p:txBody>
      </p:sp>
      <p:sp>
        <p:nvSpPr>
          <p:cNvPr id="98309" name="AutoShape 5"/>
          <p:cNvSpPr/>
          <p:nvPr/>
        </p:nvSpPr>
        <p:spPr>
          <a:xfrm>
            <a:off x="4659313" y="5613400"/>
            <a:ext cx="2895600" cy="800100"/>
          </a:xfrm>
          <a:prstGeom prst="borderCallout2">
            <a:avLst>
              <a:gd name="adj1" fmla="val 14287"/>
              <a:gd name="adj2" fmla="val -2630"/>
              <a:gd name="adj3" fmla="val 14287"/>
              <a:gd name="adj4" fmla="val -20338"/>
              <a:gd name="adj5" fmla="val 72222"/>
              <a:gd name="adj6" fmla="val -38653"/>
            </a:avLst>
          </a:prstGeom>
          <a:solidFill>
            <a:srgbClr val="FFFFCC"/>
          </a:solidFill>
          <a:ln w="19050" cap="sq" cmpd="sng">
            <a:solidFill>
              <a:srgbClr val="FF3300"/>
            </a:solidFill>
            <a:prstDash val="solid"/>
            <a:miter/>
            <a:headEnd type="none" w="sm" len="sm"/>
            <a:tailEnd type="none" w="sm" len="sm"/>
          </a:ln>
        </p:spPr>
        <p:txBody>
          <a:bodyPr anchor="t"/>
          <a:p>
            <a:pPr eaLnBrk="0" hangingPunct="0"/>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具有</a:t>
            </a:r>
            <a:r>
              <a:rPr lang="en-US" altLang="zh-CN" sz="2400" b="1" dirty="0">
                <a:latin typeface="Times New Roman" panose="02020603050405020304" pitchFamily="18" charset="0"/>
                <a:ea typeface="宋体" panose="02010600030101010101" pitchFamily="2" charset="-122"/>
              </a:rPr>
              <a:t>45°</a:t>
            </a:r>
            <a:r>
              <a:rPr lang="zh-CN" altLang="en-US" sz="2400" b="1" dirty="0">
                <a:latin typeface="Times New Roman" panose="02020603050405020304" pitchFamily="18" charset="0"/>
                <a:ea typeface="宋体" panose="02010600030101010101" pitchFamily="2" charset="-122"/>
              </a:rPr>
              <a:t>的相位裕度，故电路稳定</a:t>
            </a:r>
            <a:endParaRPr lang="zh-CN" altLang="en-US" sz="2400" b="1" dirty="0">
              <a:latin typeface="Times New Roman" panose="02020603050405020304" pitchFamily="18" charset="0"/>
              <a:ea typeface="宋体" panose="02010600030101010101" pitchFamily="2" charset="-122"/>
            </a:endParaRPr>
          </a:p>
        </p:txBody>
      </p:sp>
      <p:grpSp>
        <p:nvGrpSpPr>
          <p:cNvPr id="2" name="Group 6"/>
          <p:cNvGrpSpPr/>
          <p:nvPr/>
        </p:nvGrpSpPr>
        <p:grpSpPr>
          <a:xfrm>
            <a:off x="544513" y="2336800"/>
            <a:ext cx="5576887" cy="2570163"/>
            <a:chOff x="336" y="1296"/>
            <a:chExt cx="3513" cy="1619"/>
          </a:xfrm>
        </p:grpSpPr>
        <p:sp>
          <p:nvSpPr>
            <p:cNvPr id="77830" name="AutoShape 7"/>
            <p:cNvSpPr/>
            <p:nvPr/>
          </p:nvSpPr>
          <p:spPr>
            <a:xfrm>
              <a:off x="2928" y="1296"/>
              <a:ext cx="921" cy="321"/>
            </a:xfrm>
            <a:prstGeom prst="borderCallout1">
              <a:avLst>
                <a:gd name="adj1" fmla="val 22431"/>
                <a:gd name="adj2" fmla="val -5213"/>
                <a:gd name="adj3" fmla="val 162931"/>
                <a:gd name="adj4" fmla="val -86102"/>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补偿前</a:t>
              </a:r>
              <a:endParaRPr lang="zh-CN" altLang="en-US" sz="2400" b="1" dirty="0">
                <a:latin typeface="Times New Roman" panose="02020603050405020304" pitchFamily="18" charset="0"/>
                <a:ea typeface="宋体" panose="02010600030101010101" pitchFamily="2" charset="-122"/>
              </a:endParaRPr>
            </a:p>
          </p:txBody>
        </p:sp>
        <p:sp>
          <p:nvSpPr>
            <p:cNvPr id="77831" name="AutoShape 8"/>
            <p:cNvSpPr/>
            <p:nvPr/>
          </p:nvSpPr>
          <p:spPr>
            <a:xfrm>
              <a:off x="336" y="2640"/>
              <a:ext cx="850" cy="275"/>
            </a:xfrm>
            <a:prstGeom prst="borderCallout1">
              <a:avLst>
                <a:gd name="adj1" fmla="val 26181"/>
                <a:gd name="adj2" fmla="val 105648"/>
                <a:gd name="adj3" fmla="val -70546"/>
                <a:gd name="adj4" fmla="val 221884"/>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补偿后</a:t>
              </a:r>
              <a:endParaRPr lang="zh-CN" altLang="en-US" sz="2400" b="1" dirty="0">
                <a:latin typeface="Times New Roman" panose="02020603050405020304" pitchFamily="18" charset="0"/>
                <a:ea typeface="宋体" panose="02010600030101010101" pitchFamily="2" charset="-122"/>
              </a:endParaRPr>
            </a:p>
          </p:txBody>
        </p:sp>
      </p:grpSp>
      <p:graphicFrame>
        <p:nvGraphicFramePr>
          <p:cNvPr id="98313" name="Object 9"/>
          <p:cNvGraphicFramePr/>
          <p:nvPr/>
        </p:nvGraphicFramePr>
        <p:xfrm>
          <a:off x="4295775" y="1651000"/>
          <a:ext cx="4689475" cy="527050"/>
        </p:xfrm>
        <a:graphic>
          <a:graphicData uri="http://schemas.openxmlformats.org/presentationml/2006/ole">
            <mc:AlternateContent xmlns:mc="http://schemas.openxmlformats.org/markup-compatibility/2006">
              <mc:Choice xmlns:v="urn:schemas-microsoft-com:vml" Requires="v">
                <p:oleObj spid="_x0000_s3313" name="" r:id="rId2" imgW="2489200" imgH="279400" progId="Equation.3">
                  <p:embed/>
                </p:oleObj>
              </mc:Choice>
              <mc:Fallback>
                <p:oleObj name="" r:id="rId2" imgW="2489200" imgH="279400" progId="Equation.3">
                  <p:embed/>
                  <p:pic>
                    <p:nvPicPr>
                      <p:cNvPr id="0" name="图片 3312"/>
                      <p:cNvPicPr/>
                      <p:nvPr/>
                    </p:nvPicPr>
                    <p:blipFill>
                      <a:blip r:embed="rId3"/>
                      <a:stretch>
                        <a:fillRect/>
                      </a:stretch>
                    </p:blipFill>
                    <p:spPr>
                      <a:xfrm>
                        <a:off x="4295775" y="1651000"/>
                        <a:ext cx="4689475" cy="52705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98314" name="Text Box 10"/>
          <p:cNvSpPr txBox="1"/>
          <p:nvPr/>
        </p:nvSpPr>
        <p:spPr>
          <a:xfrm>
            <a:off x="6335713" y="3556000"/>
            <a:ext cx="2514600" cy="1552575"/>
          </a:xfrm>
          <a:prstGeom prst="rect">
            <a:avLst/>
          </a:prstGeom>
          <a:noFill/>
          <a:ln w="9525">
            <a:noFill/>
          </a:ln>
        </p:spPr>
        <p:txBody>
          <a:bodyPr anchor="t">
            <a:spAutoFit/>
          </a:bodyPr>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滞后补偿法是以频带变窄为代价来消除自激振荡的。</a:t>
            </a:r>
            <a:endParaRPr lang="zh-CN" altLang="en-US" sz="2400" b="1" dirty="0">
              <a:latin typeface="Times New Roman" panose="02020603050405020304" pitchFamily="18" charset="0"/>
              <a:ea typeface="宋体" panose="02010600030101010101" pitchFamily="2" charset="-122"/>
            </a:endParaRPr>
          </a:p>
        </p:txBody>
      </p:sp>
      <p:graphicFrame>
        <p:nvGraphicFramePr>
          <p:cNvPr id="98315" name="Object 11"/>
          <p:cNvGraphicFramePr/>
          <p:nvPr/>
        </p:nvGraphicFramePr>
        <p:xfrm>
          <a:off x="544513" y="1371600"/>
          <a:ext cx="3606800" cy="1044575"/>
        </p:xfrm>
        <a:graphic>
          <a:graphicData uri="http://schemas.openxmlformats.org/presentationml/2006/ole">
            <mc:AlternateContent xmlns:mc="http://schemas.openxmlformats.org/markup-compatibility/2006">
              <mc:Choice xmlns:v="urn:schemas-microsoft-com:vml" Requires="v">
                <p:oleObj spid="_x0000_s3314" name="" r:id="rId4" imgW="2235200" imgH="647700" progId="Equation.3">
                  <p:embed/>
                </p:oleObj>
              </mc:Choice>
              <mc:Fallback>
                <p:oleObj name="" r:id="rId4" imgW="2235200" imgH="647700" progId="Equation.3">
                  <p:embed/>
                  <p:pic>
                    <p:nvPicPr>
                      <p:cNvPr id="0" name="图片 3313"/>
                      <p:cNvPicPr/>
                      <p:nvPr/>
                    </p:nvPicPr>
                    <p:blipFill>
                      <a:blip r:embed="rId5"/>
                      <a:stretch>
                        <a:fillRect/>
                      </a:stretch>
                    </p:blipFill>
                    <p:spPr>
                      <a:xfrm>
                        <a:off x="544513" y="1371600"/>
                        <a:ext cx="3606800" cy="10445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8315"/>
                                        </p:tgtEl>
                                        <p:attrNameLst>
                                          <p:attrName>style.visibility</p:attrName>
                                        </p:attrNameLst>
                                      </p:cBhvr>
                                      <p:to>
                                        <p:strVal val="visible"/>
                                      </p:to>
                                    </p:set>
                                    <p:animEffect transition="in" filter="wipe(left)">
                                      <p:cBhvr>
                                        <p:cTn id="11" dur="500"/>
                                        <p:tgtEl>
                                          <p:spTgt spid="983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8313"/>
                                        </p:tgtEl>
                                        <p:attrNameLst>
                                          <p:attrName>style.visibility</p:attrName>
                                        </p:attrNameLst>
                                      </p:cBhvr>
                                      <p:to>
                                        <p:strVal val="visible"/>
                                      </p:to>
                                    </p:set>
                                    <p:animEffect transition="in" filter="wipe(left)">
                                      <p:cBhvr>
                                        <p:cTn id="16" dur="500"/>
                                        <p:tgtEl>
                                          <p:spTgt spid="983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83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9830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8314">
                                            <p:txEl>
                                              <p:charRg st="0" end="28"/>
                                            </p:txEl>
                                          </p:spTgt>
                                        </p:tgtEl>
                                        <p:attrNameLst>
                                          <p:attrName>style.visibility</p:attrName>
                                        </p:attrNameLst>
                                      </p:cBhvr>
                                      <p:to>
                                        <p:strVal val="visible"/>
                                      </p:to>
                                    </p:set>
                                    <p:animEffect transition="in" filter="wipe(left)">
                                      <p:cBhvr>
                                        <p:cTn id="29" dur="500"/>
                                        <p:tgtEl>
                                          <p:spTgt spid="98314">
                                            <p:txEl>
                                              <p:charRg st="0"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p:bldP spid="98309" grpId="0" animBg="1"/>
      <p:bldP spid="9831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0354" name="Object 2"/>
          <p:cNvGraphicFramePr/>
          <p:nvPr/>
        </p:nvGraphicFramePr>
        <p:xfrm>
          <a:off x="2782888" y="2862263"/>
          <a:ext cx="5937250" cy="1597025"/>
        </p:xfrm>
        <a:graphic>
          <a:graphicData uri="http://schemas.openxmlformats.org/presentationml/2006/ole">
            <mc:AlternateContent xmlns:mc="http://schemas.openxmlformats.org/markup-compatibility/2006">
              <mc:Choice xmlns:v="urn:schemas-microsoft-com:vml" Requires="v">
                <p:oleObj spid="_x0000_s3315" name="" r:id="rId1" imgW="2755900" imgH="838200" progId="Equation.3">
                  <p:embed/>
                </p:oleObj>
              </mc:Choice>
              <mc:Fallback>
                <p:oleObj name="" r:id="rId1" imgW="2755900" imgH="838200" progId="Equation.3">
                  <p:embed/>
                  <p:pic>
                    <p:nvPicPr>
                      <p:cNvPr id="0" name="图片 3314"/>
                      <p:cNvPicPr/>
                      <p:nvPr/>
                    </p:nvPicPr>
                    <p:blipFill>
                      <a:blip r:embed="rId2"/>
                      <a:stretch>
                        <a:fillRect/>
                      </a:stretch>
                    </p:blipFill>
                    <p:spPr>
                      <a:xfrm>
                        <a:off x="2782888" y="2862263"/>
                        <a:ext cx="5937250" cy="1597025"/>
                      </a:xfrm>
                      <a:prstGeom prst="rect">
                        <a:avLst/>
                      </a:prstGeom>
                      <a:solidFill>
                        <a:srgbClr val="FFFFFF"/>
                      </a:solidFill>
                      <a:ln w="38100">
                        <a:noFill/>
                        <a:miter/>
                      </a:ln>
                    </p:spPr>
                  </p:pic>
                </p:oleObj>
              </mc:Fallback>
            </mc:AlternateContent>
          </a:graphicData>
        </a:graphic>
      </p:graphicFrame>
      <p:sp>
        <p:nvSpPr>
          <p:cNvPr id="79874" name="Rectangle 3"/>
          <p:cNvSpPr>
            <a:spLocks noGrp="1"/>
          </p:cNvSpPr>
          <p:nvPr>
            <p:ph type="title"/>
          </p:nvPr>
        </p:nvSpPr>
        <p:spPr>
          <a:xfrm>
            <a:off x="539750" y="836613"/>
            <a:ext cx="8604250" cy="517525"/>
          </a:xfrm>
        </p:spPr>
        <p:txBody>
          <a:bodyPr wrap="square" lIns="91440" tIns="45720" rIns="91440" bIns="45720" anchor="ctr"/>
          <a:p>
            <a:pPr algn="l" eaLnBrk="1" hangingPunct="1">
              <a:lnSpc>
                <a:spcPct val="120000"/>
              </a:lnSpc>
            </a:pPr>
            <a:r>
              <a:rPr lang="en-US" altLang="zh-CN" sz="2800" dirty="0">
                <a:solidFill>
                  <a:schemeClr val="tx1"/>
                </a:solidFill>
                <a:latin typeface="华文行楷" panose="02010800040101010101" pitchFamily="2" charset="-122"/>
                <a:ea typeface="华文行楷" panose="02010800040101010101" pitchFamily="2" charset="-122"/>
              </a:rPr>
              <a:t>2. </a:t>
            </a:r>
            <a:r>
              <a:rPr lang="en-US" altLang="zh-CN" sz="2400" i="1" dirty="0">
                <a:solidFill>
                  <a:schemeClr val="tx1"/>
                </a:solidFill>
                <a:ea typeface="华文行楷" panose="02010800040101010101" pitchFamily="2" charset="-122"/>
              </a:rPr>
              <a:t>RC </a:t>
            </a:r>
            <a:r>
              <a:rPr lang="zh-CN" altLang="zh-CN" sz="2800" dirty="0">
                <a:solidFill>
                  <a:schemeClr val="tx1"/>
                </a:solidFill>
                <a:latin typeface="华文行楷" panose="02010800040101010101" pitchFamily="2" charset="-122"/>
                <a:ea typeface="华文行楷" panose="02010800040101010101" pitchFamily="2" charset="-122"/>
              </a:rPr>
              <a:t>滞后补偿</a:t>
            </a:r>
            <a:r>
              <a:rPr lang="zh-CN" altLang="zh-CN" sz="2800" b="1" dirty="0">
                <a:solidFill>
                  <a:schemeClr val="tx1"/>
                </a:solidFill>
                <a:latin typeface="宋体" panose="02010600030101010101" pitchFamily="2" charset="-122"/>
              </a:rPr>
              <a:t>：</a:t>
            </a:r>
            <a:r>
              <a:rPr lang="zh-CN" altLang="en-US" sz="2400" b="1" dirty="0">
                <a:solidFill>
                  <a:schemeClr val="tx1"/>
                </a:solidFill>
                <a:latin typeface="宋体" panose="02010600030101010101" pitchFamily="2" charset="-122"/>
              </a:rPr>
              <a:t>在</a:t>
            </a:r>
            <a:r>
              <a:rPr lang="zh-CN" altLang="en-US" sz="2400" b="1" dirty="0">
                <a:solidFill>
                  <a:schemeClr val="tx1"/>
                </a:solidFill>
              </a:rPr>
              <a:t>最低的上限频率</a:t>
            </a:r>
            <a:r>
              <a:rPr lang="zh-CN" altLang="en-US" sz="2400" b="1" dirty="0">
                <a:solidFill>
                  <a:schemeClr val="tx1"/>
                </a:solidFill>
                <a:latin typeface="隶书" panose="02010509060101010101" pitchFamily="49" charset="-122"/>
              </a:rPr>
              <a:t>所在回路加补偿。</a:t>
            </a:r>
            <a:endParaRPr lang="zh-CN" altLang="zh-CN" sz="2400" b="1" dirty="0">
              <a:solidFill>
                <a:schemeClr val="tx1"/>
              </a:solidFill>
              <a:latin typeface="隶书" panose="02010509060101010101" pitchFamily="49" charset="-122"/>
            </a:endParaRPr>
          </a:p>
        </p:txBody>
      </p:sp>
      <p:graphicFrame>
        <p:nvGraphicFramePr>
          <p:cNvPr id="79875" name="Object 4"/>
          <p:cNvGraphicFramePr/>
          <p:nvPr/>
        </p:nvGraphicFramePr>
        <p:xfrm>
          <a:off x="4583113" y="1566863"/>
          <a:ext cx="4248150" cy="1231900"/>
        </p:xfrm>
        <a:graphic>
          <a:graphicData uri="http://schemas.openxmlformats.org/presentationml/2006/ole">
            <mc:AlternateContent xmlns:mc="http://schemas.openxmlformats.org/markup-compatibility/2006">
              <mc:Choice xmlns:v="urn:schemas-microsoft-com:vml" Requires="v">
                <p:oleObj spid="_x0000_s3317" name="" r:id="rId3" imgW="2235200" imgH="647700" progId="Equation.3">
                  <p:embed/>
                </p:oleObj>
              </mc:Choice>
              <mc:Fallback>
                <p:oleObj name="" r:id="rId3" imgW="2235200" imgH="647700" progId="Equation.3">
                  <p:embed/>
                  <p:pic>
                    <p:nvPicPr>
                      <p:cNvPr id="0" name="图片 3316"/>
                      <p:cNvPicPr/>
                      <p:nvPr/>
                    </p:nvPicPr>
                    <p:blipFill>
                      <a:blip r:embed="rId4"/>
                      <a:stretch>
                        <a:fillRect/>
                      </a:stretch>
                    </p:blipFill>
                    <p:spPr>
                      <a:xfrm>
                        <a:off x="4583113" y="1566863"/>
                        <a:ext cx="4248150" cy="1231900"/>
                      </a:xfrm>
                      <a:prstGeom prst="rect">
                        <a:avLst/>
                      </a:prstGeom>
                      <a:solidFill>
                        <a:srgbClr val="FFFFFF"/>
                      </a:solidFill>
                      <a:ln w="38100">
                        <a:noFill/>
                        <a:miter/>
                      </a:ln>
                    </p:spPr>
                  </p:pic>
                </p:oleObj>
              </mc:Fallback>
            </mc:AlternateContent>
          </a:graphicData>
        </a:graphic>
      </p:graphicFrame>
      <p:graphicFrame>
        <p:nvGraphicFramePr>
          <p:cNvPr id="100357" name="Object 5"/>
          <p:cNvGraphicFramePr/>
          <p:nvPr/>
        </p:nvGraphicFramePr>
        <p:xfrm>
          <a:off x="1763713" y="4437063"/>
          <a:ext cx="5699125" cy="1263650"/>
        </p:xfrm>
        <a:graphic>
          <a:graphicData uri="http://schemas.openxmlformats.org/presentationml/2006/ole">
            <mc:AlternateContent xmlns:mc="http://schemas.openxmlformats.org/markup-compatibility/2006">
              <mc:Choice xmlns:v="urn:schemas-microsoft-com:vml" Requires="v">
                <p:oleObj spid="_x0000_s3316" name="" r:id="rId5" imgW="2603500" imgH="647700" progId="Equation.3">
                  <p:embed/>
                </p:oleObj>
              </mc:Choice>
              <mc:Fallback>
                <p:oleObj name="" r:id="rId5" imgW="2603500" imgH="647700" progId="Equation.3">
                  <p:embed/>
                  <p:pic>
                    <p:nvPicPr>
                      <p:cNvPr id="0" name="图片 3315"/>
                      <p:cNvPicPr/>
                      <p:nvPr/>
                    </p:nvPicPr>
                    <p:blipFill>
                      <a:blip r:embed="rId6"/>
                      <a:stretch>
                        <a:fillRect/>
                      </a:stretch>
                    </p:blipFill>
                    <p:spPr>
                      <a:xfrm>
                        <a:off x="1763713" y="4437063"/>
                        <a:ext cx="5699125" cy="126365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pic>
        <p:nvPicPr>
          <p:cNvPr id="100358" name="Picture 6" descr="Dz060605"/>
          <p:cNvPicPr>
            <a:picLocks noChangeAspect="1"/>
          </p:cNvPicPr>
          <p:nvPr/>
        </p:nvPicPr>
        <p:blipFill>
          <a:blip r:embed="rId7">
            <a:grayscl/>
            <a:lum bright="6000" contrast="84000"/>
          </a:blip>
          <a:srcRect t="16403" r="46518" b="32520"/>
          <a:stretch>
            <a:fillRect/>
          </a:stretch>
        </p:blipFill>
        <p:spPr>
          <a:xfrm>
            <a:off x="620713" y="1512888"/>
            <a:ext cx="3962400" cy="1836737"/>
          </a:xfrm>
          <a:prstGeom prst="rect">
            <a:avLst/>
          </a:prstGeom>
          <a:noFill/>
          <a:ln w="9525">
            <a:noFill/>
          </a:ln>
        </p:spPr>
      </p:pic>
      <p:sp>
        <p:nvSpPr>
          <p:cNvPr id="100359" name="Text Box 7"/>
          <p:cNvSpPr txBox="1"/>
          <p:nvPr/>
        </p:nvSpPr>
        <p:spPr>
          <a:xfrm>
            <a:off x="620713" y="5780088"/>
            <a:ext cx="8153400" cy="822325"/>
          </a:xfrm>
          <a:prstGeom prst="rect">
            <a:avLst/>
          </a:prstGeom>
          <a:noFill/>
          <a:ln w="9525">
            <a:noFill/>
          </a:ln>
        </p:spPr>
        <p:txBody>
          <a:bodyPr anchor="t">
            <a:spAutoFit/>
          </a:bodyPr>
          <a:p>
            <a:pPr>
              <a:spcBef>
                <a:spcPct val="50000"/>
              </a:spcBef>
            </a:pPr>
            <a:r>
              <a:rPr lang="en-US" altLang="zh-CN" sz="2400" b="1" dirty="0">
                <a:solidFill>
                  <a:srgbClr val="000000"/>
                </a:solidFill>
                <a:latin typeface="Times New Roman" panose="02020603050405020304" pitchFamily="18" charset="0"/>
                <a:ea typeface="宋体" panose="02010600030101010101" pitchFamily="2" charset="-122"/>
              </a:rPr>
              <a:t>    </a:t>
            </a:r>
            <a:r>
              <a:rPr lang="zh-CN" altLang="en-US" sz="2400" b="1" dirty="0">
                <a:solidFill>
                  <a:srgbClr val="000000"/>
                </a:solidFill>
                <a:latin typeface="Times New Roman" panose="02020603050405020304" pitchFamily="18" charset="0"/>
                <a:ea typeface="宋体" panose="02010600030101010101" pitchFamily="2" charset="-122"/>
              </a:rPr>
              <a:t>上式表明，最大附加相移为－</a:t>
            </a:r>
            <a:r>
              <a:rPr lang="en-US" altLang="zh-CN" sz="2400" b="1" dirty="0">
                <a:solidFill>
                  <a:srgbClr val="000000"/>
                </a:solidFill>
                <a:latin typeface="Times New Roman" panose="02020603050405020304" pitchFamily="18" charset="0"/>
                <a:ea typeface="宋体" panose="02010600030101010101" pitchFamily="2" charset="-122"/>
              </a:rPr>
              <a:t>180º</a:t>
            </a:r>
            <a:r>
              <a:rPr lang="zh-CN" altLang="en-US" sz="2400" b="1" dirty="0">
                <a:solidFill>
                  <a:srgbClr val="000000"/>
                </a:solidFill>
                <a:latin typeface="Times New Roman" panose="02020603050405020304" pitchFamily="18" charset="0"/>
                <a:ea typeface="宋体" panose="02010600030101010101" pitchFamily="2" charset="-122"/>
              </a:rPr>
              <a:t>，不满足起振条件，闭环后一定不会产生自激振荡，电路稳定。</a:t>
            </a:r>
            <a:endParaRPr lang="zh-CN" altLang="en-US" sz="2400" b="1" dirty="0">
              <a:solidFill>
                <a:srgbClr val="000000"/>
              </a:solidFill>
              <a:latin typeface="Times New Roman" panose="02020603050405020304" pitchFamily="18" charset="0"/>
              <a:ea typeface="宋体" panose="02010600030101010101" pitchFamily="2" charset="-122"/>
            </a:endParaRPr>
          </a:p>
        </p:txBody>
      </p:sp>
      <p:grpSp>
        <p:nvGrpSpPr>
          <p:cNvPr id="2" name="Group 8"/>
          <p:cNvGrpSpPr/>
          <p:nvPr/>
        </p:nvGrpSpPr>
        <p:grpSpPr>
          <a:xfrm>
            <a:off x="479425" y="2646363"/>
            <a:ext cx="1727200" cy="473075"/>
            <a:chOff x="295" y="1434"/>
            <a:chExt cx="1088" cy="298"/>
          </a:xfrm>
        </p:grpSpPr>
        <p:sp>
          <p:nvSpPr>
            <p:cNvPr id="79880" name="AutoShape 9"/>
            <p:cNvSpPr/>
            <p:nvPr/>
          </p:nvSpPr>
          <p:spPr>
            <a:xfrm>
              <a:off x="295" y="1434"/>
              <a:ext cx="950" cy="298"/>
            </a:xfrm>
            <a:prstGeom prst="borderCallout1">
              <a:avLst>
                <a:gd name="adj1" fmla="val 24162"/>
                <a:gd name="adj2" fmla="val 105051"/>
                <a:gd name="adj3" fmla="val -30870"/>
                <a:gd name="adj4" fmla="val 118315"/>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补偿电路</a:t>
              </a:r>
              <a:endParaRPr lang="zh-CN" altLang="en-US" sz="2400" b="1" dirty="0">
                <a:latin typeface="Times New Roman" panose="02020603050405020304" pitchFamily="18" charset="0"/>
                <a:ea typeface="宋体" panose="02010600030101010101" pitchFamily="2" charset="-122"/>
              </a:endParaRPr>
            </a:p>
          </p:txBody>
        </p:sp>
        <p:sp>
          <p:nvSpPr>
            <p:cNvPr id="79881" name="Line 10"/>
            <p:cNvSpPr/>
            <p:nvPr/>
          </p:nvSpPr>
          <p:spPr>
            <a:xfrm flipH="1" flipV="1">
              <a:off x="1292" y="1525"/>
              <a:ext cx="91" cy="91"/>
            </a:xfrm>
            <a:prstGeom prst="line">
              <a:avLst/>
            </a:prstGeom>
            <a:ln w="19050" cap="flat" cmpd="sng">
              <a:solidFill>
                <a:srgbClr val="FF0000"/>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0358"/>
                                        </p:tgtEl>
                                        <p:attrNameLst>
                                          <p:attrName>style.visibility</p:attrName>
                                        </p:attrNameLst>
                                      </p:cBhvr>
                                      <p:to>
                                        <p:strVal val="visible"/>
                                      </p:to>
                                    </p:set>
                                    <p:animEffect transition="in" filter="wipe(left)">
                                      <p:cBhvr>
                                        <p:cTn id="7" dur="500"/>
                                        <p:tgtEl>
                                          <p:spTgt spid="1003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0354"/>
                                        </p:tgtEl>
                                        <p:attrNameLst>
                                          <p:attrName>style.visibility</p:attrName>
                                        </p:attrNameLst>
                                      </p:cBhvr>
                                      <p:to>
                                        <p:strVal val="visible"/>
                                      </p:to>
                                    </p:set>
                                    <p:animEffect transition="in" filter="wipe(left)">
                                      <p:cBhvr>
                                        <p:cTn id="17" dur="500"/>
                                        <p:tgtEl>
                                          <p:spTgt spid="1003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0357"/>
                                        </p:tgtEl>
                                        <p:attrNameLst>
                                          <p:attrName>style.visibility</p:attrName>
                                        </p:attrNameLst>
                                      </p:cBhvr>
                                      <p:to>
                                        <p:strVal val="visible"/>
                                      </p:to>
                                    </p:set>
                                    <p:animEffect transition="in" filter="wipe(left)">
                                      <p:cBhvr>
                                        <p:cTn id="22" dur="500"/>
                                        <p:tgtEl>
                                          <p:spTgt spid="1003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59">
                                            <p:txEl>
                                              <p:charRg st="0" end="50"/>
                                            </p:txEl>
                                          </p:spTgt>
                                        </p:tgtEl>
                                        <p:attrNameLst>
                                          <p:attrName>style.visibility</p:attrName>
                                        </p:attrNameLst>
                                      </p:cBhvr>
                                      <p:to>
                                        <p:strVal val="visible"/>
                                      </p:to>
                                    </p:set>
                                    <p:animEffect transition="in" filter="wipe(left)">
                                      <p:cBhvr>
                                        <p:cTn id="27" dur="500"/>
                                        <p:tgtEl>
                                          <p:spTgt spid="100359">
                                            <p:txEl>
                                              <p:charRg st="0" end="5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a:xfrm>
            <a:off x="395288" y="765175"/>
            <a:ext cx="5562600" cy="685800"/>
          </a:xfrm>
        </p:spPr>
        <p:txBody>
          <a:bodyPr wrap="square" lIns="91440" tIns="45720" rIns="91440" bIns="45720" anchor="ctr"/>
          <a:p>
            <a:pPr algn="l" eaLnBrk="1" hangingPunct="1">
              <a:lnSpc>
                <a:spcPct val="120000"/>
              </a:lnSpc>
            </a:pPr>
            <a:r>
              <a:rPr lang="en-US" altLang="zh-CN" sz="2800" b="1" i="1" dirty="0">
                <a:solidFill>
                  <a:schemeClr val="tx1"/>
                </a:solidFill>
              </a:rPr>
              <a:t>RC </a:t>
            </a:r>
            <a:r>
              <a:rPr lang="zh-CN" altLang="zh-CN" sz="2800" dirty="0">
                <a:solidFill>
                  <a:schemeClr val="tx1"/>
                </a:solidFill>
                <a:latin typeface="华文行楷" panose="02010800040101010101" pitchFamily="2" charset="-122"/>
                <a:ea typeface="华文行楷" panose="02010800040101010101" pitchFamily="2" charset="-122"/>
              </a:rPr>
              <a:t>滞后补偿与简单滞后补偿</a:t>
            </a:r>
            <a:r>
              <a:rPr lang="zh-CN" altLang="en-US" sz="2800" dirty="0">
                <a:solidFill>
                  <a:schemeClr val="tx1"/>
                </a:solidFill>
                <a:latin typeface="华文行楷" panose="02010800040101010101" pitchFamily="2" charset="-122"/>
                <a:ea typeface="华文行楷" panose="02010800040101010101" pitchFamily="2" charset="-122"/>
              </a:rPr>
              <a:t>比较</a:t>
            </a:r>
            <a:endParaRPr lang="zh-CN" altLang="en-US" sz="2800" dirty="0">
              <a:solidFill>
                <a:schemeClr val="tx1"/>
              </a:solidFill>
              <a:latin typeface="华文行楷" panose="02010800040101010101" pitchFamily="2" charset="-122"/>
              <a:ea typeface="华文行楷" panose="02010800040101010101" pitchFamily="2" charset="-122"/>
            </a:endParaRPr>
          </a:p>
        </p:txBody>
      </p:sp>
      <p:pic>
        <p:nvPicPr>
          <p:cNvPr id="101379" name="Picture 3" descr="Dz060606"/>
          <p:cNvPicPr>
            <a:picLocks noChangeAspect="1"/>
          </p:cNvPicPr>
          <p:nvPr/>
        </p:nvPicPr>
        <p:blipFill>
          <a:blip r:embed="rId1"/>
          <a:stretch>
            <a:fillRect/>
          </a:stretch>
        </p:blipFill>
        <p:spPr>
          <a:xfrm>
            <a:off x="2124075" y="1844675"/>
            <a:ext cx="4038600" cy="2749550"/>
          </a:xfrm>
          <a:prstGeom prst="rect">
            <a:avLst/>
          </a:prstGeom>
          <a:noFill/>
          <a:ln w="9525">
            <a:noFill/>
          </a:ln>
        </p:spPr>
      </p:pic>
      <p:grpSp>
        <p:nvGrpSpPr>
          <p:cNvPr id="2" name="Group 4"/>
          <p:cNvGrpSpPr/>
          <p:nvPr/>
        </p:nvGrpSpPr>
        <p:grpSpPr>
          <a:xfrm>
            <a:off x="447675" y="1692275"/>
            <a:ext cx="8077200" cy="1984375"/>
            <a:chOff x="288" y="960"/>
            <a:chExt cx="5088" cy="1250"/>
          </a:xfrm>
        </p:grpSpPr>
        <p:sp>
          <p:nvSpPr>
            <p:cNvPr id="80900" name="AutoShape 5"/>
            <p:cNvSpPr/>
            <p:nvPr/>
          </p:nvSpPr>
          <p:spPr>
            <a:xfrm>
              <a:off x="288" y="1680"/>
              <a:ext cx="1104" cy="530"/>
            </a:xfrm>
            <a:prstGeom prst="borderCallout1">
              <a:avLst>
                <a:gd name="adj1" fmla="val 13583"/>
                <a:gd name="adj2" fmla="val 104347"/>
                <a:gd name="adj3" fmla="val -23208"/>
                <a:gd name="adj4" fmla="val 150727"/>
              </a:avLst>
            </a:prstGeom>
            <a:solidFill>
              <a:srgbClr val="FFFFCC"/>
            </a:solidFill>
            <a:ln w="19050" cap="flat" cmpd="sng">
              <a:solidFill>
                <a:srgbClr val="FF3300"/>
              </a:solidFill>
              <a:prstDash val="solid"/>
              <a:miter/>
              <a:headEnd type="none" w="med" len="med"/>
              <a:tailEnd type="none" w="med" len="med"/>
            </a:ln>
          </p:spPr>
          <p:txBody>
            <a:bodyPr anchor="t">
              <a:spAutoFit/>
            </a:bodyPr>
            <a:p>
              <a:r>
                <a:rPr lang="zh-CN" altLang="en-US" sz="2400" b="1" dirty="0">
                  <a:solidFill>
                    <a:srgbClr val="000000"/>
                  </a:solidFill>
                  <a:latin typeface="Times New Roman" panose="02020603050405020304" pitchFamily="18" charset="0"/>
                  <a:ea typeface="宋体" panose="02010600030101010101" pitchFamily="2" charset="-122"/>
                </a:rPr>
                <a:t>简单补偿后的幅频特性</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80901" name="AutoShape 6"/>
            <p:cNvSpPr/>
            <p:nvPr/>
          </p:nvSpPr>
          <p:spPr>
            <a:xfrm>
              <a:off x="4032" y="1615"/>
              <a:ext cx="1344" cy="530"/>
            </a:xfrm>
            <a:prstGeom prst="borderCallout1">
              <a:avLst>
                <a:gd name="adj1" fmla="val 9472"/>
                <a:gd name="adj2" fmla="val -3569"/>
                <a:gd name="adj3" fmla="val 86449"/>
                <a:gd name="adj4" fmla="val -98588"/>
              </a:avLst>
            </a:prstGeom>
            <a:solidFill>
              <a:srgbClr val="FFFFCC"/>
            </a:solidFill>
            <a:ln w="19050" cap="flat" cmpd="sng">
              <a:solidFill>
                <a:srgbClr val="FF3300"/>
              </a:solidFill>
              <a:prstDash val="solid"/>
              <a:miter/>
              <a:headEnd type="none" w="med" len="med"/>
              <a:tailEnd type="none" w="med" len="med"/>
            </a:ln>
          </p:spPr>
          <p:txBody>
            <a:bodyPr anchor="t">
              <a:spAutoFit/>
            </a:bodyPr>
            <a:p>
              <a:r>
                <a:rPr lang="en-US" altLang="zh-CN" sz="2400" b="1" i="1" dirty="0">
                  <a:solidFill>
                    <a:srgbClr val="000000"/>
                  </a:solidFill>
                  <a:latin typeface="Times New Roman" panose="02020603050405020304" pitchFamily="18" charset="0"/>
                  <a:ea typeface="宋体" panose="02010600030101010101" pitchFamily="2" charset="-122"/>
                </a:rPr>
                <a:t>RC</a:t>
              </a:r>
              <a:r>
                <a:rPr lang="zh-CN" altLang="en-US" sz="2400" b="1" dirty="0">
                  <a:solidFill>
                    <a:srgbClr val="000000"/>
                  </a:solidFill>
                  <a:latin typeface="Times New Roman" panose="02020603050405020304" pitchFamily="18" charset="0"/>
                  <a:ea typeface="宋体" panose="02010600030101010101" pitchFamily="2" charset="-122"/>
                </a:rPr>
                <a:t>滞后补偿后的幅频特性</a:t>
              </a:r>
              <a:endParaRPr lang="zh-CN" altLang="en-US" sz="2400" b="1" dirty="0">
                <a:solidFill>
                  <a:srgbClr val="000000"/>
                </a:solidFill>
                <a:latin typeface="Times New Roman" panose="02020603050405020304" pitchFamily="18" charset="0"/>
                <a:ea typeface="宋体" panose="02010600030101010101" pitchFamily="2" charset="-122"/>
              </a:endParaRPr>
            </a:p>
          </p:txBody>
        </p:sp>
        <p:sp>
          <p:nvSpPr>
            <p:cNvPr id="80902" name="AutoShape 7"/>
            <p:cNvSpPr/>
            <p:nvPr/>
          </p:nvSpPr>
          <p:spPr>
            <a:xfrm>
              <a:off x="2690" y="960"/>
              <a:ext cx="862" cy="303"/>
            </a:xfrm>
            <a:prstGeom prst="borderCallout1">
              <a:avLst>
                <a:gd name="adj1" fmla="val 23764"/>
                <a:gd name="adj2" fmla="val -5569"/>
                <a:gd name="adj3" fmla="val 144884"/>
                <a:gd name="adj4" fmla="val -44778"/>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补偿前</a:t>
              </a:r>
              <a:endParaRPr lang="zh-CN" altLang="en-US" sz="2400" b="1" dirty="0">
                <a:latin typeface="Times New Roman" panose="02020603050405020304" pitchFamily="18" charset="0"/>
                <a:ea typeface="宋体" panose="02010600030101010101" pitchFamily="2" charset="-122"/>
              </a:endParaRPr>
            </a:p>
          </p:txBody>
        </p:sp>
      </p:grpSp>
      <p:sp>
        <p:nvSpPr>
          <p:cNvPr id="101384" name="Text Box 8"/>
          <p:cNvSpPr txBox="1"/>
          <p:nvPr/>
        </p:nvSpPr>
        <p:spPr>
          <a:xfrm>
            <a:off x="674688" y="4821238"/>
            <a:ext cx="8207375" cy="1296987"/>
          </a:xfrm>
          <a:prstGeom prst="rect">
            <a:avLst/>
          </a:prstGeom>
          <a:noFill/>
          <a:ln w="9525">
            <a:noFill/>
          </a:ln>
        </p:spPr>
        <p:txBody>
          <a:bodyPr anchor="t">
            <a:spAutoFit/>
          </a:bodyPr>
          <a:p>
            <a:pPr>
              <a:lnSpc>
                <a:spcPct val="110000"/>
              </a:lnSpc>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滞后补偿法消振均以频带变窄为代价，</a:t>
            </a:r>
            <a:r>
              <a:rPr lang="en-US" altLang="zh-CN" sz="2400" b="1" i="1" dirty="0">
                <a:latin typeface="Times New Roman" panose="02020603050405020304" pitchFamily="18" charset="0"/>
                <a:ea typeface="宋体" panose="02010600030101010101" pitchFamily="2" charset="-122"/>
              </a:rPr>
              <a:t>RC</a:t>
            </a:r>
            <a:r>
              <a:rPr lang="zh-CN" altLang="en-US" sz="2400" b="1" dirty="0">
                <a:latin typeface="Times New Roman" panose="02020603050405020304" pitchFamily="18" charset="0"/>
                <a:ea typeface="宋体" panose="02010600030101010101" pitchFamily="2" charset="-122"/>
              </a:rPr>
              <a:t>滞后补偿较简单电容补偿使频带的变化小些。</a:t>
            </a:r>
            <a:endParaRPr lang="zh-CN" altLang="en-US" sz="2400" b="1" dirty="0">
              <a:latin typeface="Times New Roman" panose="02020603050405020304" pitchFamily="18" charset="0"/>
              <a:ea typeface="宋体" panose="02010600030101010101" pitchFamily="2" charset="-122"/>
            </a:endParaRPr>
          </a:p>
          <a:p>
            <a:pPr>
              <a:lnSpc>
                <a:spcPct val="110000"/>
              </a:lnSpc>
            </a:pPr>
            <a:r>
              <a:rPr lang="zh-CN" altLang="en-US" sz="2400" b="1" dirty="0">
                <a:latin typeface="Times New Roman" panose="02020603050405020304" pitchFamily="18" charset="0"/>
                <a:ea typeface="宋体" panose="02010600030101010101" pitchFamily="2" charset="-122"/>
              </a:rPr>
              <a:t>    为使消振后频带变化更小，可考虑采用超前补偿的方法。</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dissolve">
                                      <p:cBhvr>
                                        <p:cTn id="7" dur="500"/>
                                        <p:tgtEl>
                                          <p:spTgt spid="1013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1384">
                                            <p:txEl>
                                              <p:charRg st="0" end="44"/>
                                            </p:txEl>
                                          </p:spTgt>
                                        </p:tgtEl>
                                        <p:attrNameLst>
                                          <p:attrName>style.visibility</p:attrName>
                                        </p:attrNameLst>
                                      </p:cBhvr>
                                      <p:to>
                                        <p:strVal val="visible"/>
                                      </p:to>
                                    </p:set>
                                    <p:animEffect transition="in" filter="wipe(left)">
                                      <p:cBhvr>
                                        <p:cTn id="16" dur="500"/>
                                        <p:tgtEl>
                                          <p:spTgt spid="101384">
                                            <p:txEl>
                                              <p:charRg st="0" end="4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1384">
                                            <p:txEl>
                                              <p:charRg st="44" end="74"/>
                                            </p:txEl>
                                          </p:spTgt>
                                        </p:tgtEl>
                                        <p:attrNameLst>
                                          <p:attrName>style.visibility</p:attrName>
                                        </p:attrNameLst>
                                      </p:cBhvr>
                                      <p:to>
                                        <p:strVal val="visible"/>
                                      </p:to>
                                    </p:set>
                                    <p:animEffect transition="in" filter="wipe(left)">
                                      <p:cBhvr>
                                        <p:cTn id="21" dur="500"/>
                                        <p:tgtEl>
                                          <p:spTgt spid="101384">
                                            <p:txEl>
                                              <p:charRg st="44" end="7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2"/>
          <p:cNvSpPr>
            <a:spLocks noGrp="1"/>
          </p:cNvSpPr>
          <p:nvPr>
            <p:ph type="title"/>
          </p:nvPr>
        </p:nvSpPr>
        <p:spPr>
          <a:xfrm>
            <a:off x="250825" y="765175"/>
            <a:ext cx="4572000" cy="533400"/>
          </a:xfrm>
        </p:spPr>
        <p:txBody>
          <a:bodyPr wrap="square" lIns="91440" tIns="45720" rIns="91440" bIns="45720" anchor="ctr"/>
          <a:p>
            <a:pPr algn="l" eaLnBrk="1" hangingPunct="1">
              <a:lnSpc>
                <a:spcPct val="120000"/>
              </a:lnSpc>
            </a:pPr>
            <a:r>
              <a:rPr lang="en-US" altLang="zh-CN" sz="2800" dirty="0">
                <a:solidFill>
                  <a:schemeClr val="tx1"/>
                </a:solidFill>
                <a:latin typeface="华文行楷" panose="02010800040101010101" pitchFamily="2" charset="-122"/>
                <a:ea typeface="华文行楷" panose="02010800040101010101" pitchFamily="2" charset="-122"/>
              </a:rPr>
              <a:t>3. </a:t>
            </a:r>
            <a:r>
              <a:rPr lang="zh-CN" altLang="en-US" sz="2800" dirty="0">
                <a:solidFill>
                  <a:schemeClr val="tx1"/>
                </a:solidFill>
                <a:latin typeface="华文行楷" panose="02010800040101010101" pitchFamily="2" charset="-122"/>
                <a:ea typeface="华文行楷" panose="02010800040101010101" pitchFamily="2" charset="-122"/>
              </a:rPr>
              <a:t>密勒补偿</a:t>
            </a:r>
            <a:endParaRPr lang="zh-CN" altLang="en-US" sz="2800" dirty="0">
              <a:solidFill>
                <a:schemeClr val="tx1"/>
              </a:solidFill>
              <a:latin typeface="华文行楷" panose="02010800040101010101" pitchFamily="2" charset="-122"/>
              <a:ea typeface="华文行楷" panose="02010800040101010101" pitchFamily="2" charset="-122"/>
            </a:endParaRPr>
          </a:p>
        </p:txBody>
      </p:sp>
      <p:pic>
        <p:nvPicPr>
          <p:cNvPr id="99331" name="Picture 3" descr="Dz060607"/>
          <p:cNvPicPr>
            <a:picLocks noChangeAspect="1"/>
          </p:cNvPicPr>
          <p:nvPr/>
        </p:nvPicPr>
        <p:blipFill>
          <a:blip r:embed="rId1"/>
          <a:srcRect r="50247" b="11111"/>
          <a:stretch>
            <a:fillRect/>
          </a:stretch>
        </p:blipFill>
        <p:spPr>
          <a:xfrm>
            <a:off x="976313" y="1747838"/>
            <a:ext cx="3581400" cy="1662112"/>
          </a:xfrm>
          <a:prstGeom prst="rect">
            <a:avLst/>
          </a:prstGeom>
          <a:noFill/>
          <a:ln w="9525">
            <a:noFill/>
          </a:ln>
        </p:spPr>
      </p:pic>
      <p:grpSp>
        <p:nvGrpSpPr>
          <p:cNvPr id="2" name="Group 4"/>
          <p:cNvGrpSpPr/>
          <p:nvPr/>
        </p:nvGrpSpPr>
        <p:grpSpPr>
          <a:xfrm>
            <a:off x="2043113" y="2738438"/>
            <a:ext cx="744537" cy="609600"/>
            <a:chOff x="1296" y="1440"/>
            <a:chExt cx="469" cy="384"/>
          </a:xfrm>
        </p:grpSpPr>
        <p:grpSp>
          <p:nvGrpSpPr>
            <p:cNvPr id="78852" name="Group 5"/>
            <p:cNvGrpSpPr/>
            <p:nvPr/>
          </p:nvGrpSpPr>
          <p:grpSpPr>
            <a:xfrm>
              <a:off x="1525" y="1440"/>
              <a:ext cx="240" cy="384"/>
              <a:chOff x="1607" y="1824"/>
              <a:chExt cx="240" cy="384"/>
            </a:xfrm>
          </p:grpSpPr>
          <p:sp>
            <p:nvSpPr>
              <p:cNvPr id="78853" name="Line 6"/>
              <p:cNvSpPr/>
              <p:nvPr/>
            </p:nvSpPr>
            <p:spPr>
              <a:xfrm>
                <a:off x="1607" y="1968"/>
                <a:ext cx="240" cy="0"/>
              </a:xfrm>
              <a:prstGeom prst="line">
                <a:avLst/>
              </a:prstGeom>
              <a:ln w="38100" cap="flat" cmpd="sng">
                <a:solidFill>
                  <a:srgbClr val="CC3300"/>
                </a:solidFill>
                <a:prstDash val="solid"/>
                <a:round/>
                <a:headEnd type="none" w="med" len="med"/>
                <a:tailEnd type="none" w="med" len="med"/>
              </a:ln>
            </p:spPr>
          </p:sp>
          <p:sp>
            <p:nvSpPr>
              <p:cNvPr id="78854" name="Line 7"/>
              <p:cNvSpPr/>
              <p:nvPr/>
            </p:nvSpPr>
            <p:spPr>
              <a:xfrm>
                <a:off x="1607" y="2064"/>
                <a:ext cx="240" cy="0"/>
              </a:xfrm>
              <a:prstGeom prst="line">
                <a:avLst/>
              </a:prstGeom>
              <a:ln w="38100" cap="flat" cmpd="sng">
                <a:solidFill>
                  <a:srgbClr val="CC3300"/>
                </a:solidFill>
                <a:prstDash val="solid"/>
                <a:round/>
                <a:headEnd type="none" w="med" len="med"/>
                <a:tailEnd type="none" w="med" len="med"/>
              </a:ln>
            </p:spPr>
          </p:sp>
          <p:sp>
            <p:nvSpPr>
              <p:cNvPr id="78855" name="Line 8"/>
              <p:cNvSpPr/>
              <p:nvPr/>
            </p:nvSpPr>
            <p:spPr>
              <a:xfrm>
                <a:off x="1728" y="1824"/>
                <a:ext cx="0" cy="144"/>
              </a:xfrm>
              <a:prstGeom prst="line">
                <a:avLst/>
              </a:prstGeom>
              <a:ln w="9525" cap="flat" cmpd="sng">
                <a:solidFill>
                  <a:srgbClr val="CC3300"/>
                </a:solidFill>
                <a:prstDash val="dash"/>
                <a:round/>
                <a:headEnd type="none" w="med" len="med"/>
                <a:tailEnd type="none" w="med" len="med"/>
              </a:ln>
            </p:spPr>
          </p:sp>
          <p:sp>
            <p:nvSpPr>
              <p:cNvPr id="78856" name="Line 9"/>
              <p:cNvSpPr/>
              <p:nvPr/>
            </p:nvSpPr>
            <p:spPr>
              <a:xfrm>
                <a:off x="1728" y="2064"/>
                <a:ext cx="0" cy="144"/>
              </a:xfrm>
              <a:prstGeom prst="line">
                <a:avLst/>
              </a:prstGeom>
              <a:ln w="9525" cap="flat" cmpd="sng">
                <a:solidFill>
                  <a:srgbClr val="CC3300"/>
                </a:solidFill>
                <a:prstDash val="dash"/>
                <a:round/>
                <a:headEnd type="none" w="med" len="med"/>
                <a:tailEnd type="none" w="med" len="med"/>
              </a:ln>
            </p:spPr>
          </p:sp>
          <p:sp>
            <p:nvSpPr>
              <p:cNvPr id="78857" name="Line 10"/>
              <p:cNvSpPr/>
              <p:nvPr/>
            </p:nvSpPr>
            <p:spPr>
              <a:xfrm>
                <a:off x="1632" y="2208"/>
                <a:ext cx="192" cy="0"/>
              </a:xfrm>
              <a:prstGeom prst="line">
                <a:avLst/>
              </a:prstGeom>
              <a:ln w="38100" cap="flat" cmpd="sng">
                <a:solidFill>
                  <a:srgbClr val="CC3300"/>
                </a:solidFill>
                <a:prstDash val="solid"/>
                <a:round/>
                <a:headEnd type="none" w="med" len="med"/>
                <a:tailEnd type="none" w="med" len="med"/>
              </a:ln>
            </p:spPr>
          </p:sp>
        </p:grpSp>
        <p:graphicFrame>
          <p:nvGraphicFramePr>
            <p:cNvPr id="78858" name="Object 11"/>
            <p:cNvGraphicFramePr/>
            <p:nvPr/>
          </p:nvGraphicFramePr>
          <p:xfrm>
            <a:off x="1296" y="1536"/>
            <a:ext cx="248" cy="248"/>
          </p:xfrm>
          <a:graphic>
            <a:graphicData uri="http://schemas.openxmlformats.org/presentationml/2006/ole">
              <mc:AlternateContent xmlns:mc="http://schemas.openxmlformats.org/markup-compatibility/2006">
                <mc:Choice xmlns:v="urn:schemas-microsoft-com:vml" Requires="v">
                  <p:oleObj spid="_x0000_s3311" name="" r:id="rId2" imgW="177800" imgH="177800" progId="Equation.3">
                    <p:embed/>
                  </p:oleObj>
                </mc:Choice>
                <mc:Fallback>
                  <p:oleObj name="" r:id="rId2" imgW="177800" imgH="177800" progId="Equation.3">
                    <p:embed/>
                    <p:pic>
                      <p:nvPicPr>
                        <p:cNvPr id="0" name="图片 3310"/>
                        <p:cNvPicPr/>
                        <p:nvPr/>
                      </p:nvPicPr>
                      <p:blipFill>
                        <a:blip r:embed="rId3"/>
                        <a:stretch>
                          <a:fillRect/>
                        </a:stretch>
                      </p:blipFill>
                      <p:spPr>
                        <a:xfrm>
                          <a:off x="1296" y="1536"/>
                          <a:ext cx="248" cy="248"/>
                        </a:xfrm>
                        <a:prstGeom prst="rect">
                          <a:avLst/>
                        </a:prstGeom>
                        <a:noFill/>
                        <a:ln w="38100">
                          <a:noFill/>
                          <a:miter/>
                        </a:ln>
                      </p:spPr>
                    </p:pic>
                  </p:oleObj>
                </mc:Fallback>
              </mc:AlternateContent>
            </a:graphicData>
          </a:graphic>
        </p:graphicFrame>
      </p:grpSp>
      <p:graphicFrame>
        <p:nvGraphicFramePr>
          <p:cNvPr id="99340" name="Object 12"/>
          <p:cNvGraphicFramePr/>
          <p:nvPr/>
        </p:nvGraphicFramePr>
        <p:xfrm>
          <a:off x="5624513" y="2814638"/>
          <a:ext cx="1905000" cy="573087"/>
        </p:xfrm>
        <a:graphic>
          <a:graphicData uri="http://schemas.openxmlformats.org/presentationml/2006/ole">
            <mc:AlternateContent xmlns:mc="http://schemas.openxmlformats.org/markup-compatibility/2006">
              <mc:Choice xmlns:v="urn:schemas-microsoft-com:vml" Requires="v">
                <p:oleObj spid="_x0000_s3312" name="" r:id="rId4" imgW="837565" imgH="254000" progId="Equation.3">
                  <p:embed/>
                </p:oleObj>
              </mc:Choice>
              <mc:Fallback>
                <p:oleObj name="" r:id="rId4" imgW="837565" imgH="254000" progId="Equation.3">
                  <p:embed/>
                  <p:pic>
                    <p:nvPicPr>
                      <p:cNvPr id="0" name="图片 3311"/>
                      <p:cNvPicPr/>
                      <p:nvPr/>
                    </p:nvPicPr>
                    <p:blipFill>
                      <a:blip r:embed="rId5"/>
                      <a:stretch>
                        <a:fillRect/>
                      </a:stretch>
                    </p:blipFill>
                    <p:spPr>
                      <a:xfrm>
                        <a:off x="5624513" y="2814638"/>
                        <a:ext cx="1905000" cy="57308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99341" name="Text Box 13"/>
          <p:cNvSpPr txBox="1"/>
          <p:nvPr/>
        </p:nvSpPr>
        <p:spPr>
          <a:xfrm>
            <a:off x="5395913" y="3576638"/>
            <a:ext cx="3200400" cy="1552575"/>
          </a:xfrm>
          <a:prstGeom prst="rect">
            <a:avLst/>
          </a:prstGeom>
          <a:noFill/>
          <a:ln w="12700">
            <a:noFill/>
          </a:ln>
        </p:spPr>
        <p:txBody>
          <a:bodyPr anchor="t">
            <a:spAutoFit/>
          </a:bodyPr>
          <a:p>
            <a:pPr eaLnBrk="0" hangingPunct="0">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在获得同样补偿的情况下，补偿电容比简单滞后补偿的电容小得多。</a:t>
            </a:r>
            <a:endParaRPr lang="zh-CN" altLang="en-US" sz="2400" b="1" dirty="0">
              <a:latin typeface="Times New Roman" panose="02020603050405020304" pitchFamily="18" charset="0"/>
              <a:ea typeface="宋体" panose="02010600030101010101" pitchFamily="2" charset="-122"/>
            </a:endParaRPr>
          </a:p>
        </p:txBody>
      </p:sp>
      <p:pic>
        <p:nvPicPr>
          <p:cNvPr id="99342" name="Picture 14" descr="Dz060603"/>
          <p:cNvPicPr>
            <a:picLocks noChangeAspect="1"/>
          </p:cNvPicPr>
          <p:nvPr/>
        </p:nvPicPr>
        <p:blipFill>
          <a:blip r:embed="rId6"/>
          <a:stretch>
            <a:fillRect/>
          </a:stretch>
        </p:blipFill>
        <p:spPr>
          <a:xfrm>
            <a:off x="900113" y="3500438"/>
            <a:ext cx="4343400" cy="2989262"/>
          </a:xfrm>
          <a:prstGeom prst="rect">
            <a:avLst/>
          </a:prstGeom>
          <a:noFill/>
          <a:ln w="9525">
            <a:noFill/>
          </a:ln>
        </p:spPr>
      </p:pic>
      <p:sp>
        <p:nvSpPr>
          <p:cNvPr id="99343" name="Text Box 15"/>
          <p:cNvSpPr txBox="1"/>
          <p:nvPr/>
        </p:nvSpPr>
        <p:spPr>
          <a:xfrm>
            <a:off x="4938713" y="1824038"/>
            <a:ext cx="3722687" cy="822325"/>
          </a:xfrm>
          <a:prstGeom prst="rect">
            <a:avLst/>
          </a:prstGeom>
          <a:noFill/>
          <a:ln w="9525">
            <a:noFill/>
          </a:ln>
        </p:spPr>
        <p:txBody>
          <a:bodyPr anchor="t">
            <a:spAutoFit/>
          </a:bodyPr>
          <a:p>
            <a:pPr>
              <a:spcBef>
                <a:spcPct val="50000"/>
              </a:spcBef>
            </a:pPr>
            <a:r>
              <a:rPr lang="en-US" altLang="zh-CN" sz="2400" b="1" dirty="0">
                <a:latin typeface="宋体" panose="02010600030101010101" pitchFamily="2" charset="-122"/>
                <a:ea typeface="宋体" panose="02010600030101010101" pitchFamily="2" charset="-122"/>
              </a:rPr>
              <a:t>  </a:t>
            </a:r>
            <a:r>
              <a:rPr lang="zh-CN" altLang="zh-CN" sz="2400" b="1" dirty="0">
                <a:latin typeface="宋体" panose="02010600030101010101" pitchFamily="2" charset="-122"/>
                <a:ea typeface="宋体" panose="02010600030101010101" pitchFamily="2" charset="-122"/>
              </a:rPr>
              <a:t>在</a:t>
            </a:r>
            <a:r>
              <a:rPr lang="zh-CN" altLang="en-US" sz="2400" b="1" dirty="0">
                <a:latin typeface="宋体" panose="02010600030101010101" pitchFamily="2" charset="-122"/>
                <a:ea typeface="宋体" panose="02010600030101010101" pitchFamily="2" charset="-122"/>
              </a:rPr>
              <a:t>最低的上限频率所在放大电路中加补偿电容。</a:t>
            </a:r>
            <a:endParaRPr lang="zh-CN" altLang="en-US" sz="2400" b="1" dirty="0">
              <a:latin typeface="宋体" panose="02010600030101010101" pitchFamily="2" charset="-122"/>
              <a:ea typeface="宋体" panose="02010600030101010101" pitchFamily="2" charset="-122"/>
            </a:endParaRPr>
          </a:p>
        </p:txBody>
      </p:sp>
      <p:grpSp>
        <p:nvGrpSpPr>
          <p:cNvPr id="4" name="Group 16"/>
          <p:cNvGrpSpPr/>
          <p:nvPr/>
        </p:nvGrpSpPr>
        <p:grpSpPr>
          <a:xfrm>
            <a:off x="3516313" y="3271838"/>
            <a:ext cx="3175000" cy="2651125"/>
            <a:chOff x="2224" y="1776"/>
            <a:chExt cx="2000" cy="1670"/>
          </a:xfrm>
        </p:grpSpPr>
        <p:sp>
          <p:nvSpPr>
            <p:cNvPr id="78864" name="AutoShape 17"/>
            <p:cNvSpPr/>
            <p:nvPr/>
          </p:nvSpPr>
          <p:spPr>
            <a:xfrm>
              <a:off x="2224" y="1776"/>
              <a:ext cx="848" cy="307"/>
            </a:xfrm>
            <a:prstGeom prst="borderCallout1">
              <a:avLst>
                <a:gd name="adj1" fmla="val 23454"/>
                <a:gd name="adj2" fmla="val -5662"/>
                <a:gd name="adj3" fmla="val 171333"/>
                <a:gd name="adj4" fmla="val -81134"/>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补偿前</a:t>
              </a:r>
              <a:endParaRPr lang="zh-CN" altLang="en-US" sz="2400" b="1" dirty="0">
                <a:latin typeface="Times New Roman" panose="02020603050405020304" pitchFamily="18" charset="0"/>
                <a:ea typeface="宋体" panose="02010600030101010101" pitchFamily="2" charset="-122"/>
              </a:endParaRPr>
            </a:p>
          </p:txBody>
        </p:sp>
        <p:sp>
          <p:nvSpPr>
            <p:cNvPr id="78865" name="AutoShape 18"/>
            <p:cNvSpPr/>
            <p:nvPr/>
          </p:nvSpPr>
          <p:spPr>
            <a:xfrm>
              <a:off x="3422" y="3120"/>
              <a:ext cx="802" cy="326"/>
            </a:xfrm>
            <a:prstGeom prst="borderCallout1">
              <a:avLst>
                <a:gd name="adj1" fmla="val 22088"/>
                <a:gd name="adj2" fmla="val -5986"/>
                <a:gd name="adj3" fmla="val 37731"/>
                <a:gd name="adj4" fmla="val -169079"/>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补偿后</a:t>
              </a:r>
              <a:endParaRPr lang="zh-CN" altLang="en-US" sz="2400" b="1" dirty="0">
                <a:latin typeface="Times New Roman" panose="02020603050405020304" pitchFamily="18" charset="0"/>
                <a:ea typeface="宋体" panose="02010600030101010101" pitchFamily="2" charset="-122"/>
              </a:endParaRPr>
            </a:p>
          </p:txBody>
        </p:sp>
      </p:grpSp>
      <p:sp>
        <p:nvSpPr>
          <p:cNvPr id="99347" name="AutoShape 19"/>
          <p:cNvSpPr/>
          <p:nvPr/>
        </p:nvSpPr>
        <p:spPr>
          <a:xfrm>
            <a:off x="615950" y="1389063"/>
            <a:ext cx="1579563" cy="433387"/>
          </a:xfrm>
          <a:prstGeom prst="borderCallout1">
            <a:avLst>
              <a:gd name="adj1" fmla="val 26375"/>
              <a:gd name="adj2" fmla="val 104824"/>
              <a:gd name="adj3" fmla="val 344690"/>
              <a:gd name="adj4" fmla="val 117588"/>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等效变换</a:t>
            </a:r>
            <a:endParaRPr lang="zh-CN" altLang="en-US" sz="2400" b="1" dirty="0">
              <a:latin typeface="Times New Roman" panose="02020603050405020304" pitchFamily="18" charset="0"/>
              <a:ea typeface="宋体" panose="02010600030101010101" pitchFamily="2" charset="-122"/>
            </a:endParaRPr>
          </a:p>
        </p:txBody>
      </p:sp>
      <p:sp>
        <p:nvSpPr>
          <p:cNvPr id="99348" name="AutoShape 20"/>
          <p:cNvSpPr/>
          <p:nvPr/>
        </p:nvSpPr>
        <p:spPr>
          <a:xfrm>
            <a:off x="4000500" y="1316038"/>
            <a:ext cx="1436688" cy="504825"/>
          </a:xfrm>
          <a:prstGeom prst="borderCallout1">
            <a:avLst>
              <a:gd name="adj1" fmla="val 22644"/>
              <a:gd name="adj2" fmla="val -5306"/>
              <a:gd name="adj3" fmla="val 130819"/>
              <a:gd name="adj4" fmla="val -39449"/>
            </a:avLst>
          </a:prstGeom>
          <a:solidFill>
            <a:srgbClr val="FFFFCC"/>
          </a:solidFill>
          <a:ln w="19050" cap="flat" cmpd="sng">
            <a:solidFill>
              <a:srgbClr val="FF00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补偿电容</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wipe(left)">
                                      <p:cBhvr>
                                        <p:cTn id="7" dur="500"/>
                                        <p:tgtEl>
                                          <p:spTgt spid="993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348"/>
                                        </p:tgtEl>
                                        <p:attrNameLst>
                                          <p:attrName>style.visibility</p:attrName>
                                        </p:attrNameLst>
                                      </p:cBhvr>
                                      <p:to>
                                        <p:strVal val="visible"/>
                                      </p:to>
                                    </p:set>
                                    <p:animEffect transition="in" filter="wipe(left)">
                                      <p:cBhvr>
                                        <p:cTn id="12" dur="500"/>
                                        <p:tgtEl>
                                          <p:spTgt spid="993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9343">
                                            <p:txEl>
                                              <p:charRg st="0" end="24"/>
                                            </p:txEl>
                                          </p:spTgt>
                                        </p:tgtEl>
                                        <p:attrNameLst>
                                          <p:attrName>style.visibility</p:attrName>
                                        </p:attrNameLst>
                                      </p:cBhvr>
                                      <p:to>
                                        <p:strVal val="visible"/>
                                      </p:to>
                                    </p:set>
                                    <p:animEffect transition="in" filter="wipe(left)">
                                      <p:cBhvr>
                                        <p:cTn id="17" dur="500"/>
                                        <p:tgtEl>
                                          <p:spTgt spid="99343">
                                            <p:txEl>
                                              <p:charRg st="0" end="2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3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9340"/>
                                        </p:tgtEl>
                                        <p:attrNameLst>
                                          <p:attrName>style.visibility</p:attrName>
                                        </p:attrNameLst>
                                      </p:cBhvr>
                                      <p:to>
                                        <p:strVal val="visible"/>
                                      </p:to>
                                    </p:set>
                                    <p:animEffect transition="in" filter="wipe(left)">
                                      <p:cBhvr>
                                        <p:cTn id="31" dur="500"/>
                                        <p:tgtEl>
                                          <p:spTgt spid="9934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9342"/>
                                        </p:tgtEl>
                                        <p:attrNameLst>
                                          <p:attrName>style.visibility</p:attrName>
                                        </p:attrNameLst>
                                      </p:cBhvr>
                                      <p:to>
                                        <p:strVal val="visible"/>
                                      </p:to>
                                    </p:set>
                                    <p:animEffect transition="in" filter="dissolve">
                                      <p:cBhvr>
                                        <p:cTn id="36" dur="500"/>
                                        <p:tgtEl>
                                          <p:spTgt spid="9934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9341">
                                            <p:txEl>
                                              <p:charRg st="0" end="35"/>
                                            </p:txEl>
                                          </p:spTgt>
                                        </p:tgtEl>
                                        <p:attrNameLst>
                                          <p:attrName>style.visibility</p:attrName>
                                        </p:attrNameLst>
                                      </p:cBhvr>
                                      <p:to>
                                        <p:strVal val="visible"/>
                                      </p:to>
                                    </p:set>
                                    <p:animEffect transition="in" filter="wipe(left)">
                                      <p:cBhvr>
                                        <p:cTn id="46" dur="500"/>
                                        <p:tgtEl>
                                          <p:spTgt spid="99341">
                                            <p:txEl>
                                              <p:charRg st="0" end="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1" grpId="0" build="p"/>
      <p:bldP spid="99343" grpId="0" build="p"/>
      <p:bldP spid="99347" grpId="0" animBg="1"/>
      <p:bldP spid="9934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Grp="1"/>
          </p:cNvSpPr>
          <p:nvPr>
            <p:ph type="title"/>
          </p:nvPr>
        </p:nvSpPr>
        <p:spPr>
          <a:xfrm>
            <a:off x="539750" y="981075"/>
            <a:ext cx="3592513" cy="457200"/>
          </a:xfrm>
        </p:spPr>
        <p:txBody>
          <a:bodyPr wrap="square" lIns="91440" tIns="45720" rIns="91440" bIns="45720" anchor="ctr"/>
          <a:p>
            <a:pPr algn="l" eaLnBrk="1" hangingPunct="1">
              <a:lnSpc>
                <a:spcPct val="120000"/>
              </a:lnSpc>
            </a:pPr>
            <a:r>
              <a:rPr lang="zh-CN" altLang="zh-CN" sz="3200" dirty="0">
                <a:solidFill>
                  <a:schemeClr val="tx1"/>
                </a:solidFill>
                <a:ea typeface="华文行楷" panose="02010800040101010101" pitchFamily="2" charset="-122"/>
              </a:rPr>
              <a:t>讨论</a:t>
            </a:r>
            <a:endParaRPr lang="zh-CN" altLang="zh-CN" sz="3200" dirty="0">
              <a:solidFill>
                <a:schemeClr val="tx1"/>
              </a:solidFill>
              <a:ea typeface="华文行楷" panose="02010800040101010101" pitchFamily="2" charset="-122"/>
            </a:endParaRPr>
          </a:p>
        </p:txBody>
      </p:sp>
      <p:graphicFrame>
        <p:nvGraphicFramePr>
          <p:cNvPr id="81922" name="Object 3"/>
          <p:cNvGraphicFramePr/>
          <p:nvPr/>
        </p:nvGraphicFramePr>
        <p:xfrm>
          <a:off x="1187450" y="1628775"/>
          <a:ext cx="6096000" cy="3249613"/>
        </p:xfrm>
        <a:graphic>
          <a:graphicData uri="http://schemas.openxmlformats.org/presentationml/2006/ole">
            <mc:AlternateContent xmlns:mc="http://schemas.openxmlformats.org/markup-compatibility/2006">
              <mc:Choice xmlns:v="urn:schemas-microsoft-com:vml" Requires="v">
                <p:oleObj spid="_x0000_s3318" name="" r:id="rId1" imgW="20812125" imgH="11096625" progId="MSPhotoEd.3">
                  <p:embed/>
                </p:oleObj>
              </mc:Choice>
              <mc:Fallback>
                <p:oleObj name="" r:id="rId1" imgW="20812125" imgH="11096625" progId="MSPhotoEd.3">
                  <p:embed/>
                  <p:pic>
                    <p:nvPicPr>
                      <p:cNvPr id="0" name="图片 3317"/>
                      <p:cNvPicPr/>
                      <p:nvPr/>
                    </p:nvPicPr>
                    <p:blipFill>
                      <a:blip r:embed="rId2"/>
                      <a:stretch>
                        <a:fillRect/>
                      </a:stretch>
                    </p:blipFill>
                    <p:spPr>
                      <a:xfrm>
                        <a:off x="1187450" y="1628775"/>
                        <a:ext cx="6096000" cy="3249613"/>
                      </a:xfrm>
                      <a:prstGeom prst="rect">
                        <a:avLst/>
                      </a:prstGeom>
                      <a:noFill/>
                      <a:ln w="38100">
                        <a:noFill/>
                        <a:miter/>
                      </a:ln>
                    </p:spPr>
                  </p:pic>
                </p:oleObj>
              </mc:Fallback>
            </mc:AlternateContent>
          </a:graphicData>
        </a:graphic>
      </p:graphicFrame>
      <p:grpSp>
        <p:nvGrpSpPr>
          <p:cNvPr id="2" name="Group 4"/>
          <p:cNvGrpSpPr/>
          <p:nvPr/>
        </p:nvGrpSpPr>
        <p:grpSpPr>
          <a:xfrm>
            <a:off x="2843213" y="4076700"/>
            <a:ext cx="304800" cy="685800"/>
            <a:chOff x="1872" y="2784"/>
            <a:chExt cx="192" cy="432"/>
          </a:xfrm>
        </p:grpSpPr>
        <p:sp>
          <p:nvSpPr>
            <p:cNvPr id="81924" name="Line 5"/>
            <p:cNvSpPr/>
            <p:nvPr/>
          </p:nvSpPr>
          <p:spPr>
            <a:xfrm>
              <a:off x="1968" y="2784"/>
              <a:ext cx="0" cy="192"/>
            </a:xfrm>
            <a:prstGeom prst="line">
              <a:avLst/>
            </a:prstGeom>
            <a:ln w="9525" cap="flat" cmpd="sng">
              <a:solidFill>
                <a:srgbClr val="FF0000"/>
              </a:solidFill>
              <a:prstDash val="dash"/>
              <a:round/>
              <a:headEnd type="none" w="med" len="med"/>
              <a:tailEnd type="none" w="med" len="med"/>
            </a:ln>
          </p:spPr>
        </p:sp>
        <p:sp>
          <p:nvSpPr>
            <p:cNvPr id="81925" name="Line 6"/>
            <p:cNvSpPr/>
            <p:nvPr/>
          </p:nvSpPr>
          <p:spPr>
            <a:xfrm>
              <a:off x="1872" y="2974"/>
              <a:ext cx="192" cy="0"/>
            </a:xfrm>
            <a:prstGeom prst="line">
              <a:avLst/>
            </a:prstGeom>
            <a:ln w="28575" cap="flat" cmpd="sng">
              <a:solidFill>
                <a:srgbClr val="FF0000"/>
              </a:solidFill>
              <a:prstDash val="solid"/>
              <a:round/>
              <a:headEnd type="none" w="med" len="med"/>
              <a:tailEnd type="none" w="med" len="med"/>
            </a:ln>
          </p:spPr>
        </p:sp>
        <p:sp>
          <p:nvSpPr>
            <p:cNvPr id="81926" name="Line 7"/>
            <p:cNvSpPr/>
            <p:nvPr/>
          </p:nvSpPr>
          <p:spPr>
            <a:xfrm>
              <a:off x="1872" y="3024"/>
              <a:ext cx="192" cy="0"/>
            </a:xfrm>
            <a:prstGeom prst="line">
              <a:avLst/>
            </a:prstGeom>
            <a:ln w="28575" cap="flat" cmpd="sng">
              <a:solidFill>
                <a:srgbClr val="FF0000"/>
              </a:solidFill>
              <a:prstDash val="solid"/>
              <a:round/>
              <a:headEnd type="none" w="med" len="med"/>
              <a:tailEnd type="none" w="med" len="med"/>
            </a:ln>
          </p:spPr>
        </p:sp>
        <p:sp>
          <p:nvSpPr>
            <p:cNvPr id="81927" name="Line 8"/>
            <p:cNvSpPr/>
            <p:nvPr/>
          </p:nvSpPr>
          <p:spPr>
            <a:xfrm>
              <a:off x="1968" y="3024"/>
              <a:ext cx="0" cy="192"/>
            </a:xfrm>
            <a:prstGeom prst="line">
              <a:avLst/>
            </a:prstGeom>
            <a:ln w="9525" cap="flat" cmpd="sng">
              <a:solidFill>
                <a:srgbClr val="FF0000"/>
              </a:solidFill>
              <a:prstDash val="dash"/>
              <a:round/>
              <a:headEnd type="none" w="med" len="med"/>
              <a:tailEnd type="none" w="med" len="med"/>
            </a:ln>
          </p:spPr>
        </p:sp>
      </p:grpSp>
      <p:sp>
        <p:nvSpPr>
          <p:cNvPr id="81928" name="Text Box 9"/>
          <p:cNvSpPr txBox="1"/>
          <p:nvPr/>
        </p:nvSpPr>
        <p:spPr>
          <a:xfrm>
            <a:off x="1295400" y="5087938"/>
            <a:ext cx="7391400" cy="822325"/>
          </a:xfrm>
          <a:prstGeom prst="rect">
            <a:avLst/>
          </a:prstGeom>
          <a:noFill/>
          <a:ln w="9525">
            <a:noFill/>
          </a:ln>
        </p:spPr>
        <p:txBody>
          <a:bodyPr anchor="t">
            <a:spAutoFit/>
          </a:bodyPr>
          <a:p>
            <a:pPr>
              <a:spcBef>
                <a:spcPct val="50000"/>
              </a:spcBef>
            </a:pPr>
            <a:r>
              <a:rPr lang="zh-CN" altLang="zh-CN" sz="2400" b="1" dirty="0">
                <a:latin typeface="隶书" panose="02010509060101010101" pitchFamily="49" charset="-122"/>
                <a:ea typeface="宋体" panose="02010600030101010101" pitchFamily="2" charset="-122"/>
              </a:rPr>
              <a:t>判断电路引入负反馈后有可能产生自激振荡吗？</a:t>
            </a:r>
            <a:br>
              <a:rPr lang="zh-CN" altLang="en-US" sz="2400" b="1" dirty="0">
                <a:latin typeface="隶书" panose="02010509060101010101" pitchFamily="49" charset="-122"/>
                <a:ea typeface="宋体" panose="02010600030101010101" pitchFamily="2" charset="-122"/>
              </a:rPr>
            </a:br>
            <a:r>
              <a:rPr lang="zh-CN" altLang="en-US" sz="2400" b="1" dirty="0">
                <a:latin typeface="隶书" panose="02010509060101010101" pitchFamily="49" charset="-122"/>
                <a:ea typeface="宋体" panose="02010600030101010101" pitchFamily="2" charset="-122"/>
              </a:rPr>
              <a:t>如可能，则应在电路的哪一级加补偿电容？</a:t>
            </a:r>
            <a:endParaRPr lang="zh-CN" altLang="en-US" sz="2400" b="1" dirty="0">
              <a:latin typeface="隶书" panose="02010509060101010101" pitchFamily="49" charset="-122"/>
              <a:ea typeface="宋体" panose="02010600030101010101" pitchFamily="2" charset="-122"/>
            </a:endParaRPr>
          </a:p>
        </p:txBody>
      </p:sp>
      <p:grpSp>
        <p:nvGrpSpPr>
          <p:cNvPr id="3" name="Group 10"/>
          <p:cNvGrpSpPr/>
          <p:nvPr/>
        </p:nvGrpSpPr>
        <p:grpSpPr>
          <a:xfrm>
            <a:off x="2987675" y="3429000"/>
            <a:ext cx="720725" cy="647700"/>
            <a:chOff x="2653" y="2478"/>
            <a:chExt cx="454" cy="362"/>
          </a:xfrm>
        </p:grpSpPr>
        <p:grpSp>
          <p:nvGrpSpPr>
            <p:cNvPr id="81930" name="Group 11"/>
            <p:cNvGrpSpPr/>
            <p:nvPr/>
          </p:nvGrpSpPr>
          <p:grpSpPr>
            <a:xfrm>
              <a:off x="2835" y="2478"/>
              <a:ext cx="45" cy="181"/>
              <a:chOff x="2835" y="2523"/>
              <a:chExt cx="45" cy="136"/>
            </a:xfrm>
          </p:grpSpPr>
          <p:sp>
            <p:nvSpPr>
              <p:cNvPr id="81931" name="Line 12"/>
              <p:cNvSpPr/>
              <p:nvPr/>
            </p:nvSpPr>
            <p:spPr>
              <a:xfrm>
                <a:off x="2835" y="2523"/>
                <a:ext cx="0" cy="136"/>
              </a:xfrm>
              <a:prstGeom prst="line">
                <a:avLst/>
              </a:prstGeom>
              <a:ln w="28575" cap="flat" cmpd="sng">
                <a:solidFill>
                  <a:srgbClr val="FF0000"/>
                </a:solidFill>
                <a:prstDash val="solid"/>
                <a:round/>
                <a:headEnd type="none" w="med" len="med"/>
                <a:tailEnd type="none" w="med" len="med"/>
              </a:ln>
            </p:spPr>
          </p:sp>
          <p:sp>
            <p:nvSpPr>
              <p:cNvPr id="81932" name="Line 13"/>
              <p:cNvSpPr/>
              <p:nvPr/>
            </p:nvSpPr>
            <p:spPr>
              <a:xfrm>
                <a:off x="2880" y="2523"/>
                <a:ext cx="0" cy="136"/>
              </a:xfrm>
              <a:prstGeom prst="line">
                <a:avLst/>
              </a:prstGeom>
              <a:ln w="28575" cap="flat" cmpd="sng">
                <a:solidFill>
                  <a:srgbClr val="FF0000"/>
                </a:solidFill>
                <a:prstDash val="solid"/>
                <a:round/>
                <a:headEnd type="none" w="med" len="med"/>
                <a:tailEnd type="none" w="med" len="med"/>
              </a:ln>
            </p:spPr>
          </p:sp>
        </p:grpSp>
        <p:sp>
          <p:nvSpPr>
            <p:cNvPr id="81933" name="Line 14"/>
            <p:cNvSpPr/>
            <p:nvPr/>
          </p:nvSpPr>
          <p:spPr>
            <a:xfrm flipH="1">
              <a:off x="2653" y="2568"/>
              <a:ext cx="182" cy="0"/>
            </a:xfrm>
            <a:prstGeom prst="line">
              <a:avLst/>
            </a:prstGeom>
            <a:ln w="9525" cap="flat" cmpd="sng">
              <a:solidFill>
                <a:srgbClr val="FF0000"/>
              </a:solidFill>
              <a:prstDash val="dash"/>
              <a:round/>
              <a:headEnd type="none" w="med" len="med"/>
              <a:tailEnd type="none" w="med" len="med"/>
            </a:ln>
          </p:spPr>
        </p:sp>
        <p:sp>
          <p:nvSpPr>
            <p:cNvPr id="81934" name="Line 15"/>
            <p:cNvSpPr/>
            <p:nvPr/>
          </p:nvSpPr>
          <p:spPr>
            <a:xfrm>
              <a:off x="2653" y="2568"/>
              <a:ext cx="0" cy="272"/>
            </a:xfrm>
            <a:prstGeom prst="line">
              <a:avLst/>
            </a:prstGeom>
            <a:ln w="9525" cap="flat" cmpd="sng">
              <a:solidFill>
                <a:srgbClr val="FF0000"/>
              </a:solidFill>
              <a:prstDash val="dash"/>
              <a:round/>
              <a:headEnd type="none" w="med" len="med"/>
              <a:tailEnd type="none" w="med" len="med"/>
            </a:ln>
          </p:spPr>
        </p:sp>
        <p:sp>
          <p:nvSpPr>
            <p:cNvPr id="81935" name="Line 16"/>
            <p:cNvSpPr/>
            <p:nvPr/>
          </p:nvSpPr>
          <p:spPr>
            <a:xfrm>
              <a:off x="2880" y="2568"/>
              <a:ext cx="227" cy="0"/>
            </a:xfrm>
            <a:prstGeom prst="line">
              <a:avLst/>
            </a:prstGeom>
            <a:ln w="9525" cap="flat" cmpd="sng">
              <a:solidFill>
                <a:srgbClr val="FF0000"/>
              </a:solidFill>
              <a:prstDash val="dash"/>
              <a:round/>
              <a:headEnd type="none" w="med" len="med"/>
              <a:tailEnd type="none" w="med" len="med"/>
            </a:ln>
          </p:spPr>
        </p:sp>
        <p:sp>
          <p:nvSpPr>
            <p:cNvPr id="81936" name="Line 17"/>
            <p:cNvSpPr/>
            <p:nvPr/>
          </p:nvSpPr>
          <p:spPr>
            <a:xfrm>
              <a:off x="3105" y="2568"/>
              <a:ext cx="0" cy="136"/>
            </a:xfrm>
            <a:prstGeom prst="line">
              <a:avLst/>
            </a:prstGeom>
            <a:ln w="9525" cap="flat" cmpd="sng">
              <a:solidFill>
                <a:srgbClr val="FF0000"/>
              </a:solidFill>
              <a:prstDash val="dash"/>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title"/>
          </p:nvPr>
        </p:nvSpPr>
        <p:spPr>
          <a:xfrm>
            <a:off x="395288" y="908050"/>
            <a:ext cx="5276850" cy="793750"/>
          </a:xfrm>
        </p:spPr>
        <p:txBody>
          <a:bodyPr wrap="square" lIns="91440" tIns="45720" rIns="91440" bIns="45720" anchor="ctr"/>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3. </a:t>
            </a:r>
            <a:r>
              <a:rPr lang="zh-CN" altLang="en-US" sz="3200" dirty="0">
                <a:solidFill>
                  <a:schemeClr val="tx1"/>
                </a:solidFill>
                <a:latin typeface="华文行楷" panose="02010800040101010101" pitchFamily="2" charset="-122"/>
                <a:ea typeface="华文行楷" panose="02010800040101010101" pitchFamily="2" charset="-122"/>
              </a:rPr>
              <a:t>直流反馈和交流反馈</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24579" name="Text Box 3"/>
          <p:cNvSpPr txBox="1"/>
          <p:nvPr/>
        </p:nvSpPr>
        <p:spPr>
          <a:xfrm>
            <a:off x="609600" y="1654175"/>
            <a:ext cx="7848600" cy="946150"/>
          </a:xfrm>
          <a:prstGeom prst="rect">
            <a:avLst/>
          </a:prstGeom>
          <a:noFill/>
          <a:ln w="9525">
            <a:noFill/>
          </a:ln>
        </p:spPr>
        <p:txBody>
          <a:bodyPr anchor="t">
            <a:spAutoFit/>
          </a:bodyPr>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直流通路中存在的反馈称为直流反馈，交流通路中存在的反馈称为交流反馈。</a:t>
            </a:r>
            <a:endParaRPr lang="zh-CN" altLang="en-US" sz="2800" b="1" dirty="0">
              <a:latin typeface="Times New Roman" panose="02020603050405020304" pitchFamily="18" charset="0"/>
              <a:ea typeface="宋体" panose="02010600030101010101" pitchFamily="2" charset="-122"/>
            </a:endParaRPr>
          </a:p>
        </p:txBody>
      </p:sp>
      <p:graphicFrame>
        <p:nvGraphicFramePr>
          <p:cNvPr id="24580" name="Object 4"/>
          <p:cNvGraphicFramePr/>
          <p:nvPr/>
        </p:nvGraphicFramePr>
        <p:xfrm>
          <a:off x="1331913" y="2708275"/>
          <a:ext cx="3886200" cy="3335338"/>
        </p:xfrm>
        <a:graphic>
          <a:graphicData uri="http://schemas.openxmlformats.org/presentationml/2006/ole">
            <mc:AlternateContent xmlns:mc="http://schemas.openxmlformats.org/markup-compatibility/2006">
              <mc:Choice xmlns:v="urn:schemas-microsoft-com:vml" Requires="v">
                <p:oleObj spid="_x0000_s3078" name="" r:id="rId1" imgW="11420475" imgH="9801225" progId="MSPhotoEd.3">
                  <p:embed/>
                </p:oleObj>
              </mc:Choice>
              <mc:Fallback>
                <p:oleObj name="" r:id="rId1" imgW="11420475" imgH="9801225" progId="MSPhotoEd.3">
                  <p:embed/>
                  <p:pic>
                    <p:nvPicPr>
                      <p:cNvPr id="0" name="图片 3077"/>
                      <p:cNvPicPr/>
                      <p:nvPr/>
                    </p:nvPicPr>
                    <p:blipFill>
                      <a:blip r:embed="rId2"/>
                      <a:stretch>
                        <a:fillRect/>
                      </a:stretch>
                    </p:blipFill>
                    <p:spPr>
                      <a:xfrm>
                        <a:off x="1331913" y="2708275"/>
                        <a:ext cx="3886200" cy="3335338"/>
                      </a:xfrm>
                      <a:prstGeom prst="rect">
                        <a:avLst/>
                      </a:prstGeom>
                      <a:noFill/>
                      <a:ln w="38100">
                        <a:noFill/>
                        <a:miter/>
                      </a:ln>
                    </p:spPr>
                  </p:pic>
                </p:oleObj>
              </mc:Fallback>
            </mc:AlternateContent>
          </a:graphicData>
        </a:graphic>
      </p:graphicFrame>
      <p:sp>
        <p:nvSpPr>
          <p:cNvPr id="24581" name="AutoShape 5"/>
          <p:cNvSpPr/>
          <p:nvPr/>
        </p:nvSpPr>
        <p:spPr>
          <a:xfrm>
            <a:off x="5446713" y="4308475"/>
            <a:ext cx="2513012" cy="533400"/>
          </a:xfrm>
          <a:prstGeom prst="borderCallout2">
            <a:avLst>
              <a:gd name="adj1" fmla="val 21431"/>
              <a:gd name="adj2" fmla="val -3032"/>
              <a:gd name="adj3" fmla="val 21431"/>
              <a:gd name="adj4" fmla="val -33292"/>
              <a:gd name="adj5" fmla="val 86903"/>
              <a:gd name="adj6" fmla="val -64940"/>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solidFill>
                  <a:srgbClr val="000000"/>
                </a:solidFill>
                <a:latin typeface="Verdana" panose="020B0604030504040204" pitchFamily="34" charset="0"/>
                <a:ea typeface="宋体" panose="02010600030101010101" pitchFamily="2" charset="-122"/>
              </a:rPr>
              <a:t>引入交流负反馈</a:t>
            </a:r>
            <a:endParaRPr lang="zh-CN" altLang="en-US" sz="2400" b="1" dirty="0">
              <a:solidFill>
                <a:srgbClr val="000000"/>
              </a:solidFill>
              <a:latin typeface="Verdana" panose="020B0604030504040204" pitchFamily="34" charset="0"/>
              <a:ea typeface="宋体" panose="02010600030101010101" pitchFamily="2" charset="-122"/>
            </a:endParaRPr>
          </a:p>
        </p:txBody>
      </p:sp>
      <p:grpSp>
        <p:nvGrpSpPr>
          <p:cNvPr id="2" name="Group 6"/>
          <p:cNvGrpSpPr/>
          <p:nvPr/>
        </p:nvGrpSpPr>
        <p:grpSpPr>
          <a:xfrm>
            <a:off x="3770313" y="5146675"/>
            <a:ext cx="4189412" cy="500063"/>
            <a:chOff x="2375" y="3016"/>
            <a:chExt cx="2639" cy="315"/>
          </a:xfrm>
        </p:grpSpPr>
        <p:sp>
          <p:nvSpPr>
            <p:cNvPr id="9222" name="AutoShape 7"/>
            <p:cNvSpPr/>
            <p:nvPr/>
          </p:nvSpPr>
          <p:spPr>
            <a:xfrm>
              <a:off x="3426" y="3016"/>
              <a:ext cx="1588" cy="315"/>
            </a:xfrm>
            <a:prstGeom prst="borderCallout2">
              <a:avLst>
                <a:gd name="adj1" fmla="val 22856"/>
                <a:gd name="adj2" fmla="val -3023"/>
                <a:gd name="adj3" fmla="val 22856"/>
                <a:gd name="adj4" fmla="val -32366"/>
                <a:gd name="adj5" fmla="val -47620"/>
                <a:gd name="adj6" fmla="val -62847"/>
              </a:avLst>
            </a:prstGeom>
            <a:solidFill>
              <a:srgbClr val="66FFFF"/>
            </a:solidFill>
            <a:ln w="19050" cap="flat" cmpd="sng">
              <a:solidFill>
                <a:srgbClr val="FF0000"/>
              </a:solidFill>
              <a:prstDash val="solid"/>
              <a:miter/>
              <a:headEnd type="none" w="med" len="med"/>
              <a:tailEnd type="none" w="med" len="med"/>
            </a:ln>
          </p:spPr>
          <p:txBody>
            <a:bodyPr anchor="t"/>
            <a:p>
              <a:pPr algn="ctr"/>
              <a:r>
                <a:rPr lang="zh-CN" altLang="en-US" sz="2400" b="1" dirty="0">
                  <a:latin typeface="Verdana" panose="020B0604030504040204" pitchFamily="34" charset="0"/>
                  <a:ea typeface="宋体" panose="02010600030101010101" pitchFamily="2" charset="-122"/>
                </a:rPr>
                <a:t>引入直流负反馈</a:t>
              </a:r>
              <a:endParaRPr lang="zh-CN" altLang="en-US" sz="2400" b="1" dirty="0">
                <a:latin typeface="Verdana" panose="020B0604030504040204" pitchFamily="34" charset="0"/>
                <a:ea typeface="宋体" panose="02010600030101010101" pitchFamily="2" charset="-122"/>
              </a:endParaRPr>
            </a:p>
          </p:txBody>
        </p:sp>
        <p:sp>
          <p:nvSpPr>
            <p:cNvPr id="9223" name="Line 8"/>
            <p:cNvSpPr/>
            <p:nvPr/>
          </p:nvSpPr>
          <p:spPr>
            <a:xfrm flipV="1">
              <a:off x="2375" y="3195"/>
              <a:ext cx="1006" cy="83"/>
            </a:xfrm>
            <a:prstGeom prst="line">
              <a:avLst/>
            </a:prstGeom>
            <a:ln w="19050" cap="flat" cmpd="sng">
              <a:solidFill>
                <a:srgbClr val="FF0000"/>
              </a:solidFill>
              <a:prstDash val="solid"/>
              <a:miter/>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9">
                                            <p:txEl>
                                              <p:charRg st="0" end="40"/>
                                            </p:txEl>
                                          </p:spTgt>
                                        </p:tgtEl>
                                        <p:attrNameLst>
                                          <p:attrName>style.visibility</p:attrName>
                                        </p:attrNameLst>
                                      </p:cBhvr>
                                      <p:to>
                                        <p:strVal val="visible"/>
                                      </p:to>
                                    </p:set>
                                    <p:animEffect transition="in" filter="wipe(left)">
                                      <p:cBhvr>
                                        <p:cTn id="7" dur="500"/>
                                        <p:tgtEl>
                                          <p:spTgt spid="24579">
                                            <p:txEl>
                                              <p:charRg st="0" end="4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wipe(left)">
                                      <p:cBhvr>
                                        <p:cTn id="12" dur="500"/>
                                        <p:tgtEl>
                                          <p:spTgt spid="245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24581"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5" name="Picture 2"/>
          <p:cNvPicPr>
            <a:picLocks noGrp="1" noChangeAspect="1"/>
          </p:cNvPicPr>
          <p:nvPr>
            <p:ph idx="1"/>
          </p:nvPr>
        </p:nvPicPr>
        <p:blipFill>
          <a:blip r:embed="rId1"/>
          <a:stretch>
            <a:fillRect/>
          </a:stretch>
        </p:blipFill>
        <p:spPr>
          <a:xfrm>
            <a:off x="539750" y="836613"/>
            <a:ext cx="8101013" cy="5545137"/>
          </a:xfrm>
        </p:spPr>
      </p:pic>
      <p:sp>
        <p:nvSpPr>
          <p:cNvPr id="103427" name="Rectangle 3"/>
          <p:cNvSpPr/>
          <p:nvPr/>
        </p:nvSpPr>
        <p:spPr>
          <a:xfrm>
            <a:off x="4716463" y="2781300"/>
            <a:ext cx="792162" cy="647700"/>
          </a:xfrm>
          <a:prstGeom prst="rect">
            <a:avLst/>
          </a:prstGeom>
          <a:gradFill rotWithShape="1">
            <a:gsLst>
              <a:gs pos="0">
                <a:srgbClr val="FF0000">
                  <a:alpha val="25000"/>
                </a:srgbClr>
              </a:gs>
              <a:gs pos="100000">
                <a:srgbClr val="760000">
                  <a:alpha val="25000"/>
                </a:srgbClr>
              </a:gs>
            </a:gsLst>
            <a:lin ang="5400000" scaled="1"/>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ph type="ctrTitle"/>
          </p:nvPr>
        </p:nvSpPr>
        <p:spPr>
          <a:xfrm>
            <a:off x="625475" y="1689100"/>
            <a:ext cx="8062913" cy="1371600"/>
          </a:xfrm>
        </p:spPr>
        <p:txBody>
          <a:bodyPr wrap="square" lIns="91440" tIns="45720" rIns="91440" bIns="45720" anchor="ctr"/>
          <a:p>
            <a:pPr eaLnBrk="1" hangingPunct="1"/>
            <a:r>
              <a:rPr lang="en-US" altLang="zh-CN" sz="4000" b="1" dirty="0">
                <a:latin typeface="华文行楷" panose="02010800040101010101" pitchFamily="2" charset="-122"/>
                <a:ea typeface="华文行楷" panose="02010800040101010101" pitchFamily="2" charset="-122"/>
              </a:rPr>
              <a:t>§5.7</a:t>
            </a:r>
            <a:r>
              <a:rPr lang="en-US" altLang="zh-CN"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放大电路中反馈的其它问题</a:t>
            </a:r>
            <a:endParaRPr lang="zh-CN" altLang="en-US" sz="4000" dirty="0">
              <a:latin typeface="华文行楷" panose="02010800040101010101" pitchFamily="2" charset="-122"/>
              <a:ea typeface="华文行楷" panose="02010800040101010101" pitchFamily="2" charset="-122"/>
            </a:endParaRPr>
          </a:p>
        </p:txBody>
      </p:sp>
      <p:sp>
        <p:nvSpPr>
          <p:cNvPr id="83970" name="Text Box 8">
            <a:hlinkClick r:id="rId1" action="ppaction://hlinksldjump"/>
          </p:cNvPr>
          <p:cNvSpPr txBox="1"/>
          <p:nvPr/>
        </p:nvSpPr>
        <p:spPr>
          <a:xfrm>
            <a:off x="1703388" y="3068638"/>
            <a:ext cx="4452937" cy="519112"/>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一、放大电路中的正反馈</a:t>
            </a:r>
            <a:endParaRPr lang="zh-CN" altLang="en-US" sz="2800" b="1" dirty="0">
              <a:latin typeface="Times New Roman" panose="02020603050405020304" pitchFamily="18" charset="0"/>
              <a:ea typeface="华文楷体" panose="02010600040101010101" pitchFamily="2" charset="-122"/>
            </a:endParaRPr>
          </a:p>
        </p:txBody>
      </p:sp>
      <p:sp>
        <p:nvSpPr>
          <p:cNvPr id="83971" name="Text Box 9">
            <a:hlinkClick r:id="rId2" action="ppaction://hlinksldjump"/>
          </p:cNvPr>
          <p:cNvSpPr txBox="1"/>
          <p:nvPr/>
        </p:nvSpPr>
        <p:spPr>
          <a:xfrm>
            <a:off x="1703388" y="3789363"/>
            <a:ext cx="4597400" cy="519112"/>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二、电流反馈型集成运放</a:t>
            </a:r>
            <a:endParaRPr lang="zh-CN" altLang="en-US" sz="2800" b="1" dirty="0">
              <a:latin typeface="Times New Roman" panose="02020603050405020304" pitchFamily="18" charset="0"/>
              <a:ea typeface="华文楷体" panose="02010600040101010101" pitchFamily="2" charset="-122"/>
            </a:endParaRPr>
          </a:p>
        </p:txBody>
      </p:sp>
      <p:sp>
        <p:nvSpPr>
          <p:cNvPr id="83972" name="Text Box 10">
            <a:hlinkClick r:id="rId3" action="ppaction://hlinksldjump"/>
          </p:cNvPr>
          <p:cNvSpPr txBox="1"/>
          <p:nvPr/>
        </p:nvSpPr>
        <p:spPr>
          <a:xfrm>
            <a:off x="1692275" y="4508500"/>
            <a:ext cx="5543550" cy="519113"/>
          </a:xfrm>
          <a:prstGeom prst="rect">
            <a:avLst/>
          </a:prstGeom>
          <a:noFill/>
          <a:ln w="9525">
            <a:noFill/>
          </a:ln>
        </p:spPr>
        <p:txBody>
          <a:bodyPr anchor="t">
            <a:spAutoFit/>
          </a:bodyPr>
          <a:p>
            <a:pPr>
              <a:spcBef>
                <a:spcPct val="50000"/>
              </a:spcBef>
            </a:pPr>
            <a:r>
              <a:rPr lang="zh-CN" altLang="en-US" sz="2800" b="1" dirty="0">
                <a:latin typeface="Times New Roman" panose="02020603050405020304" pitchFamily="18" charset="0"/>
                <a:ea typeface="华文楷体" panose="02010600040101010101" pitchFamily="2" charset="-122"/>
              </a:rPr>
              <a:t>三、方框图法解负反馈放大电路</a:t>
            </a:r>
            <a:endParaRPr lang="zh-CN" altLang="en-US" sz="2800" b="1" dirty="0">
              <a:latin typeface="Times New Roman" panose="02020603050405020304" pitchFamily="18" charset="0"/>
              <a:ea typeface="华文楷体" panose="0201060004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2"/>
          <p:cNvSpPr>
            <a:spLocks noGrp="1"/>
          </p:cNvSpPr>
          <p:nvPr>
            <p:ph type="title"/>
          </p:nvPr>
        </p:nvSpPr>
        <p:spPr>
          <a:xfrm>
            <a:off x="323850" y="836613"/>
            <a:ext cx="5545138" cy="609600"/>
          </a:xfrm>
        </p:spPr>
        <p:txBody>
          <a:bodyPr wrap="square" lIns="91440" tIns="45720" rIns="91440" bIns="45720" anchor="ctr"/>
          <a:p>
            <a:pPr algn="l" eaLnBrk="1" hangingPunct="1">
              <a:lnSpc>
                <a:spcPct val="120000"/>
              </a:lnSpc>
            </a:pPr>
            <a:r>
              <a:rPr lang="zh-CN" altLang="en-US" sz="3200" dirty="0">
                <a:solidFill>
                  <a:srgbClr val="000000"/>
                </a:solidFill>
                <a:ea typeface="华文行楷" panose="02010800040101010101" pitchFamily="2" charset="-122"/>
              </a:rPr>
              <a:t>一、放大电路中的正反馈</a:t>
            </a:r>
            <a:endParaRPr lang="zh-CN" altLang="en-US" sz="3200" dirty="0">
              <a:ea typeface="华文行楷" panose="02010800040101010101" pitchFamily="2" charset="-122"/>
            </a:endParaRPr>
          </a:p>
        </p:txBody>
      </p:sp>
      <p:pic>
        <p:nvPicPr>
          <p:cNvPr id="106499" name="Picture 3" descr="Dz06p621"/>
          <p:cNvPicPr>
            <a:picLocks noChangeAspect="1"/>
          </p:cNvPicPr>
          <p:nvPr/>
        </p:nvPicPr>
        <p:blipFill>
          <a:blip r:embed="rId1"/>
          <a:srcRect t="5627" r="52975" b="15591"/>
          <a:stretch>
            <a:fillRect/>
          </a:stretch>
        </p:blipFill>
        <p:spPr>
          <a:xfrm>
            <a:off x="461963" y="1519238"/>
            <a:ext cx="3886200" cy="2719387"/>
          </a:xfrm>
          <a:prstGeom prst="rect">
            <a:avLst/>
          </a:prstGeom>
          <a:noFill/>
          <a:ln w="9525">
            <a:noFill/>
          </a:ln>
        </p:spPr>
      </p:pic>
      <p:graphicFrame>
        <p:nvGraphicFramePr>
          <p:cNvPr id="106500" name="Object 4"/>
          <p:cNvGraphicFramePr/>
          <p:nvPr/>
        </p:nvGraphicFramePr>
        <p:xfrm>
          <a:off x="4500563" y="2205038"/>
          <a:ext cx="4343400" cy="1960562"/>
        </p:xfrm>
        <a:graphic>
          <a:graphicData uri="http://schemas.openxmlformats.org/presentationml/2006/ole">
            <mc:AlternateContent xmlns:mc="http://schemas.openxmlformats.org/markup-compatibility/2006">
              <mc:Choice xmlns:v="urn:schemas-microsoft-com:vml" Requires="v">
                <p:oleObj spid="_x0000_s3319" name="" r:id="rId2" imgW="13896975" imgH="6276975" progId="MSPhotoEd.3">
                  <p:embed/>
                </p:oleObj>
              </mc:Choice>
              <mc:Fallback>
                <p:oleObj name="" r:id="rId2" imgW="13896975" imgH="6276975" progId="MSPhotoEd.3">
                  <p:embed/>
                  <p:pic>
                    <p:nvPicPr>
                      <p:cNvPr id="0" name="图片 3318"/>
                      <p:cNvPicPr/>
                      <p:nvPr/>
                    </p:nvPicPr>
                    <p:blipFill>
                      <a:blip r:embed="rId3"/>
                      <a:stretch>
                        <a:fillRect/>
                      </a:stretch>
                    </p:blipFill>
                    <p:spPr>
                      <a:xfrm>
                        <a:off x="4500563" y="2205038"/>
                        <a:ext cx="4343400" cy="1960562"/>
                      </a:xfrm>
                      <a:prstGeom prst="rect">
                        <a:avLst/>
                      </a:prstGeom>
                      <a:noFill/>
                      <a:ln w="38100">
                        <a:noFill/>
                        <a:miter/>
                      </a:ln>
                    </p:spPr>
                  </p:pic>
                </p:oleObj>
              </mc:Fallback>
            </mc:AlternateContent>
          </a:graphicData>
        </a:graphic>
      </p:graphicFrame>
      <p:sp>
        <p:nvSpPr>
          <p:cNvPr id="106501" name="Text Box 5"/>
          <p:cNvSpPr txBox="1"/>
          <p:nvPr/>
        </p:nvSpPr>
        <p:spPr>
          <a:xfrm>
            <a:off x="4729163" y="1443038"/>
            <a:ext cx="4095750" cy="822325"/>
          </a:xfrm>
          <a:prstGeom prst="rect">
            <a:avLst/>
          </a:prstGeom>
          <a:noFill/>
          <a:ln w="9525">
            <a:noFill/>
          </a:ln>
        </p:spPr>
        <p:txBody>
          <a:bodyPr anchor="t">
            <a:spAutoFit/>
          </a:bodyPr>
          <a:p>
            <a:pPr>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solidFill>
                  <a:srgbClr val="990033"/>
                </a:solidFill>
                <a:latin typeface="Times New Roman" panose="02020603050405020304" pitchFamily="18" charset="0"/>
                <a:ea typeface="宋体" panose="02010600030101010101" pitchFamily="2" charset="-122"/>
              </a:rPr>
              <a:t>引入的正、负反馈目标应一致。</a:t>
            </a:r>
            <a:endParaRPr lang="zh-CN" altLang="en-US" sz="2400" b="1" dirty="0">
              <a:solidFill>
                <a:srgbClr val="990033"/>
              </a:solidFill>
              <a:latin typeface="Times New Roman" panose="02020603050405020304" pitchFamily="18" charset="0"/>
              <a:ea typeface="宋体" panose="02010600030101010101" pitchFamily="2" charset="-122"/>
            </a:endParaRPr>
          </a:p>
        </p:txBody>
      </p:sp>
      <p:sp>
        <p:nvSpPr>
          <p:cNvPr id="106502" name="Text Box 6"/>
          <p:cNvSpPr txBox="1"/>
          <p:nvPr/>
        </p:nvSpPr>
        <p:spPr>
          <a:xfrm>
            <a:off x="533400" y="5191125"/>
            <a:ext cx="3886200" cy="1187450"/>
          </a:xfrm>
          <a:prstGeom prst="rect">
            <a:avLst/>
          </a:prstGeom>
          <a:noFill/>
          <a:ln w="9525">
            <a:noFill/>
          </a:ln>
        </p:spPr>
        <p:txBody>
          <a:bodyPr anchor="t">
            <a:spAutoFit/>
          </a:bodyPr>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自举电路：通过引入正反馈，增大输入电阻，因而提高输入电压。</a:t>
            </a:r>
            <a:endParaRPr lang="zh-CN" altLang="en-US" sz="2400" b="1" dirty="0">
              <a:latin typeface="Times New Roman" panose="02020603050405020304" pitchFamily="18" charset="0"/>
              <a:ea typeface="宋体" panose="02010600030101010101" pitchFamily="2" charset="-122"/>
            </a:endParaRPr>
          </a:p>
        </p:txBody>
      </p:sp>
      <p:grpSp>
        <p:nvGrpSpPr>
          <p:cNvPr id="2" name="Group 7"/>
          <p:cNvGrpSpPr/>
          <p:nvPr/>
        </p:nvGrpSpPr>
        <p:grpSpPr>
          <a:xfrm>
            <a:off x="1071563" y="2205038"/>
            <a:ext cx="2895600" cy="1722437"/>
            <a:chOff x="672" y="1296"/>
            <a:chExt cx="1824" cy="1085"/>
          </a:xfrm>
        </p:grpSpPr>
        <p:graphicFrame>
          <p:nvGraphicFramePr>
            <p:cNvPr id="86023" name="Object 8"/>
            <p:cNvGraphicFramePr/>
            <p:nvPr/>
          </p:nvGraphicFramePr>
          <p:xfrm>
            <a:off x="672" y="1296"/>
            <a:ext cx="144" cy="144"/>
          </p:xfrm>
          <a:graphic>
            <a:graphicData uri="http://schemas.openxmlformats.org/presentationml/2006/ole">
              <mc:AlternateContent xmlns:mc="http://schemas.openxmlformats.org/markup-compatibility/2006">
                <mc:Choice xmlns:v="urn:schemas-microsoft-com:vml" Requires="v">
                  <p:oleObj spid="_x0000_s3322" name="" r:id="rId4" imgW="139700" imgH="139700" progId="Equation.3">
                    <p:embed/>
                  </p:oleObj>
                </mc:Choice>
                <mc:Fallback>
                  <p:oleObj name="" r:id="rId4" imgW="139700" imgH="139700" progId="Equation.3">
                    <p:embed/>
                    <p:pic>
                      <p:nvPicPr>
                        <p:cNvPr id="0" name="图片 3321"/>
                        <p:cNvPicPr/>
                        <p:nvPr/>
                      </p:nvPicPr>
                      <p:blipFill>
                        <a:blip r:embed="rId5"/>
                        <a:stretch>
                          <a:fillRect/>
                        </a:stretch>
                      </p:blipFill>
                      <p:spPr>
                        <a:xfrm>
                          <a:off x="672" y="1296"/>
                          <a:ext cx="144" cy="144"/>
                        </a:xfrm>
                        <a:prstGeom prst="rect">
                          <a:avLst/>
                        </a:prstGeom>
                        <a:solidFill>
                          <a:srgbClr val="FF9999"/>
                        </a:solidFill>
                        <a:ln w="38100">
                          <a:noFill/>
                          <a:miter/>
                        </a:ln>
                      </p:spPr>
                    </p:pic>
                  </p:oleObj>
                </mc:Fallback>
              </mc:AlternateContent>
            </a:graphicData>
          </a:graphic>
        </p:graphicFrame>
        <p:graphicFrame>
          <p:nvGraphicFramePr>
            <p:cNvPr id="86024" name="Object 9"/>
            <p:cNvGraphicFramePr/>
            <p:nvPr/>
          </p:nvGraphicFramePr>
          <p:xfrm>
            <a:off x="1488" y="1296"/>
            <a:ext cx="144" cy="144"/>
          </p:xfrm>
          <a:graphic>
            <a:graphicData uri="http://schemas.openxmlformats.org/presentationml/2006/ole">
              <mc:AlternateContent xmlns:mc="http://schemas.openxmlformats.org/markup-compatibility/2006">
                <mc:Choice xmlns:v="urn:schemas-microsoft-com:vml" Requires="v">
                  <p:oleObj spid="_x0000_s3323" name="" r:id="rId6" imgW="139700" imgH="139700" progId="Equation.3">
                    <p:embed/>
                  </p:oleObj>
                </mc:Choice>
                <mc:Fallback>
                  <p:oleObj name="" r:id="rId6" imgW="139700" imgH="139700" progId="Equation.3">
                    <p:embed/>
                    <p:pic>
                      <p:nvPicPr>
                        <p:cNvPr id="0" name="图片 3322"/>
                        <p:cNvPicPr/>
                        <p:nvPr/>
                      </p:nvPicPr>
                      <p:blipFill>
                        <a:blip r:embed="rId5"/>
                        <a:stretch>
                          <a:fillRect/>
                        </a:stretch>
                      </p:blipFill>
                      <p:spPr>
                        <a:xfrm>
                          <a:off x="1488" y="1296"/>
                          <a:ext cx="144" cy="144"/>
                        </a:xfrm>
                        <a:prstGeom prst="rect">
                          <a:avLst/>
                        </a:prstGeom>
                        <a:solidFill>
                          <a:srgbClr val="FF9999"/>
                        </a:solidFill>
                        <a:ln w="38100">
                          <a:noFill/>
                          <a:miter/>
                        </a:ln>
                      </p:spPr>
                    </p:pic>
                  </p:oleObj>
                </mc:Fallback>
              </mc:AlternateContent>
            </a:graphicData>
          </a:graphic>
        </p:graphicFrame>
        <p:graphicFrame>
          <p:nvGraphicFramePr>
            <p:cNvPr id="86025" name="Object 10"/>
            <p:cNvGraphicFramePr/>
            <p:nvPr/>
          </p:nvGraphicFramePr>
          <p:xfrm>
            <a:off x="2064" y="1968"/>
            <a:ext cx="144" cy="144"/>
          </p:xfrm>
          <a:graphic>
            <a:graphicData uri="http://schemas.openxmlformats.org/presentationml/2006/ole">
              <mc:AlternateContent xmlns:mc="http://schemas.openxmlformats.org/markup-compatibility/2006">
                <mc:Choice xmlns:v="urn:schemas-microsoft-com:vml" Requires="v">
                  <p:oleObj spid="_x0000_s3324" name="" r:id="rId7" imgW="139700" imgH="139700" progId="Equation.3">
                    <p:embed/>
                  </p:oleObj>
                </mc:Choice>
                <mc:Fallback>
                  <p:oleObj name="" r:id="rId7" imgW="139700" imgH="139700" progId="Equation.3">
                    <p:embed/>
                    <p:pic>
                      <p:nvPicPr>
                        <p:cNvPr id="0" name="图片 3323"/>
                        <p:cNvPicPr/>
                        <p:nvPr/>
                      </p:nvPicPr>
                      <p:blipFill>
                        <a:blip r:embed="rId5"/>
                        <a:stretch>
                          <a:fillRect/>
                        </a:stretch>
                      </p:blipFill>
                      <p:spPr>
                        <a:xfrm>
                          <a:off x="2064" y="1968"/>
                          <a:ext cx="144" cy="144"/>
                        </a:xfrm>
                        <a:prstGeom prst="rect">
                          <a:avLst/>
                        </a:prstGeom>
                        <a:solidFill>
                          <a:srgbClr val="FF9999"/>
                        </a:solidFill>
                        <a:ln w="38100">
                          <a:noFill/>
                          <a:miter/>
                        </a:ln>
                      </p:spPr>
                    </p:pic>
                  </p:oleObj>
                </mc:Fallback>
              </mc:AlternateContent>
            </a:graphicData>
          </a:graphic>
        </p:graphicFrame>
        <p:graphicFrame>
          <p:nvGraphicFramePr>
            <p:cNvPr id="86026" name="Object 11"/>
            <p:cNvGraphicFramePr/>
            <p:nvPr/>
          </p:nvGraphicFramePr>
          <p:xfrm>
            <a:off x="2064" y="2304"/>
            <a:ext cx="129" cy="77"/>
          </p:xfrm>
          <a:graphic>
            <a:graphicData uri="http://schemas.openxmlformats.org/presentationml/2006/ole">
              <mc:AlternateContent xmlns:mc="http://schemas.openxmlformats.org/markup-compatibility/2006">
                <mc:Choice xmlns:v="urn:schemas-microsoft-com:vml" Requires="v">
                  <p:oleObj spid="_x0000_s3320" name="" r:id="rId8" imgW="126365" imgH="76200" progId="Equation.3">
                    <p:embed/>
                  </p:oleObj>
                </mc:Choice>
                <mc:Fallback>
                  <p:oleObj name="" r:id="rId8" imgW="126365" imgH="76200" progId="Equation.3">
                    <p:embed/>
                    <p:pic>
                      <p:nvPicPr>
                        <p:cNvPr id="0" name="图片 3319"/>
                        <p:cNvPicPr/>
                        <p:nvPr/>
                      </p:nvPicPr>
                      <p:blipFill>
                        <a:blip r:embed="rId9"/>
                        <a:stretch>
                          <a:fillRect/>
                        </a:stretch>
                      </p:blipFill>
                      <p:spPr>
                        <a:xfrm>
                          <a:off x="2064" y="2304"/>
                          <a:ext cx="129" cy="77"/>
                        </a:xfrm>
                        <a:prstGeom prst="rect">
                          <a:avLst/>
                        </a:prstGeom>
                        <a:solidFill>
                          <a:srgbClr val="FF9999"/>
                        </a:solidFill>
                        <a:ln w="38100">
                          <a:noFill/>
                          <a:miter/>
                        </a:ln>
                      </p:spPr>
                    </p:pic>
                  </p:oleObj>
                </mc:Fallback>
              </mc:AlternateContent>
            </a:graphicData>
          </a:graphic>
        </p:graphicFrame>
        <p:graphicFrame>
          <p:nvGraphicFramePr>
            <p:cNvPr id="86027" name="Object 12"/>
            <p:cNvGraphicFramePr/>
            <p:nvPr/>
          </p:nvGraphicFramePr>
          <p:xfrm>
            <a:off x="2256" y="2064"/>
            <a:ext cx="240" cy="240"/>
          </p:xfrm>
          <a:graphic>
            <a:graphicData uri="http://schemas.openxmlformats.org/presentationml/2006/ole">
              <mc:AlternateContent xmlns:mc="http://schemas.openxmlformats.org/markup-compatibility/2006">
                <mc:Choice xmlns:v="urn:schemas-microsoft-com:vml" Requires="v">
                  <p:oleObj spid="_x0000_s3321" name="" r:id="rId10" imgW="165100" imgH="215900" progId="Equation.3">
                    <p:embed/>
                  </p:oleObj>
                </mc:Choice>
                <mc:Fallback>
                  <p:oleObj name="" r:id="rId10" imgW="165100" imgH="215900" progId="Equation.3">
                    <p:embed/>
                    <p:pic>
                      <p:nvPicPr>
                        <p:cNvPr id="0" name="图片 3320"/>
                        <p:cNvPicPr/>
                        <p:nvPr/>
                      </p:nvPicPr>
                      <p:blipFill>
                        <a:blip r:embed="rId11"/>
                        <a:stretch>
                          <a:fillRect/>
                        </a:stretch>
                      </p:blipFill>
                      <p:spPr>
                        <a:xfrm>
                          <a:off x="2256" y="2064"/>
                          <a:ext cx="240" cy="240"/>
                        </a:xfrm>
                        <a:prstGeom prst="rect">
                          <a:avLst/>
                        </a:prstGeom>
                        <a:solidFill>
                          <a:srgbClr val="FF9999"/>
                        </a:solidFill>
                        <a:ln w="38100">
                          <a:noFill/>
                          <a:miter/>
                        </a:ln>
                      </p:spPr>
                    </p:pic>
                  </p:oleObj>
                </mc:Fallback>
              </mc:AlternateContent>
            </a:graphicData>
          </a:graphic>
        </p:graphicFrame>
        <p:sp>
          <p:nvSpPr>
            <p:cNvPr id="86028" name="Line 13"/>
            <p:cNvSpPr/>
            <p:nvPr/>
          </p:nvSpPr>
          <p:spPr>
            <a:xfrm flipV="1">
              <a:off x="1440" y="1632"/>
              <a:ext cx="0" cy="240"/>
            </a:xfrm>
            <a:prstGeom prst="line">
              <a:avLst/>
            </a:prstGeom>
            <a:ln w="19050" cap="flat" cmpd="sng">
              <a:solidFill>
                <a:srgbClr val="FF3300"/>
              </a:solidFill>
              <a:prstDash val="dash"/>
              <a:round/>
              <a:headEnd type="none" w="med" len="med"/>
              <a:tailEnd type="triangle" w="med" len="med"/>
            </a:ln>
          </p:spPr>
        </p:sp>
        <p:sp>
          <p:nvSpPr>
            <p:cNvPr id="86029" name="Line 14"/>
            <p:cNvSpPr/>
            <p:nvPr/>
          </p:nvSpPr>
          <p:spPr>
            <a:xfrm>
              <a:off x="1296" y="1536"/>
              <a:ext cx="144" cy="0"/>
            </a:xfrm>
            <a:prstGeom prst="line">
              <a:avLst/>
            </a:prstGeom>
            <a:ln w="19050" cap="flat" cmpd="sng">
              <a:solidFill>
                <a:srgbClr val="FF3300"/>
              </a:solidFill>
              <a:prstDash val="solid"/>
              <a:round/>
              <a:headEnd type="none" w="med" len="med"/>
              <a:tailEnd type="triangle" w="med" len="med"/>
            </a:ln>
          </p:spPr>
        </p:sp>
        <p:sp>
          <p:nvSpPr>
            <p:cNvPr id="86030" name="Line 15"/>
            <p:cNvSpPr/>
            <p:nvPr/>
          </p:nvSpPr>
          <p:spPr>
            <a:xfrm>
              <a:off x="1584" y="1536"/>
              <a:ext cx="144" cy="0"/>
            </a:xfrm>
            <a:prstGeom prst="line">
              <a:avLst/>
            </a:prstGeom>
            <a:ln w="19050" cap="flat" cmpd="sng">
              <a:solidFill>
                <a:srgbClr val="FF3300"/>
              </a:solidFill>
              <a:prstDash val="solid"/>
              <a:round/>
              <a:headEnd type="none" w="med" len="med"/>
              <a:tailEnd type="triangle" w="med" len="med"/>
            </a:ln>
          </p:spPr>
        </p:sp>
        <p:sp>
          <p:nvSpPr>
            <p:cNvPr id="86031" name="Line 16"/>
            <p:cNvSpPr/>
            <p:nvPr/>
          </p:nvSpPr>
          <p:spPr>
            <a:xfrm>
              <a:off x="2112" y="1680"/>
              <a:ext cx="0" cy="144"/>
            </a:xfrm>
            <a:prstGeom prst="line">
              <a:avLst/>
            </a:prstGeom>
            <a:ln w="9525" cap="flat" cmpd="sng">
              <a:solidFill>
                <a:srgbClr val="FF0000"/>
              </a:solidFill>
              <a:prstDash val="solid"/>
              <a:round/>
              <a:headEnd type="none" w="med" len="med"/>
              <a:tailEnd type="triangle" w="med" len="med"/>
            </a:ln>
          </p:spPr>
        </p:sp>
      </p:grpSp>
      <p:grpSp>
        <p:nvGrpSpPr>
          <p:cNvPr id="3" name="Group 17"/>
          <p:cNvGrpSpPr/>
          <p:nvPr/>
        </p:nvGrpSpPr>
        <p:grpSpPr>
          <a:xfrm>
            <a:off x="4957763" y="3576638"/>
            <a:ext cx="3352800" cy="2767012"/>
            <a:chOff x="3120" y="2016"/>
            <a:chExt cx="2047" cy="1683"/>
          </a:xfrm>
        </p:grpSpPr>
        <p:graphicFrame>
          <p:nvGraphicFramePr>
            <p:cNvPr id="86033" name="Object 18"/>
            <p:cNvGraphicFramePr/>
            <p:nvPr/>
          </p:nvGraphicFramePr>
          <p:xfrm>
            <a:off x="3120" y="2496"/>
            <a:ext cx="2047" cy="1203"/>
          </p:xfrm>
          <a:graphic>
            <a:graphicData uri="http://schemas.openxmlformats.org/presentationml/2006/ole">
              <mc:AlternateContent xmlns:mc="http://schemas.openxmlformats.org/markup-compatibility/2006">
                <mc:Choice xmlns:v="urn:schemas-microsoft-com:vml" Requires="v">
                  <p:oleObj spid="_x0000_s3325" name="" r:id="rId12" imgW="1600200" imgH="939800" progId="Equation.3">
                    <p:embed/>
                  </p:oleObj>
                </mc:Choice>
                <mc:Fallback>
                  <p:oleObj name="" r:id="rId12" imgW="1600200" imgH="939800" progId="Equation.3">
                    <p:embed/>
                    <p:pic>
                      <p:nvPicPr>
                        <p:cNvPr id="0" name="图片 3324"/>
                        <p:cNvPicPr/>
                        <p:nvPr/>
                      </p:nvPicPr>
                      <p:blipFill>
                        <a:blip r:embed="rId13"/>
                        <a:stretch>
                          <a:fillRect/>
                        </a:stretch>
                      </p:blipFill>
                      <p:spPr>
                        <a:xfrm>
                          <a:off x="3120" y="2496"/>
                          <a:ext cx="2047" cy="1203"/>
                        </a:xfrm>
                        <a:prstGeom prst="rect">
                          <a:avLst/>
                        </a:prstGeom>
                        <a:noFill/>
                        <a:ln w="38100">
                          <a:noFill/>
                          <a:miter/>
                        </a:ln>
                      </p:spPr>
                    </p:pic>
                  </p:oleObj>
                </mc:Fallback>
              </mc:AlternateContent>
            </a:graphicData>
          </a:graphic>
        </p:graphicFrame>
        <p:sp>
          <p:nvSpPr>
            <p:cNvPr id="86034" name="Line 19"/>
            <p:cNvSpPr/>
            <p:nvPr/>
          </p:nvSpPr>
          <p:spPr>
            <a:xfrm>
              <a:off x="3360" y="2016"/>
              <a:ext cx="240" cy="432"/>
            </a:xfrm>
            <a:prstGeom prst="line">
              <a:avLst/>
            </a:prstGeom>
            <a:ln w="19050" cap="flat" cmpd="sng">
              <a:solidFill>
                <a:srgbClr val="FF0000"/>
              </a:solidFill>
              <a:prstDash val="solid"/>
              <a:round/>
              <a:headEnd type="none" w="med" len="med"/>
              <a:tailEnd type="none" w="med" len="med"/>
            </a:ln>
          </p:spPr>
        </p:sp>
      </p:grpSp>
      <p:sp>
        <p:nvSpPr>
          <p:cNvPr id="106516" name="AutoShape 20"/>
          <p:cNvSpPr/>
          <p:nvPr/>
        </p:nvSpPr>
        <p:spPr>
          <a:xfrm>
            <a:off x="2128838" y="4297363"/>
            <a:ext cx="1044575" cy="433387"/>
          </a:xfrm>
          <a:prstGeom prst="borderCallout1">
            <a:avLst>
              <a:gd name="adj1" fmla="val 26375"/>
              <a:gd name="adj2" fmla="val 107296"/>
              <a:gd name="adj3" fmla="val -112819"/>
              <a:gd name="adj4" fmla="val 149546"/>
            </a:avLst>
          </a:prstGeom>
          <a:solidFill>
            <a:srgbClr val="CCFFFF"/>
          </a:solidFill>
          <a:ln w="19050" cap="flat" cmpd="sng">
            <a:solidFill>
              <a:srgbClr val="FF3300"/>
            </a:solidFill>
            <a:prstDash val="solid"/>
            <a:miter/>
            <a:headEnd type="none" w="med" len="med"/>
            <a:tailEnd type="none" w="med" len="med"/>
          </a:ln>
        </p:spPr>
        <p:txBody>
          <a:bodyPr anchor="t"/>
          <a:p>
            <a:pPr algn="ctr"/>
            <a:r>
              <a:rPr lang="zh-CN" altLang="en-US" sz="2000" b="1" dirty="0">
                <a:latin typeface="Times New Roman" panose="02020603050405020304" pitchFamily="18" charset="0"/>
                <a:ea typeface="宋体" panose="02010600030101010101" pitchFamily="2" charset="-122"/>
              </a:rPr>
              <a:t>负反馈</a:t>
            </a:r>
            <a:endParaRPr lang="zh-CN" altLang="en-US" sz="2000" b="1" dirty="0">
              <a:latin typeface="Times New Roman" panose="02020603050405020304" pitchFamily="18" charset="0"/>
              <a:ea typeface="宋体" panose="02010600030101010101" pitchFamily="2" charset="-122"/>
            </a:endParaRPr>
          </a:p>
        </p:txBody>
      </p:sp>
      <p:sp>
        <p:nvSpPr>
          <p:cNvPr id="106517" name="AutoShape 21"/>
          <p:cNvSpPr/>
          <p:nvPr/>
        </p:nvSpPr>
        <p:spPr>
          <a:xfrm>
            <a:off x="461963" y="4286250"/>
            <a:ext cx="1106487" cy="433388"/>
          </a:xfrm>
          <a:prstGeom prst="borderCallout1">
            <a:avLst>
              <a:gd name="adj1" fmla="val 26375"/>
              <a:gd name="adj2" fmla="val 106889"/>
              <a:gd name="adj3" fmla="val -291574"/>
              <a:gd name="adj4" fmla="val 163273"/>
            </a:avLst>
          </a:prstGeom>
          <a:solidFill>
            <a:srgbClr val="CCFFFF"/>
          </a:solidFill>
          <a:ln w="19050" cap="flat" cmpd="sng">
            <a:solidFill>
              <a:srgbClr val="FF3300"/>
            </a:solidFill>
            <a:prstDash val="solid"/>
            <a:miter/>
            <a:headEnd type="none" w="med" len="med"/>
            <a:tailEnd type="none" w="med" len="med"/>
          </a:ln>
        </p:spPr>
        <p:txBody>
          <a:bodyPr anchor="t"/>
          <a:p>
            <a:pPr algn="ctr"/>
            <a:r>
              <a:rPr lang="zh-CN" altLang="en-US" sz="2000" b="1" dirty="0">
                <a:latin typeface="Times New Roman" panose="02020603050405020304" pitchFamily="18" charset="0"/>
                <a:ea typeface="宋体" panose="02010600030101010101" pitchFamily="2" charset="-122"/>
              </a:rPr>
              <a:t>正反馈</a:t>
            </a:r>
            <a:endParaRPr lang="zh-CN" altLang="en-US" sz="2000" b="1" dirty="0">
              <a:latin typeface="Times New Roman" panose="02020603050405020304" pitchFamily="18" charset="0"/>
              <a:ea typeface="宋体" panose="02010600030101010101" pitchFamily="2" charset="-122"/>
            </a:endParaRPr>
          </a:p>
        </p:txBody>
      </p:sp>
      <p:sp>
        <p:nvSpPr>
          <p:cNvPr id="106523" name="Text Box 27"/>
          <p:cNvSpPr txBox="1"/>
          <p:nvPr/>
        </p:nvSpPr>
        <p:spPr>
          <a:xfrm>
            <a:off x="827088" y="4797425"/>
            <a:ext cx="3744912" cy="457200"/>
          </a:xfrm>
          <a:prstGeom prst="rect">
            <a:avLst/>
          </a:prstGeom>
          <a:noFill/>
          <a:ln w="9525">
            <a:noFill/>
          </a:ln>
        </p:spPr>
        <p:txBody>
          <a:bodyPr anchor="t">
            <a:spAutoFit/>
          </a:bodyPr>
          <a:p>
            <a:pPr>
              <a:spcBef>
                <a:spcPct val="50000"/>
              </a:spcBef>
            </a:pPr>
            <a:r>
              <a:rPr lang="zh-CN" altLang="en-US" sz="2400" b="1" dirty="0">
                <a:solidFill>
                  <a:srgbClr val="990033"/>
                </a:solidFill>
                <a:latin typeface="Times New Roman" panose="02020603050405020304" pitchFamily="18" charset="0"/>
                <a:ea typeface="宋体" panose="02010600030101010101" pitchFamily="2" charset="-122"/>
              </a:rPr>
              <a:t>两路反馈要分别分析！</a:t>
            </a:r>
            <a:endParaRPr lang="zh-CN" altLang="en-US" sz="2400" b="1" dirty="0">
              <a:solidFill>
                <a:srgbClr val="990033"/>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6499"/>
                                        </p:tgtEl>
                                        <p:attrNameLst>
                                          <p:attrName>style.visibility</p:attrName>
                                        </p:attrNameLst>
                                      </p:cBhvr>
                                      <p:to>
                                        <p:strVal val="visible"/>
                                      </p:to>
                                    </p:set>
                                    <p:animEffect transition="in" filter="wipe(left)">
                                      <p:cBhvr>
                                        <p:cTn id="7" dur="500"/>
                                        <p:tgtEl>
                                          <p:spTgt spid="1064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065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65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6523"/>
                                        </p:tgtEl>
                                        <p:attrNameLst>
                                          <p:attrName>style.visibility</p:attrName>
                                        </p:attrNameLst>
                                      </p:cBhvr>
                                      <p:to>
                                        <p:strVal val="visible"/>
                                      </p:to>
                                    </p:set>
                                    <p:animEffect transition="in" filter="wipe(left)">
                                      <p:cBhvr>
                                        <p:cTn id="25" dur="500"/>
                                        <p:tgtEl>
                                          <p:spTgt spid="106523"/>
                                        </p:tgtEl>
                                      </p:cBhvr>
                                    </p:animEffect>
                                  </p:childTnLst>
                                  <p:subTnLst>
                                    <p:set>
                                      <p:cBhvr override="childStyle">
                                        <p:cTn dur="1" fill="hold" display="0" masterRel="nextClick" afterEffect="1"/>
                                        <p:tgtEl>
                                          <p:spTgt spid="106523"/>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6500"/>
                                        </p:tgtEl>
                                        <p:attrNameLst>
                                          <p:attrName>style.visibility</p:attrName>
                                        </p:attrNameLst>
                                      </p:cBhvr>
                                      <p:to>
                                        <p:strVal val="visible"/>
                                      </p:to>
                                    </p:set>
                                    <p:animEffect transition="in" filter="wipe(left)">
                                      <p:cBhvr>
                                        <p:cTn id="30" dur="500"/>
                                        <p:tgtEl>
                                          <p:spTgt spid="10650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6502">
                                            <p:txEl>
                                              <p:charRg st="0" end="34"/>
                                            </p:txEl>
                                          </p:spTgt>
                                        </p:tgtEl>
                                        <p:attrNameLst>
                                          <p:attrName>style.visibility</p:attrName>
                                        </p:attrNameLst>
                                      </p:cBhvr>
                                      <p:to>
                                        <p:strVal val="visible"/>
                                      </p:to>
                                    </p:set>
                                    <p:animEffect transition="in" filter="wipe(left)">
                                      <p:cBhvr>
                                        <p:cTn id="40" dur="500"/>
                                        <p:tgtEl>
                                          <p:spTgt spid="106502">
                                            <p:txEl>
                                              <p:charRg st="0" end="3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6501">
                                            <p:txEl>
                                              <p:charRg st="0" end="19"/>
                                            </p:txEl>
                                          </p:spTgt>
                                        </p:tgtEl>
                                        <p:attrNameLst>
                                          <p:attrName>style.visibility</p:attrName>
                                        </p:attrNameLst>
                                      </p:cBhvr>
                                      <p:to>
                                        <p:strVal val="visible"/>
                                      </p:to>
                                    </p:set>
                                    <p:animEffect transition="in" filter="wipe(left)">
                                      <p:cBhvr>
                                        <p:cTn id="45" dur="500"/>
                                        <p:tgtEl>
                                          <p:spTgt spid="106501">
                                            <p:txEl>
                                              <p:charRg st="0"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1" grpId="0" build="p"/>
      <p:bldP spid="106502" grpId="0" build="p"/>
      <p:bldP spid="106516" grpId="0" animBg="1"/>
      <p:bldP spid="106517" grpId="0" animBg="1"/>
      <p:bldP spid="10652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
          <p:cNvSpPr>
            <a:spLocks noGrp="1"/>
          </p:cNvSpPr>
          <p:nvPr>
            <p:ph type="title"/>
          </p:nvPr>
        </p:nvSpPr>
        <p:spPr>
          <a:xfrm>
            <a:off x="395288" y="908050"/>
            <a:ext cx="5453062" cy="381000"/>
          </a:xfrm>
        </p:spPr>
        <p:txBody>
          <a:bodyPr wrap="square" lIns="91440" tIns="45720" rIns="91440" bIns="45720" anchor="ctr"/>
          <a:p>
            <a:pPr algn="l" eaLnBrk="1" hangingPunct="1">
              <a:lnSpc>
                <a:spcPct val="120000"/>
              </a:lnSpc>
            </a:pPr>
            <a:r>
              <a:rPr lang="zh-CN" altLang="en-US" sz="3200" dirty="0">
                <a:solidFill>
                  <a:srgbClr val="000000"/>
                </a:solidFill>
                <a:latin typeface="华文行楷" panose="02010800040101010101" pitchFamily="2" charset="-122"/>
                <a:ea typeface="华文行楷" panose="02010800040101010101" pitchFamily="2" charset="-122"/>
              </a:rPr>
              <a:t>二、电流反馈型集成运放</a:t>
            </a:r>
            <a:endParaRPr lang="zh-CN" altLang="en-US" sz="3200" dirty="0">
              <a:solidFill>
                <a:srgbClr val="000000"/>
              </a:solidFill>
              <a:latin typeface="华文行楷" panose="02010800040101010101" pitchFamily="2" charset="-122"/>
              <a:ea typeface="华文行楷" panose="02010800040101010101" pitchFamily="2" charset="-122"/>
            </a:endParaRPr>
          </a:p>
        </p:txBody>
      </p:sp>
      <p:sp>
        <p:nvSpPr>
          <p:cNvPr id="87042" name="Text Box 3"/>
          <p:cNvSpPr txBox="1"/>
          <p:nvPr/>
        </p:nvSpPr>
        <p:spPr>
          <a:xfrm>
            <a:off x="609600" y="1430338"/>
            <a:ext cx="2743200" cy="519112"/>
          </a:xfrm>
          <a:prstGeom prst="rect">
            <a:avLst/>
          </a:prstGeom>
          <a:noFill/>
          <a:ln w="9525">
            <a:noFill/>
          </a:ln>
        </p:spPr>
        <p:txBody>
          <a:bodyPr anchor="t">
            <a:spAutoFit/>
          </a:bodyPr>
          <a:p>
            <a:pPr>
              <a:spcBef>
                <a:spcPct val="50000"/>
              </a:spcBef>
            </a:pPr>
            <a:r>
              <a:rPr lang="en-US" altLang="zh-CN" sz="2800" dirty="0">
                <a:latin typeface="华文行楷" panose="02010800040101010101" pitchFamily="2" charset="-122"/>
                <a:ea typeface="华文行楷" panose="02010800040101010101" pitchFamily="2" charset="-122"/>
              </a:rPr>
              <a:t>1.  </a:t>
            </a:r>
            <a:r>
              <a:rPr lang="zh-CN" altLang="en-US" sz="2800" dirty="0">
                <a:latin typeface="华文行楷" panose="02010800040101010101" pitchFamily="2" charset="-122"/>
                <a:ea typeface="华文行楷" panose="02010800040101010101" pitchFamily="2" charset="-122"/>
              </a:rPr>
              <a:t>电流模技术</a:t>
            </a:r>
            <a:endParaRPr lang="zh-CN" altLang="en-US" sz="2800" dirty="0">
              <a:latin typeface="华文行楷" panose="02010800040101010101" pitchFamily="2" charset="-122"/>
              <a:ea typeface="华文行楷" panose="02010800040101010101" pitchFamily="2" charset="-122"/>
            </a:endParaRPr>
          </a:p>
        </p:txBody>
      </p:sp>
      <p:sp>
        <p:nvSpPr>
          <p:cNvPr id="107524" name="Text Box 4"/>
          <p:cNvSpPr txBox="1"/>
          <p:nvPr/>
        </p:nvSpPr>
        <p:spPr>
          <a:xfrm>
            <a:off x="611188" y="1916113"/>
            <a:ext cx="7848600" cy="1774825"/>
          </a:xfrm>
          <a:prstGeom prst="rect">
            <a:avLst/>
          </a:prstGeom>
          <a:noFill/>
          <a:ln w="9525">
            <a:noFill/>
          </a:ln>
        </p:spPr>
        <p:txBody>
          <a:bodyPr anchor="t">
            <a:spAutoFit/>
          </a:bodyPr>
          <a:p>
            <a:pPr>
              <a:lnSpc>
                <a:spcPct val="115000"/>
              </a:lnSpc>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信号传递过程中除与晶体管</a:t>
            </a:r>
            <a:r>
              <a:rPr lang="en-US" altLang="zh-CN" sz="2400" b="1" dirty="0">
                <a:latin typeface="Times New Roman" panose="02020603050405020304" pitchFamily="18" charset="0"/>
                <a:ea typeface="宋体" panose="02010600030101010101" pitchFamily="2" charset="-122"/>
              </a:rPr>
              <a:t>b-e</a:t>
            </a:r>
            <a:r>
              <a:rPr lang="zh-CN" altLang="en-US" sz="2400" b="1" dirty="0">
                <a:latin typeface="Times New Roman" panose="02020603050405020304" pitchFamily="18" charset="0"/>
                <a:ea typeface="宋体" panose="02010600030101010101" pitchFamily="2" charset="-122"/>
              </a:rPr>
              <a:t>间电压有关外，其余各参量均为电流量的电路称为电流模电路。</a:t>
            </a:r>
            <a:endParaRPr lang="zh-CN" altLang="en-US" sz="2400" b="1" dirty="0">
              <a:latin typeface="Times New Roman" panose="02020603050405020304" pitchFamily="18" charset="0"/>
              <a:ea typeface="宋体" panose="02010600030101010101" pitchFamily="2" charset="-122"/>
            </a:endParaRPr>
          </a:p>
          <a:p>
            <a:pPr>
              <a:lnSpc>
                <a:spcPct val="115000"/>
              </a:lnSpc>
            </a:pPr>
            <a:r>
              <a:rPr lang="zh-CN" altLang="en-US" sz="2400" b="1" dirty="0">
                <a:latin typeface="Times New Roman" panose="02020603050405020304" pitchFamily="18" charset="0"/>
                <a:ea typeface="宋体" panose="02010600030101010101" pitchFamily="2" charset="-122"/>
              </a:rPr>
              <a:t>    电流源电路可按比例传输电流，故称为电流模电路的单元电路。</a:t>
            </a:r>
            <a:endParaRPr lang="zh-CN" altLang="en-US" sz="2400" b="1" dirty="0">
              <a:latin typeface="Times New Roman" panose="02020603050405020304" pitchFamily="18" charset="0"/>
              <a:ea typeface="宋体" panose="02010600030101010101" pitchFamily="2" charset="-122"/>
            </a:endParaRPr>
          </a:p>
        </p:txBody>
      </p:sp>
      <p:pic>
        <p:nvPicPr>
          <p:cNvPr id="107525" name="Picture 5" descr="Dz060704"/>
          <p:cNvPicPr>
            <a:picLocks noChangeAspect="1"/>
          </p:cNvPicPr>
          <p:nvPr/>
        </p:nvPicPr>
        <p:blipFill>
          <a:blip r:embed="rId1"/>
          <a:stretch>
            <a:fillRect/>
          </a:stretch>
        </p:blipFill>
        <p:spPr>
          <a:xfrm>
            <a:off x="755650" y="3860800"/>
            <a:ext cx="2057400" cy="1949450"/>
          </a:xfrm>
          <a:prstGeom prst="rect">
            <a:avLst/>
          </a:prstGeom>
          <a:noFill/>
          <a:ln w="9525">
            <a:noFill/>
          </a:ln>
        </p:spPr>
      </p:pic>
      <p:graphicFrame>
        <p:nvGraphicFramePr>
          <p:cNvPr id="107526" name="Object 6"/>
          <p:cNvGraphicFramePr/>
          <p:nvPr/>
        </p:nvGraphicFramePr>
        <p:xfrm>
          <a:off x="1258888" y="6021388"/>
          <a:ext cx="866775" cy="503237"/>
        </p:xfrm>
        <a:graphic>
          <a:graphicData uri="http://schemas.openxmlformats.org/presentationml/2006/ole">
            <mc:AlternateContent xmlns:mc="http://schemas.openxmlformats.org/markup-compatibility/2006">
              <mc:Choice xmlns:v="urn:schemas-microsoft-com:vml" Requires="v">
                <p:oleObj spid="_x0000_s3328" name="" r:id="rId2" imgW="393700" imgH="228600" progId="Equation.3">
                  <p:embed/>
                </p:oleObj>
              </mc:Choice>
              <mc:Fallback>
                <p:oleObj name="" r:id="rId2" imgW="393700" imgH="228600" progId="Equation.3">
                  <p:embed/>
                  <p:pic>
                    <p:nvPicPr>
                      <p:cNvPr id="0" name="图片 3327"/>
                      <p:cNvPicPr/>
                      <p:nvPr/>
                    </p:nvPicPr>
                    <p:blipFill>
                      <a:blip r:embed="rId3"/>
                      <a:stretch>
                        <a:fillRect/>
                      </a:stretch>
                    </p:blipFill>
                    <p:spPr>
                      <a:xfrm>
                        <a:off x="1258888" y="6021388"/>
                        <a:ext cx="866775" cy="503237"/>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07527" name="Text Box 7"/>
          <p:cNvSpPr txBox="1"/>
          <p:nvPr/>
        </p:nvSpPr>
        <p:spPr>
          <a:xfrm>
            <a:off x="2843213" y="3716338"/>
            <a:ext cx="6000750" cy="2616200"/>
          </a:xfrm>
          <a:prstGeom prst="rect">
            <a:avLst/>
          </a:prstGeom>
          <a:noFill/>
          <a:ln w="9525">
            <a:noFill/>
          </a:ln>
        </p:spPr>
        <p:txBody>
          <a:bodyPr anchor="t">
            <a:spAutoFit/>
          </a:bodyPr>
          <a:p>
            <a:pPr>
              <a:lnSpc>
                <a:spcPct val="115000"/>
              </a:lnSpc>
              <a:spcBef>
                <a:spcPct val="50000"/>
              </a:spcBef>
            </a:pPr>
            <a:r>
              <a:rPr lang="zh-CN" altLang="en-US" sz="2400" b="1" dirty="0">
                <a:latin typeface="Times New Roman" panose="02020603050405020304" pitchFamily="18" charset="0"/>
                <a:ea typeface="宋体" panose="02010600030101010101" pitchFamily="2" charset="-122"/>
              </a:rPr>
              <a:t>优点：</a:t>
            </a:r>
            <a:endParaRPr lang="zh-CN" altLang="en-US" sz="2400" b="1" dirty="0">
              <a:latin typeface="Times New Roman" panose="02020603050405020304" pitchFamily="18" charset="0"/>
              <a:ea typeface="宋体" panose="02010600030101010101" pitchFamily="2" charset="-122"/>
            </a:endParaRPr>
          </a:p>
          <a:p>
            <a:pPr>
              <a:lnSpc>
                <a:spcPct val="115000"/>
              </a:lnSpc>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）只要</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CE2</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CES</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O</a:t>
            </a:r>
            <a:r>
              <a:rPr lang="zh-CN" altLang="en-US" sz="2400" b="1" dirty="0">
                <a:latin typeface="Times New Roman" panose="02020603050405020304" pitchFamily="18" charset="0"/>
                <a:ea typeface="宋体" panose="02010600030101010101" pitchFamily="2" charset="-122"/>
              </a:rPr>
              <a:t>就仅受</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CM</a:t>
            </a:r>
            <a:r>
              <a:rPr lang="zh-CN" altLang="en-US" sz="2400" b="1" dirty="0">
                <a:latin typeface="Times New Roman" panose="02020603050405020304" pitchFamily="18" charset="0"/>
                <a:ea typeface="宋体" panose="02010600030101010101" pitchFamily="2" charset="-122"/>
              </a:rPr>
              <a:t>限制。</a:t>
            </a:r>
            <a:endParaRPr lang="zh-CN" altLang="en-US" sz="2400" b="1" dirty="0">
              <a:latin typeface="Times New Roman" panose="02020603050405020304" pitchFamily="18" charset="0"/>
              <a:ea typeface="宋体" panose="02010600030101010101" pitchFamily="2" charset="-122"/>
            </a:endParaRPr>
          </a:p>
          <a:p>
            <a:pPr>
              <a:lnSpc>
                <a:spcPct val="115000"/>
              </a:lnSpc>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O</a:t>
            </a:r>
            <a:r>
              <a:rPr lang="zh-CN" altLang="en-US" sz="2400" b="1" dirty="0">
                <a:latin typeface="Times New Roman" panose="02020603050405020304" pitchFamily="18" charset="0"/>
                <a:ea typeface="宋体" panose="02010600030101010101" pitchFamily="2" charset="-122"/>
              </a:rPr>
              <a:t>与</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I</a:t>
            </a:r>
            <a:r>
              <a:rPr lang="zh-CN" altLang="en-US" sz="2400" b="1" dirty="0">
                <a:latin typeface="Times New Roman" panose="02020603050405020304" pitchFamily="18" charset="0"/>
                <a:ea typeface="宋体" panose="02010600030101010101" pitchFamily="2" charset="-122"/>
              </a:rPr>
              <a:t>具有良好的线性关系，不受晶体管非线性特性的影响。</a:t>
            </a:r>
            <a:endParaRPr lang="zh-CN" altLang="en-US" sz="2400" b="1" dirty="0">
              <a:latin typeface="Times New Roman" panose="02020603050405020304" pitchFamily="18" charset="0"/>
              <a:ea typeface="宋体" panose="02010600030101010101" pitchFamily="2" charset="-122"/>
            </a:endParaRPr>
          </a:p>
          <a:p>
            <a:pPr>
              <a:lnSpc>
                <a:spcPct val="115000"/>
              </a:lnSpc>
            </a:pP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）极间电容有低阻回路，电路上限频率高。</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4">
                                            <p:txEl>
                                              <p:charRg st="0" end="48"/>
                                            </p:txEl>
                                          </p:spTgt>
                                        </p:tgtEl>
                                        <p:attrNameLst>
                                          <p:attrName>style.visibility</p:attrName>
                                        </p:attrNameLst>
                                      </p:cBhvr>
                                      <p:to>
                                        <p:strVal val="visible"/>
                                      </p:to>
                                    </p:set>
                                    <p:animEffect transition="in" filter="wipe(left)">
                                      <p:cBhvr>
                                        <p:cTn id="7" dur="500"/>
                                        <p:tgtEl>
                                          <p:spTgt spid="107524">
                                            <p:txEl>
                                              <p:charRg st="0" end="4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24">
                                            <p:txEl>
                                              <p:charRg st="48" end="81"/>
                                            </p:txEl>
                                          </p:spTgt>
                                        </p:tgtEl>
                                        <p:attrNameLst>
                                          <p:attrName>style.visibility</p:attrName>
                                        </p:attrNameLst>
                                      </p:cBhvr>
                                      <p:to>
                                        <p:strVal val="visible"/>
                                      </p:to>
                                    </p:set>
                                    <p:animEffect transition="in" filter="wipe(left)">
                                      <p:cBhvr>
                                        <p:cTn id="12" dur="500"/>
                                        <p:tgtEl>
                                          <p:spTgt spid="107524">
                                            <p:txEl>
                                              <p:charRg st="48" end="8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525"/>
                                        </p:tgtEl>
                                        <p:attrNameLst>
                                          <p:attrName>style.visibility</p:attrName>
                                        </p:attrNameLst>
                                      </p:cBhvr>
                                      <p:to>
                                        <p:strVal val="visible"/>
                                      </p:to>
                                    </p:set>
                                    <p:animEffect transition="in" filter="wipe(left)">
                                      <p:cBhvr>
                                        <p:cTn id="17" dur="500"/>
                                        <p:tgtEl>
                                          <p:spTgt spid="1075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7526"/>
                                        </p:tgtEl>
                                        <p:attrNameLst>
                                          <p:attrName>style.visibility</p:attrName>
                                        </p:attrNameLst>
                                      </p:cBhvr>
                                      <p:to>
                                        <p:strVal val="visible"/>
                                      </p:to>
                                    </p:set>
                                    <p:animEffect transition="in" filter="wipe(left)">
                                      <p:cBhvr>
                                        <p:cTn id="22" dur="500"/>
                                        <p:tgtEl>
                                          <p:spTgt spid="1075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527">
                                            <p:txEl>
                                              <p:charRg st="0" end="4"/>
                                            </p:txEl>
                                          </p:spTgt>
                                        </p:tgtEl>
                                        <p:attrNameLst>
                                          <p:attrName>style.visibility</p:attrName>
                                        </p:attrNameLst>
                                      </p:cBhvr>
                                      <p:to>
                                        <p:strVal val="visible"/>
                                      </p:to>
                                    </p:set>
                                    <p:animEffect transition="in" filter="wipe(left)">
                                      <p:cBhvr>
                                        <p:cTn id="27" dur="500"/>
                                        <p:tgtEl>
                                          <p:spTgt spid="107527">
                                            <p:txEl>
                                              <p:charRg st="0"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7527">
                                            <p:txEl>
                                              <p:charRg st="4" end="31"/>
                                            </p:txEl>
                                          </p:spTgt>
                                        </p:tgtEl>
                                        <p:attrNameLst>
                                          <p:attrName>style.visibility</p:attrName>
                                        </p:attrNameLst>
                                      </p:cBhvr>
                                      <p:to>
                                        <p:strVal val="visible"/>
                                      </p:to>
                                    </p:set>
                                    <p:animEffect transition="in" filter="wipe(left)">
                                      <p:cBhvr>
                                        <p:cTn id="32" dur="500"/>
                                        <p:tgtEl>
                                          <p:spTgt spid="107527">
                                            <p:txEl>
                                              <p:charRg st="4" end="3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7527">
                                            <p:txEl>
                                              <p:charRg st="31" end="65"/>
                                            </p:txEl>
                                          </p:spTgt>
                                        </p:tgtEl>
                                        <p:attrNameLst>
                                          <p:attrName>style.visibility</p:attrName>
                                        </p:attrNameLst>
                                      </p:cBhvr>
                                      <p:to>
                                        <p:strVal val="visible"/>
                                      </p:to>
                                    </p:set>
                                    <p:animEffect transition="in" filter="wipe(left)">
                                      <p:cBhvr>
                                        <p:cTn id="37" dur="500"/>
                                        <p:tgtEl>
                                          <p:spTgt spid="107527">
                                            <p:txEl>
                                              <p:charRg st="31" end="6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7527">
                                            <p:txEl>
                                              <p:charRg st="65" end="87"/>
                                            </p:txEl>
                                          </p:spTgt>
                                        </p:tgtEl>
                                        <p:attrNameLst>
                                          <p:attrName>style.visibility</p:attrName>
                                        </p:attrNameLst>
                                      </p:cBhvr>
                                      <p:to>
                                        <p:strVal val="visible"/>
                                      </p:to>
                                    </p:set>
                                    <p:animEffect transition="in" filter="wipe(left)">
                                      <p:cBhvr>
                                        <p:cTn id="42" dur="500"/>
                                        <p:tgtEl>
                                          <p:spTgt spid="107527">
                                            <p:txEl>
                                              <p:charRg st="65" end="8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build="p"/>
      <p:bldP spid="10752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Grp="1"/>
          </p:cNvSpPr>
          <p:nvPr>
            <p:ph type="title"/>
          </p:nvPr>
        </p:nvSpPr>
        <p:spPr>
          <a:xfrm>
            <a:off x="323850" y="765175"/>
            <a:ext cx="8208963" cy="1143000"/>
          </a:xfrm>
        </p:spPr>
        <p:txBody>
          <a:bodyPr wrap="square" lIns="91440" tIns="45720" rIns="91440" bIns="45720" anchor="ctr"/>
          <a:p>
            <a:pPr algn="l" eaLnBrk="1" hangingPunct="1">
              <a:lnSpc>
                <a:spcPct val="120000"/>
              </a:lnSpc>
            </a:pPr>
            <a:r>
              <a:rPr lang="en-US" altLang="zh-CN" sz="2800" b="1" dirty="0">
                <a:solidFill>
                  <a:srgbClr val="000000"/>
                </a:solidFill>
                <a:latin typeface="华文行楷" panose="02010800040101010101" pitchFamily="2" charset="-122"/>
                <a:ea typeface="华文行楷" panose="02010800040101010101" pitchFamily="2" charset="-122"/>
              </a:rPr>
              <a:t>2.</a:t>
            </a:r>
            <a:r>
              <a:rPr lang="en-US" altLang="zh-CN" sz="2800" b="1" dirty="0">
                <a:solidFill>
                  <a:srgbClr val="000000"/>
                </a:solidFill>
                <a:latin typeface="宋体" panose="02010600030101010101" pitchFamily="2" charset="-122"/>
              </a:rPr>
              <a:t> </a:t>
            </a:r>
            <a:r>
              <a:rPr lang="zh-CN" altLang="en-US" sz="2800" dirty="0">
                <a:solidFill>
                  <a:srgbClr val="000000"/>
                </a:solidFill>
                <a:latin typeface="华文行楷" panose="02010800040101010101" pitchFamily="2" charset="-122"/>
                <a:ea typeface="华文行楷" panose="02010800040101010101" pitchFamily="2" charset="-122"/>
              </a:rPr>
              <a:t>由电流反馈型集成运放组成的负反馈放大电路的频率响应</a:t>
            </a:r>
            <a:endParaRPr lang="zh-CN" altLang="en-US" sz="2800" dirty="0">
              <a:solidFill>
                <a:srgbClr val="000000"/>
              </a:solidFill>
              <a:latin typeface="华文行楷" panose="02010800040101010101" pitchFamily="2" charset="-122"/>
              <a:ea typeface="华文行楷" panose="02010800040101010101" pitchFamily="2" charset="-122"/>
            </a:endParaRPr>
          </a:p>
        </p:txBody>
      </p:sp>
      <p:graphicFrame>
        <p:nvGraphicFramePr>
          <p:cNvPr id="108547" name="Object 3"/>
          <p:cNvGraphicFramePr/>
          <p:nvPr/>
        </p:nvGraphicFramePr>
        <p:xfrm>
          <a:off x="4284663" y="2276475"/>
          <a:ext cx="4419600" cy="1274763"/>
        </p:xfrm>
        <a:graphic>
          <a:graphicData uri="http://schemas.openxmlformats.org/presentationml/2006/ole">
            <mc:AlternateContent xmlns:mc="http://schemas.openxmlformats.org/markup-compatibility/2006">
              <mc:Choice xmlns:v="urn:schemas-microsoft-com:vml" Requires="v">
                <p:oleObj spid="_x0000_s3326" name="" r:id="rId1" imgW="2158365" imgH="622300" progId="Equation.3">
                  <p:embed/>
                </p:oleObj>
              </mc:Choice>
              <mc:Fallback>
                <p:oleObj name="" r:id="rId1" imgW="2158365" imgH="622300" progId="Equation.3">
                  <p:embed/>
                  <p:pic>
                    <p:nvPicPr>
                      <p:cNvPr id="0" name="图片 3325"/>
                      <p:cNvPicPr/>
                      <p:nvPr/>
                    </p:nvPicPr>
                    <p:blipFill>
                      <a:blip r:embed="rId2"/>
                      <a:stretch>
                        <a:fillRect/>
                      </a:stretch>
                    </p:blipFill>
                    <p:spPr>
                      <a:xfrm>
                        <a:off x="4284663" y="2276475"/>
                        <a:ext cx="4419600" cy="127476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08548" name="Object 4"/>
          <p:cNvGraphicFramePr/>
          <p:nvPr/>
        </p:nvGraphicFramePr>
        <p:xfrm>
          <a:off x="684213" y="3716338"/>
          <a:ext cx="3733800" cy="2433637"/>
        </p:xfrm>
        <a:graphic>
          <a:graphicData uri="http://schemas.openxmlformats.org/presentationml/2006/ole">
            <mc:AlternateContent xmlns:mc="http://schemas.openxmlformats.org/markup-compatibility/2006">
              <mc:Choice xmlns:v="urn:schemas-microsoft-com:vml" Requires="v">
                <p:oleObj spid="_x0000_s3327" name="" r:id="rId3" imgW="12468225" imgH="8124825" progId="MSPhotoEd.3">
                  <p:embed/>
                </p:oleObj>
              </mc:Choice>
              <mc:Fallback>
                <p:oleObj name="" r:id="rId3" imgW="12468225" imgH="8124825" progId="MSPhotoEd.3">
                  <p:embed/>
                  <p:pic>
                    <p:nvPicPr>
                      <p:cNvPr id="0" name="图片 3326"/>
                      <p:cNvPicPr/>
                      <p:nvPr/>
                    </p:nvPicPr>
                    <p:blipFill>
                      <a:blip r:embed="rId4"/>
                      <a:stretch>
                        <a:fillRect/>
                      </a:stretch>
                    </p:blipFill>
                    <p:spPr>
                      <a:xfrm>
                        <a:off x="684213" y="3716338"/>
                        <a:ext cx="3733800" cy="2433637"/>
                      </a:xfrm>
                      <a:prstGeom prst="rect">
                        <a:avLst/>
                      </a:prstGeom>
                      <a:noFill/>
                      <a:ln w="38100">
                        <a:noFill/>
                        <a:miter/>
                      </a:ln>
                    </p:spPr>
                  </p:pic>
                </p:oleObj>
              </mc:Fallback>
            </mc:AlternateContent>
          </a:graphicData>
        </a:graphic>
      </p:graphicFrame>
      <p:sp>
        <p:nvSpPr>
          <p:cNvPr id="108549" name="Text Box 5"/>
          <p:cNvSpPr txBox="1"/>
          <p:nvPr/>
        </p:nvSpPr>
        <p:spPr>
          <a:xfrm>
            <a:off x="4932363" y="4292600"/>
            <a:ext cx="3871912" cy="1187450"/>
          </a:xfrm>
          <a:prstGeom prst="rect">
            <a:avLst/>
          </a:prstGeom>
          <a:noFill/>
          <a:ln w="9525">
            <a:noFill/>
          </a:ln>
        </p:spPr>
        <p:txBody>
          <a:bodyPr anchor="t">
            <a:spAutoFit/>
          </a:bodyPr>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改变</a:t>
            </a:r>
            <a:r>
              <a:rPr lang="en-US" altLang="zh-CN" sz="2400" b="1" i="1" dirty="0">
                <a:latin typeface="Times New Roman" panose="02020603050405020304" pitchFamily="18" charset="0"/>
                <a:ea typeface="宋体" panose="02010600030101010101" pitchFamily="2" charset="-122"/>
              </a:rPr>
              <a:t>R</a:t>
            </a:r>
            <a:r>
              <a:rPr lang="en-US" altLang="zh-CN" sz="2400" b="1" baseline="-25000"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可改变增益，但上限频率不变，即频带不变，带宽增益积不是常量。</a:t>
            </a:r>
            <a:endParaRPr lang="zh-CN" altLang="en-US" sz="2400" b="1" dirty="0">
              <a:latin typeface="Times New Roman" panose="02020603050405020304" pitchFamily="18" charset="0"/>
              <a:ea typeface="宋体" panose="02010600030101010101" pitchFamily="2" charset="-122"/>
            </a:endParaRPr>
          </a:p>
        </p:txBody>
      </p:sp>
      <p:pic>
        <p:nvPicPr>
          <p:cNvPr id="108550" name="Picture 6" descr="Dz060708"/>
          <p:cNvPicPr>
            <a:picLocks noGrp="1" noChangeAspect="1"/>
          </p:cNvPicPr>
          <p:nvPr>
            <p:ph idx="1"/>
          </p:nvPr>
        </p:nvPicPr>
        <p:blipFill>
          <a:blip r:embed="rId5"/>
          <a:srcRect t="10765" r="57979" b="29546"/>
          <a:stretch>
            <a:fillRect/>
          </a:stretch>
        </p:blipFill>
        <p:spPr>
          <a:xfrm>
            <a:off x="612775" y="1987550"/>
            <a:ext cx="3384550" cy="169227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550"/>
                                        </p:tgtEl>
                                        <p:attrNameLst>
                                          <p:attrName>style.visibility</p:attrName>
                                        </p:attrNameLst>
                                      </p:cBhvr>
                                      <p:to>
                                        <p:strVal val="visible"/>
                                      </p:to>
                                    </p:set>
                                    <p:animEffect transition="in" filter="wipe(left)">
                                      <p:cBhvr>
                                        <p:cTn id="7" dur="500"/>
                                        <p:tgtEl>
                                          <p:spTgt spid="1085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547"/>
                                        </p:tgtEl>
                                        <p:attrNameLst>
                                          <p:attrName>style.visibility</p:attrName>
                                        </p:attrNameLst>
                                      </p:cBhvr>
                                      <p:to>
                                        <p:strVal val="visible"/>
                                      </p:to>
                                    </p:set>
                                    <p:animEffect transition="in" filter="wipe(left)">
                                      <p:cBhvr>
                                        <p:cTn id="12" dur="500"/>
                                        <p:tgtEl>
                                          <p:spTgt spid="1085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8548"/>
                                        </p:tgtEl>
                                        <p:attrNameLst>
                                          <p:attrName>style.visibility</p:attrName>
                                        </p:attrNameLst>
                                      </p:cBhvr>
                                      <p:to>
                                        <p:strVal val="visible"/>
                                      </p:to>
                                    </p:set>
                                    <p:animEffect transition="in" filter="wipe(left)">
                                      <p:cBhvr>
                                        <p:cTn id="17" dur="500"/>
                                        <p:tgtEl>
                                          <p:spTgt spid="1085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8549">
                                            <p:txEl>
                                              <p:charRg st="0" end="39"/>
                                            </p:txEl>
                                          </p:spTgt>
                                        </p:tgtEl>
                                        <p:attrNameLst>
                                          <p:attrName>style.visibility</p:attrName>
                                        </p:attrNameLst>
                                      </p:cBhvr>
                                      <p:to>
                                        <p:strVal val="visible"/>
                                      </p:to>
                                    </p:set>
                                    <p:animEffect transition="in" filter="wipe(left)">
                                      <p:cBhvr>
                                        <p:cTn id="22" dur="500"/>
                                        <p:tgtEl>
                                          <p:spTgt spid="108549">
                                            <p:txEl>
                                              <p:charRg st="0" end="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title"/>
          </p:nvPr>
        </p:nvSpPr>
        <p:spPr>
          <a:xfrm>
            <a:off x="323850" y="981075"/>
            <a:ext cx="5200650" cy="431800"/>
          </a:xfrm>
        </p:spPr>
        <p:txBody>
          <a:bodyPr wrap="square" lIns="91440" tIns="45720" rIns="91440" bIns="45720" anchor="ctr"/>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4. </a:t>
            </a:r>
            <a:r>
              <a:rPr lang="zh-CN" altLang="en-US" sz="3200" dirty="0">
                <a:solidFill>
                  <a:schemeClr val="tx1"/>
                </a:solidFill>
                <a:latin typeface="华文行楷" panose="02010800040101010101" pitchFamily="2" charset="-122"/>
                <a:ea typeface="华文行楷" panose="02010800040101010101" pitchFamily="2" charset="-122"/>
              </a:rPr>
              <a:t>局部反馈和级间反馈</a:t>
            </a:r>
            <a:r>
              <a:rPr lang="en-US" altLang="zh-CN" sz="3200" dirty="0">
                <a:solidFill>
                  <a:schemeClr val="tx1"/>
                </a:solidFill>
                <a:latin typeface="华文行楷" panose="02010800040101010101" pitchFamily="2" charset="-122"/>
                <a:ea typeface="华文行楷" panose="02010800040101010101" pitchFamily="2" charset="-122"/>
              </a:rPr>
              <a:t>*</a:t>
            </a:r>
            <a:endParaRPr lang="en-US" altLang="zh-CN" sz="3200" dirty="0">
              <a:solidFill>
                <a:schemeClr val="tx1"/>
              </a:solidFill>
              <a:latin typeface="华文行楷" panose="02010800040101010101" pitchFamily="2" charset="-122"/>
              <a:ea typeface="华文行楷" panose="02010800040101010101" pitchFamily="2" charset="-122"/>
            </a:endParaRPr>
          </a:p>
        </p:txBody>
      </p:sp>
      <p:sp>
        <p:nvSpPr>
          <p:cNvPr id="25603" name="Text Box 3"/>
          <p:cNvSpPr txBox="1"/>
          <p:nvPr/>
        </p:nvSpPr>
        <p:spPr>
          <a:xfrm>
            <a:off x="725488" y="1465263"/>
            <a:ext cx="7467600" cy="1187450"/>
          </a:xfrm>
          <a:prstGeom prst="rect">
            <a:avLst/>
          </a:prstGeom>
          <a:noFill/>
          <a:ln w="9525">
            <a:noFill/>
          </a:ln>
        </p:spPr>
        <p:txBody>
          <a:bodyPr anchor="t">
            <a:spAutoFit/>
          </a:bodyPr>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只对多级放大电路中某一级起反馈作用的称为局部反馈，将多级放大电路的输出量引回到其输入级的输入回路的称为级间反馈。</a:t>
            </a:r>
            <a:endParaRPr lang="zh-CN" altLang="en-US" sz="2400" b="1" dirty="0">
              <a:latin typeface="Times New Roman" panose="02020603050405020304" pitchFamily="18" charset="0"/>
              <a:ea typeface="宋体" panose="02010600030101010101" pitchFamily="2" charset="-122"/>
            </a:endParaRPr>
          </a:p>
        </p:txBody>
      </p:sp>
      <p:graphicFrame>
        <p:nvGraphicFramePr>
          <p:cNvPr id="25604" name="Object 4"/>
          <p:cNvGraphicFramePr/>
          <p:nvPr/>
        </p:nvGraphicFramePr>
        <p:xfrm>
          <a:off x="1258888" y="3141663"/>
          <a:ext cx="6096000" cy="2195512"/>
        </p:xfrm>
        <a:graphic>
          <a:graphicData uri="http://schemas.openxmlformats.org/presentationml/2006/ole">
            <mc:AlternateContent xmlns:mc="http://schemas.openxmlformats.org/markup-compatibility/2006">
              <mc:Choice xmlns:v="urn:schemas-microsoft-com:vml" Requires="v">
                <p:oleObj spid="_x0000_s3079" name="" r:id="rId1" imgW="16259175" imgH="5857875" progId="MSPhotoEd.3">
                  <p:embed/>
                </p:oleObj>
              </mc:Choice>
              <mc:Fallback>
                <p:oleObj name="" r:id="rId1" imgW="16259175" imgH="5857875" progId="MSPhotoEd.3">
                  <p:embed/>
                  <p:pic>
                    <p:nvPicPr>
                      <p:cNvPr id="0" name="图片 3078"/>
                      <p:cNvPicPr/>
                      <p:nvPr/>
                    </p:nvPicPr>
                    <p:blipFill>
                      <a:blip r:embed="rId2"/>
                      <a:stretch>
                        <a:fillRect/>
                      </a:stretch>
                    </p:blipFill>
                    <p:spPr>
                      <a:xfrm>
                        <a:off x="1258888" y="3141663"/>
                        <a:ext cx="6096000" cy="2195512"/>
                      </a:xfrm>
                      <a:prstGeom prst="rect">
                        <a:avLst/>
                      </a:prstGeom>
                      <a:noFill/>
                      <a:ln w="38100">
                        <a:noFill/>
                        <a:miter/>
                      </a:ln>
                    </p:spPr>
                  </p:pic>
                </p:oleObj>
              </mc:Fallback>
            </mc:AlternateContent>
          </a:graphicData>
        </a:graphic>
      </p:graphicFrame>
      <p:grpSp>
        <p:nvGrpSpPr>
          <p:cNvPr id="2" name="Group 5"/>
          <p:cNvGrpSpPr/>
          <p:nvPr/>
        </p:nvGrpSpPr>
        <p:grpSpPr>
          <a:xfrm>
            <a:off x="4864100" y="3497263"/>
            <a:ext cx="1846263" cy="771525"/>
            <a:chOff x="3087" y="2192"/>
            <a:chExt cx="1163" cy="486"/>
          </a:xfrm>
        </p:grpSpPr>
        <p:sp>
          <p:nvSpPr>
            <p:cNvPr id="10245" name="Line 6"/>
            <p:cNvSpPr/>
            <p:nvPr/>
          </p:nvSpPr>
          <p:spPr>
            <a:xfrm flipV="1">
              <a:off x="3101" y="2208"/>
              <a:ext cx="0" cy="336"/>
            </a:xfrm>
            <a:prstGeom prst="line">
              <a:avLst/>
            </a:prstGeom>
            <a:ln w="28575" cap="flat" cmpd="sng">
              <a:solidFill>
                <a:srgbClr val="00CC00"/>
              </a:solidFill>
              <a:prstDash val="solid"/>
              <a:round/>
              <a:headEnd type="none" w="med" len="med"/>
              <a:tailEnd type="none" w="med" len="med"/>
            </a:ln>
          </p:spPr>
        </p:sp>
        <p:sp>
          <p:nvSpPr>
            <p:cNvPr id="10246" name="Line 7"/>
            <p:cNvSpPr/>
            <p:nvPr/>
          </p:nvSpPr>
          <p:spPr>
            <a:xfrm>
              <a:off x="3087" y="2192"/>
              <a:ext cx="432" cy="0"/>
            </a:xfrm>
            <a:prstGeom prst="line">
              <a:avLst/>
            </a:prstGeom>
            <a:ln w="28575" cap="flat" cmpd="sng">
              <a:solidFill>
                <a:srgbClr val="00CC00"/>
              </a:solidFill>
              <a:prstDash val="solid"/>
              <a:round/>
              <a:headEnd type="none" w="med" len="med"/>
              <a:tailEnd type="none" w="med" len="med"/>
            </a:ln>
          </p:spPr>
        </p:sp>
        <p:sp>
          <p:nvSpPr>
            <p:cNvPr id="10247" name="Line 8"/>
            <p:cNvSpPr/>
            <p:nvPr/>
          </p:nvSpPr>
          <p:spPr>
            <a:xfrm>
              <a:off x="3770" y="2198"/>
              <a:ext cx="480" cy="0"/>
            </a:xfrm>
            <a:prstGeom prst="line">
              <a:avLst/>
            </a:prstGeom>
            <a:ln w="28575" cap="flat" cmpd="sng">
              <a:solidFill>
                <a:srgbClr val="00CC00"/>
              </a:solidFill>
              <a:prstDash val="solid"/>
              <a:round/>
              <a:headEnd type="none" w="med" len="med"/>
              <a:tailEnd type="none" w="med" len="med"/>
            </a:ln>
          </p:spPr>
        </p:sp>
        <p:sp>
          <p:nvSpPr>
            <p:cNvPr id="10248" name="Line 9"/>
            <p:cNvSpPr/>
            <p:nvPr/>
          </p:nvSpPr>
          <p:spPr>
            <a:xfrm>
              <a:off x="4250" y="2198"/>
              <a:ext cx="0" cy="480"/>
            </a:xfrm>
            <a:prstGeom prst="line">
              <a:avLst/>
            </a:prstGeom>
            <a:ln w="28575" cap="flat" cmpd="sng">
              <a:solidFill>
                <a:srgbClr val="00CC00"/>
              </a:solidFill>
              <a:prstDash val="solid"/>
              <a:round/>
              <a:headEnd type="none" w="med" len="med"/>
              <a:tailEnd type="none" w="med" len="med"/>
            </a:ln>
          </p:spPr>
        </p:sp>
      </p:grpSp>
      <p:grpSp>
        <p:nvGrpSpPr>
          <p:cNvPr id="3" name="Group 10"/>
          <p:cNvGrpSpPr/>
          <p:nvPr/>
        </p:nvGrpSpPr>
        <p:grpSpPr>
          <a:xfrm>
            <a:off x="2230438" y="4360863"/>
            <a:ext cx="4476750" cy="914400"/>
            <a:chOff x="1428" y="2736"/>
            <a:chExt cx="2820" cy="576"/>
          </a:xfrm>
        </p:grpSpPr>
        <p:sp>
          <p:nvSpPr>
            <p:cNvPr id="10250" name="Line 11"/>
            <p:cNvSpPr/>
            <p:nvPr/>
          </p:nvSpPr>
          <p:spPr>
            <a:xfrm>
              <a:off x="4248" y="2761"/>
              <a:ext cx="0" cy="528"/>
            </a:xfrm>
            <a:prstGeom prst="line">
              <a:avLst/>
            </a:prstGeom>
            <a:ln w="28575" cap="flat" cmpd="sng">
              <a:solidFill>
                <a:srgbClr val="FF0000"/>
              </a:solidFill>
              <a:prstDash val="solid"/>
              <a:round/>
              <a:headEnd type="none" w="med" len="med"/>
              <a:tailEnd type="none" w="med" len="med"/>
            </a:ln>
          </p:spPr>
        </p:sp>
        <p:sp>
          <p:nvSpPr>
            <p:cNvPr id="10251" name="Line 12"/>
            <p:cNvSpPr/>
            <p:nvPr/>
          </p:nvSpPr>
          <p:spPr>
            <a:xfrm flipH="1">
              <a:off x="2352" y="3289"/>
              <a:ext cx="1886" cy="0"/>
            </a:xfrm>
            <a:prstGeom prst="line">
              <a:avLst/>
            </a:prstGeom>
            <a:ln w="28575" cap="flat" cmpd="sng">
              <a:solidFill>
                <a:srgbClr val="FF0000"/>
              </a:solidFill>
              <a:prstDash val="solid"/>
              <a:round/>
              <a:headEnd type="none" w="med" len="med"/>
              <a:tailEnd type="none" w="med" len="med"/>
            </a:ln>
          </p:spPr>
        </p:sp>
        <p:sp>
          <p:nvSpPr>
            <p:cNvPr id="10252" name="Line 13"/>
            <p:cNvSpPr/>
            <p:nvPr/>
          </p:nvSpPr>
          <p:spPr>
            <a:xfrm flipH="1">
              <a:off x="1428" y="3289"/>
              <a:ext cx="672" cy="0"/>
            </a:xfrm>
            <a:prstGeom prst="line">
              <a:avLst/>
            </a:prstGeom>
            <a:ln w="28575" cap="flat" cmpd="sng">
              <a:solidFill>
                <a:srgbClr val="FF0000"/>
              </a:solidFill>
              <a:prstDash val="solid"/>
              <a:round/>
              <a:headEnd type="none" w="med" len="med"/>
              <a:tailEnd type="none" w="med" len="med"/>
            </a:ln>
          </p:spPr>
        </p:sp>
        <p:sp>
          <p:nvSpPr>
            <p:cNvPr id="10253" name="Line 14"/>
            <p:cNvSpPr/>
            <p:nvPr/>
          </p:nvSpPr>
          <p:spPr>
            <a:xfrm flipV="1">
              <a:off x="1439" y="2736"/>
              <a:ext cx="0" cy="576"/>
            </a:xfrm>
            <a:prstGeom prst="line">
              <a:avLst/>
            </a:prstGeom>
            <a:ln w="28575" cap="flat" cmpd="sng">
              <a:solidFill>
                <a:srgbClr val="FF0000"/>
              </a:solidFill>
              <a:prstDash val="solid"/>
              <a:round/>
              <a:headEnd type="none" w="med" len="med"/>
              <a:tailEnd type="none" w="med" len="med"/>
            </a:ln>
          </p:spPr>
        </p:sp>
      </p:grpSp>
      <p:sp>
        <p:nvSpPr>
          <p:cNvPr id="25615" name="AutoShape 15"/>
          <p:cNvSpPr/>
          <p:nvPr/>
        </p:nvSpPr>
        <p:spPr>
          <a:xfrm>
            <a:off x="1258888" y="2913063"/>
            <a:ext cx="3665537" cy="457200"/>
          </a:xfrm>
          <a:prstGeom prst="borderCallout1">
            <a:avLst>
              <a:gd name="adj1" fmla="val 25000"/>
              <a:gd name="adj2" fmla="val 102079"/>
              <a:gd name="adj3" fmla="val 100000"/>
              <a:gd name="adj4" fmla="val 119097"/>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通过</a:t>
            </a:r>
            <a:r>
              <a:rPr lang="en-US" altLang="zh-CN" sz="2400" b="1" i="1" dirty="0">
                <a:latin typeface="Times New Roman" panose="02020603050405020304" pitchFamily="18" charset="0"/>
                <a:ea typeface="宋体" panose="02010600030101010101" pitchFamily="2" charset="-122"/>
              </a:rPr>
              <a:t>R</a:t>
            </a:r>
            <a:r>
              <a:rPr lang="en-US" altLang="zh-CN" sz="2400" b="1" baseline="-25000"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引入的是局部反馈</a:t>
            </a:r>
            <a:endParaRPr lang="zh-CN" altLang="en-US" sz="2400" b="1" dirty="0">
              <a:latin typeface="Times New Roman" panose="02020603050405020304" pitchFamily="18" charset="0"/>
              <a:ea typeface="宋体" panose="02010600030101010101" pitchFamily="2" charset="-122"/>
            </a:endParaRPr>
          </a:p>
        </p:txBody>
      </p:sp>
      <p:sp>
        <p:nvSpPr>
          <p:cNvPr id="25616" name="AutoShape 16"/>
          <p:cNvSpPr/>
          <p:nvPr/>
        </p:nvSpPr>
        <p:spPr>
          <a:xfrm>
            <a:off x="3959225" y="5360988"/>
            <a:ext cx="3776663" cy="447675"/>
          </a:xfrm>
          <a:prstGeom prst="borderCallout1">
            <a:avLst>
              <a:gd name="adj1" fmla="val 25532"/>
              <a:gd name="adj2" fmla="val -2019"/>
              <a:gd name="adj3" fmla="val -3903"/>
              <a:gd name="adj4" fmla="val -9708"/>
            </a:avLst>
          </a:prstGeom>
          <a:solidFill>
            <a:srgbClr val="FFFFCC"/>
          </a:solidFill>
          <a:ln w="19050" cap="flat" cmpd="sng">
            <a:solidFill>
              <a:srgbClr val="FF3300"/>
            </a:solidFill>
            <a:prstDash val="solid"/>
            <a:miter/>
            <a:headEnd type="none" w="med" len="med"/>
            <a:tailEnd type="none" w="med" len="med"/>
          </a:ln>
        </p:spPr>
        <p:txBody>
          <a:bodyPr anchor="t"/>
          <a:p>
            <a:pPr algn="ctr"/>
            <a:r>
              <a:rPr lang="zh-CN" altLang="en-US" sz="2400" b="1" dirty="0">
                <a:latin typeface="Times New Roman" panose="02020603050405020304" pitchFamily="18" charset="0"/>
                <a:ea typeface="宋体" panose="02010600030101010101" pitchFamily="2" charset="-122"/>
              </a:rPr>
              <a:t>通过</a:t>
            </a:r>
            <a:r>
              <a:rPr lang="en-US" altLang="zh-CN" sz="2400" b="1" i="1" dirty="0">
                <a:latin typeface="Times New Roman" panose="02020603050405020304" pitchFamily="18" charset="0"/>
                <a:ea typeface="宋体" panose="02010600030101010101" pitchFamily="2" charset="-122"/>
              </a:rPr>
              <a:t>R</a:t>
            </a:r>
            <a:r>
              <a:rPr lang="en-US" altLang="zh-CN" sz="2400" b="1" baseline="-25000" dirty="0">
                <a:latin typeface="Times New Roman" panose="02020603050405020304" pitchFamily="18" charset="0"/>
                <a:ea typeface="宋体" panose="02010600030101010101" pitchFamily="2" charset="-122"/>
              </a:rPr>
              <a:t>4</a:t>
            </a:r>
            <a:r>
              <a:rPr lang="zh-CN" altLang="en-US" sz="2400" b="1" dirty="0">
                <a:latin typeface="Times New Roman" panose="02020603050405020304" pitchFamily="18" charset="0"/>
                <a:ea typeface="宋体" panose="02010600030101010101" pitchFamily="2" charset="-122"/>
              </a:rPr>
              <a:t>引入的是级间反馈</a:t>
            </a:r>
            <a:endParaRPr lang="zh-CN" altLang="en-US" sz="2400" dirty="0">
              <a:latin typeface="Times New Roman" panose="02020603050405020304" pitchFamily="18" charset="0"/>
              <a:ea typeface="宋体" panose="02010600030101010101" pitchFamily="2" charset="-122"/>
            </a:endParaRPr>
          </a:p>
        </p:txBody>
      </p:sp>
      <p:sp>
        <p:nvSpPr>
          <p:cNvPr id="25617" name="Text Box 17"/>
          <p:cNvSpPr txBox="1"/>
          <p:nvPr/>
        </p:nvSpPr>
        <p:spPr>
          <a:xfrm>
            <a:off x="1030288" y="5884863"/>
            <a:ext cx="6248400" cy="457200"/>
          </a:xfrm>
          <a:prstGeom prst="rect">
            <a:avLst/>
          </a:prstGeom>
          <a:noFill/>
          <a:ln w="9525">
            <a:noFill/>
          </a:ln>
        </p:spPr>
        <p:txBody>
          <a:bodyPr anchor="t">
            <a:spAutoFit/>
          </a:bodyPr>
          <a:p>
            <a:pPr>
              <a:spcBef>
                <a:spcPct val="50000"/>
              </a:spcBef>
            </a:pPr>
            <a:r>
              <a:rPr lang="zh-CN" altLang="en-US" sz="2400" b="1" dirty="0">
                <a:solidFill>
                  <a:srgbClr val="A50021"/>
                </a:solidFill>
                <a:latin typeface="Times New Roman" panose="02020603050405020304" pitchFamily="18" charset="0"/>
                <a:ea typeface="宋体" panose="02010600030101010101" pitchFamily="2" charset="-122"/>
              </a:rPr>
              <a:t>通常，重点研究级间反馈或称总体反馈。</a:t>
            </a:r>
            <a:endParaRPr lang="zh-CN" altLang="en-US" sz="2400" b="1" dirty="0">
              <a:solidFill>
                <a:srgbClr val="A5002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3">
                                            <p:txEl>
                                              <p:charRg st="0" end="61"/>
                                            </p:txEl>
                                          </p:spTgt>
                                        </p:tgtEl>
                                        <p:attrNameLst>
                                          <p:attrName>style.visibility</p:attrName>
                                        </p:attrNameLst>
                                      </p:cBhvr>
                                      <p:to>
                                        <p:strVal val="visible"/>
                                      </p:to>
                                    </p:set>
                                    <p:animEffect transition="in" filter="wipe(left)">
                                      <p:cBhvr>
                                        <p:cTn id="7" dur="500"/>
                                        <p:tgtEl>
                                          <p:spTgt spid="25603">
                                            <p:txEl>
                                              <p:charRg st="0" end="6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wipe(left)">
                                      <p:cBhvr>
                                        <p:cTn id="12" dur="500"/>
                                        <p:tgtEl>
                                          <p:spTgt spid="256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56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56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617"/>
                                        </p:tgtEl>
                                        <p:attrNameLst>
                                          <p:attrName>style.visibility</p:attrName>
                                        </p:attrNameLst>
                                      </p:cBhvr>
                                      <p:to>
                                        <p:strVal val="visible"/>
                                      </p:to>
                                    </p:set>
                                    <p:animEffect transition="in" filter="wipe(left)">
                                      <p:cBhvr>
                                        <p:cTn id="35" dur="500"/>
                                        <p:tgtEl>
                                          <p:spTgt spid="25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25615" grpId="0" bldLvl="0" animBg="1"/>
      <p:bldP spid="25616" grpId="0" bldLvl="0" animBg="1"/>
      <p:bldP spid="256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title"/>
          </p:nvPr>
        </p:nvSpPr>
        <p:spPr>
          <a:xfrm>
            <a:off x="250825" y="765175"/>
            <a:ext cx="6372225" cy="698500"/>
          </a:xfrm>
        </p:spPr>
        <p:txBody>
          <a:bodyPr wrap="square" lIns="91440" tIns="45720" rIns="91440" bIns="45720" anchor="ctr"/>
          <a:p>
            <a:pPr algn="l" eaLnBrk="1" hangingPunct="1">
              <a:lnSpc>
                <a:spcPct val="120000"/>
              </a:lnSpc>
            </a:pPr>
            <a:r>
              <a:rPr lang="zh-CN" altLang="en-US" sz="3200" dirty="0">
                <a:solidFill>
                  <a:schemeClr val="tx1"/>
                </a:solidFill>
                <a:ea typeface="华文行楷" panose="02010800040101010101" pitchFamily="2" charset="-122"/>
              </a:rPr>
              <a:t>二、交流负反馈的四种组态</a:t>
            </a:r>
            <a:endParaRPr lang="zh-CN" altLang="en-US" sz="3200" b="1" dirty="0">
              <a:solidFill>
                <a:schemeClr val="tx1"/>
              </a:solidFill>
              <a:latin typeface="宋体" panose="02010600030101010101" pitchFamily="2" charset="-122"/>
              <a:ea typeface="华文行楷" panose="02010800040101010101" pitchFamily="2" charset="-122"/>
            </a:endParaRPr>
          </a:p>
        </p:txBody>
      </p:sp>
      <p:sp>
        <p:nvSpPr>
          <p:cNvPr id="26627" name="Text Box 3"/>
          <p:cNvSpPr txBox="1"/>
          <p:nvPr/>
        </p:nvSpPr>
        <p:spPr>
          <a:xfrm>
            <a:off x="685800" y="2743200"/>
            <a:ext cx="4114800" cy="1249363"/>
          </a:xfrm>
          <a:prstGeom prst="rect">
            <a:avLst/>
          </a:prstGeom>
          <a:noFill/>
          <a:ln w="9525">
            <a:noFill/>
          </a:ln>
        </p:spPr>
        <p:txBody>
          <a:bodyPr anchor="t">
            <a:spAutoFit/>
          </a:bodyPr>
          <a:p>
            <a:pPr eaLnBrk="0" hangingPunct="0">
              <a:spcBef>
                <a:spcPct val="50000"/>
              </a:spcBef>
            </a:pPr>
            <a:r>
              <a:rPr lang="en-US" altLang="zh-CN" sz="2800" dirty="0">
                <a:latin typeface="Times New Roman" panose="02020603050405020304" pitchFamily="18" charset="0"/>
                <a:ea typeface="华文新魏" panose="02010800040101010101" pitchFamily="2" charset="-122"/>
              </a:rPr>
              <a:t>    </a:t>
            </a:r>
            <a:r>
              <a:rPr lang="zh-CN" altLang="en-US" sz="2400" b="1" dirty="0">
                <a:latin typeface="Times New Roman" panose="02020603050405020304" pitchFamily="18" charset="0"/>
                <a:ea typeface="宋体" panose="02010600030101010101" pitchFamily="2" charset="-122"/>
              </a:rPr>
              <a:t>将输出电压的一部分或全部引回到输入回路来影响净输入量的为电压反馈，即</a:t>
            </a:r>
            <a:endParaRPr lang="zh-CN" altLang="en-US" sz="2400" b="1" dirty="0">
              <a:latin typeface="Times New Roman" panose="02020603050405020304" pitchFamily="18" charset="0"/>
              <a:ea typeface="宋体" panose="02010600030101010101" pitchFamily="2" charset="-122"/>
            </a:endParaRPr>
          </a:p>
        </p:txBody>
      </p:sp>
      <p:graphicFrame>
        <p:nvGraphicFramePr>
          <p:cNvPr id="26628" name="Object 4"/>
          <p:cNvGraphicFramePr/>
          <p:nvPr/>
        </p:nvGraphicFramePr>
        <p:xfrm>
          <a:off x="3276600" y="4038600"/>
          <a:ext cx="1219200" cy="538163"/>
        </p:xfrm>
        <a:graphic>
          <a:graphicData uri="http://schemas.openxmlformats.org/presentationml/2006/ole">
            <mc:AlternateContent xmlns:mc="http://schemas.openxmlformats.org/markup-compatibility/2006">
              <mc:Choice xmlns:v="urn:schemas-microsoft-com:vml" Requires="v">
                <p:oleObj spid="_x0000_s3080" name="" r:id="rId1" imgW="546100" imgH="241300" progId="Equation.3">
                  <p:embed/>
                </p:oleObj>
              </mc:Choice>
              <mc:Fallback>
                <p:oleObj name="" r:id="rId1" imgW="546100" imgH="241300" progId="Equation.3">
                  <p:embed/>
                  <p:pic>
                    <p:nvPicPr>
                      <p:cNvPr id="0" name="图片 3079"/>
                      <p:cNvPicPr/>
                      <p:nvPr/>
                    </p:nvPicPr>
                    <p:blipFill>
                      <a:blip r:embed="rId2"/>
                      <a:stretch>
                        <a:fillRect/>
                      </a:stretch>
                    </p:blipFill>
                    <p:spPr>
                      <a:xfrm>
                        <a:off x="3276600" y="4038600"/>
                        <a:ext cx="1219200" cy="538163"/>
                      </a:xfrm>
                      <a:prstGeom prst="rect">
                        <a:avLst/>
                      </a:prstGeom>
                      <a:solidFill>
                        <a:srgbClr val="66FFFF"/>
                      </a:solidFill>
                      <a:ln w="9525" cap="flat" cmpd="sng">
                        <a:solidFill>
                          <a:srgbClr val="CC3300"/>
                        </a:solidFill>
                        <a:prstDash val="solid"/>
                        <a:miter/>
                        <a:headEnd type="none" w="med" len="med"/>
                        <a:tailEnd type="none" w="med" len="med"/>
                      </a:ln>
                    </p:spPr>
                  </p:pic>
                </p:oleObj>
              </mc:Fallback>
            </mc:AlternateContent>
          </a:graphicData>
        </a:graphic>
      </p:graphicFrame>
      <p:sp>
        <p:nvSpPr>
          <p:cNvPr id="26629" name="Text Box 5"/>
          <p:cNvSpPr txBox="1"/>
          <p:nvPr/>
        </p:nvSpPr>
        <p:spPr>
          <a:xfrm>
            <a:off x="685800" y="4648200"/>
            <a:ext cx="7696200" cy="884238"/>
          </a:xfrm>
          <a:prstGeom prst="rect">
            <a:avLst/>
          </a:prstGeom>
          <a:noFill/>
          <a:ln w="9525">
            <a:noFill/>
          </a:ln>
        </p:spPr>
        <p:txBody>
          <a:bodyPr anchor="t">
            <a:spAutoFit/>
          </a:bodyPr>
          <a:p>
            <a:pPr eaLnBrk="0" hangingPunct="0">
              <a:spcBef>
                <a:spcPct val="50000"/>
              </a:spcBef>
            </a:pPr>
            <a:r>
              <a:rPr lang="en-US" altLang="zh-CN" sz="2800" dirty="0">
                <a:latin typeface="Times New Roman" panose="02020603050405020304" pitchFamily="18" charset="0"/>
                <a:ea typeface="华文新魏" panose="02010800040101010101" pitchFamily="2" charset="-122"/>
              </a:rPr>
              <a:t>    </a:t>
            </a:r>
            <a:r>
              <a:rPr lang="zh-CN" altLang="en-US" sz="2400" b="1" dirty="0">
                <a:latin typeface="Times New Roman" panose="02020603050405020304" pitchFamily="18" charset="0"/>
                <a:ea typeface="宋体" panose="02010600030101010101" pitchFamily="2" charset="-122"/>
              </a:rPr>
              <a:t>将输出电流的一部分或全部引回到输入回路来影响净输入量的为电流反馈，即</a:t>
            </a:r>
            <a:endParaRPr lang="zh-CN" altLang="en-US" sz="2400" b="1" dirty="0">
              <a:latin typeface="Times New Roman" panose="02020603050405020304" pitchFamily="18" charset="0"/>
              <a:ea typeface="宋体" panose="02010600030101010101" pitchFamily="2" charset="-122"/>
            </a:endParaRPr>
          </a:p>
        </p:txBody>
      </p:sp>
      <p:graphicFrame>
        <p:nvGraphicFramePr>
          <p:cNvPr id="26630" name="Object 6"/>
          <p:cNvGraphicFramePr/>
          <p:nvPr/>
        </p:nvGraphicFramePr>
        <p:xfrm>
          <a:off x="3352800" y="5638800"/>
          <a:ext cx="1104900" cy="538163"/>
        </p:xfrm>
        <a:graphic>
          <a:graphicData uri="http://schemas.openxmlformats.org/presentationml/2006/ole">
            <mc:AlternateContent xmlns:mc="http://schemas.openxmlformats.org/markup-compatibility/2006">
              <mc:Choice xmlns:v="urn:schemas-microsoft-com:vml" Requires="v">
                <p:oleObj spid="_x0000_s3082" name="" r:id="rId3" imgW="495300" imgH="241300" progId="Equation.3">
                  <p:embed/>
                </p:oleObj>
              </mc:Choice>
              <mc:Fallback>
                <p:oleObj name="" r:id="rId3" imgW="495300" imgH="241300" progId="Equation.3">
                  <p:embed/>
                  <p:pic>
                    <p:nvPicPr>
                      <p:cNvPr id="0" name="图片 3081"/>
                      <p:cNvPicPr/>
                      <p:nvPr/>
                    </p:nvPicPr>
                    <p:blipFill>
                      <a:blip r:embed="rId4"/>
                      <a:stretch>
                        <a:fillRect/>
                      </a:stretch>
                    </p:blipFill>
                    <p:spPr>
                      <a:xfrm>
                        <a:off x="3352800" y="5638800"/>
                        <a:ext cx="1104900" cy="538163"/>
                      </a:xfrm>
                      <a:prstGeom prst="rect">
                        <a:avLst/>
                      </a:prstGeom>
                      <a:solidFill>
                        <a:srgbClr val="66FFFF"/>
                      </a:solidFill>
                      <a:ln w="9525" cap="flat" cmpd="sng">
                        <a:solidFill>
                          <a:srgbClr val="CC3300"/>
                        </a:solidFill>
                        <a:prstDash val="solid"/>
                        <a:miter/>
                        <a:headEnd type="none" w="med" len="med"/>
                        <a:tailEnd type="none" w="med" len="med"/>
                      </a:ln>
                    </p:spPr>
                  </p:pic>
                </p:oleObj>
              </mc:Fallback>
            </mc:AlternateContent>
          </a:graphicData>
        </a:graphic>
      </p:graphicFrame>
      <p:sp>
        <p:nvSpPr>
          <p:cNvPr id="26631" name="Text Box 7"/>
          <p:cNvSpPr txBox="1"/>
          <p:nvPr/>
        </p:nvSpPr>
        <p:spPr>
          <a:xfrm>
            <a:off x="685800" y="1905000"/>
            <a:ext cx="7467600" cy="884238"/>
          </a:xfrm>
          <a:prstGeom prst="rect">
            <a:avLst/>
          </a:prstGeom>
          <a:noFill/>
          <a:ln w="9525">
            <a:noFill/>
          </a:ln>
        </p:spPr>
        <p:txBody>
          <a:bodyPr anchor="t">
            <a:spAutoFit/>
          </a:bodyPr>
          <a:p>
            <a:pPr eaLnBrk="0" hangingPunct="0">
              <a:spcBef>
                <a:spcPct val="50000"/>
              </a:spcBef>
            </a:pPr>
            <a:r>
              <a:rPr lang="en-US" altLang="zh-CN" sz="2800" b="1" dirty="0">
                <a:solidFill>
                  <a:srgbClr val="000000"/>
                </a:solidFill>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描述放大电路和反馈网络在输出端的连接方式，即反馈网络的取样对象。</a:t>
            </a:r>
            <a:endParaRPr lang="zh-CN" altLang="en-US" sz="2400" b="1" dirty="0">
              <a:latin typeface="Times New Roman" panose="02020603050405020304" pitchFamily="18" charset="0"/>
              <a:ea typeface="宋体" panose="02010600030101010101" pitchFamily="2" charset="-122"/>
            </a:endParaRPr>
          </a:p>
        </p:txBody>
      </p:sp>
      <p:graphicFrame>
        <p:nvGraphicFramePr>
          <p:cNvPr id="11271" name="Object 8"/>
          <p:cNvGraphicFramePr/>
          <p:nvPr/>
        </p:nvGraphicFramePr>
        <p:xfrm>
          <a:off x="4648200" y="2590800"/>
          <a:ext cx="3352800" cy="1878013"/>
        </p:xfrm>
        <a:graphic>
          <a:graphicData uri="http://schemas.openxmlformats.org/presentationml/2006/ole">
            <mc:AlternateContent xmlns:mc="http://schemas.openxmlformats.org/markup-compatibility/2006">
              <mc:Choice xmlns:v="urn:schemas-microsoft-com:vml" Requires="v">
                <p:oleObj spid="_x0000_s3083" name="" r:id="rId5" imgW="10258425" imgH="5743575" progId="MSPhotoEd.3">
                  <p:embed/>
                </p:oleObj>
              </mc:Choice>
              <mc:Fallback>
                <p:oleObj name="" r:id="rId5" imgW="10258425" imgH="5743575" progId="MSPhotoEd.3">
                  <p:embed/>
                  <p:pic>
                    <p:nvPicPr>
                      <p:cNvPr id="0" name="图片 3082"/>
                      <p:cNvPicPr/>
                      <p:nvPr/>
                    </p:nvPicPr>
                    <p:blipFill>
                      <a:blip r:embed="rId6"/>
                      <a:stretch>
                        <a:fillRect/>
                      </a:stretch>
                    </p:blipFill>
                    <p:spPr>
                      <a:xfrm>
                        <a:off x="4648200" y="2590800"/>
                        <a:ext cx="3352800" cy="1878013"/>
                      </a:xfrm>
                      <a:prstGeom prst="rect">
                        <a:avLst/>
                      </a:prstGeom>
                      <a:noFill/>
                      <a:ln w="38100">
                        <a:noFill/>
                        <a:miter/>
                      </a:ln>
                    </p:spPr>
                  </p:pic>
                </p:oleObj>
              </mc:Fallback>
            </mc:AlternateContent>
          </a:graphicData>
        </a:graphic>
      </p:graphicFrame>
      <p:grpSp>
        <p:nvGrpSpPr>
          <p:cNvPr id="2" name="Group 9"/>
          <p:cNvGrpSpPr/>
          <p:nvPr/>
        </p:nvGrpSpPr>
        <p:grpSpPr>
          <a:xfrm>
            <a:off x="6019800" y="2397125"/>
            <a:ext cx="1371600" cy="498475"/>
            <a:chOff x="3696" y="1414"/>
            <a:chExt cx="864" cy="314"/>
          </a:xfrm>
        </p:grpSpPr>
        <p:sp>
          <p:nvSpPr>
            <p:cNvPr id="11273" name="Line 10"/>
            <p:cNvSpPr/>
            <p:nvPr/>
          </p:nvSpPr>
          <p:spPr>
            <a:xfrm>
              <a:off x="3696" y="1414"/>
              <a:ext cx="768" cy="0"/>
            </a:xfrm>
            <a:prstGeom prst="line">
              <a:avLst/>
            </a:prstGeom>
            <a:ln w="28575" cap="flat" cmpd="sng">
              <a:solidFill>
                <a:srgbClr val="FF0000"/>
              </a:solidFill>
              <a:prstDash val="solid"/>
              <a:round/>
              <a:headEnd type="none" w="med" len="med"/>
              <a:tailEnd type="none" w="med" len="med"/>
            </a:ln>
          </p:spPr>
        </p:sp>
        <p:sp>
          <p:nvSpPr>
            <p:cNvPr id="11274" name="Line 11"/>
            <p:cNvSpPr/>
            <p:nvPr/>
          </p:nvSpPr>
          <p:spPr>
            <a:xfrm flipH="1" flipV="1">
              <a:off x="4320" y="1440"/>
              <a:ext cx="240" cy="288"/>
            </a:xfrm>
            <a:prstGeom prst="line">
              <a:avLst/>
            </a:prstGeom>
            <a:ln w="19050" cap="flat" cmpd="sng">
              <a:solidFill>
                <a:srgbClr val="FF0000"/>
              </a:solidFill>
              <a:prstDash val="solid"/>
              <a:round/>
              <a:headEnd type="none" w="med" len="med"/>
              <a:tailEnd type="none" w="med" len="med"/>
            </a:ln>
          </p:spPr>
        </p:sp>
      </p:grpSp>
      <p:sp>
        <p:nvSpPr>
          <p:cNvPr id="11275" name="Text Box 16"/>
          <p:cNvSpPr txBox="1"/>
          <p:nvPr/>
        </p:nvSpPr>
        <p:spPr>
          <a:xfrm>
            <a:off x="611188" y="1412875"/>
            <a:ext cx="6264275" cy="579438"/>
          </a:xfrm>
          <a:prstGeom prst="rect">
            <a:avLst/>
          </a:prstGeom>
          <a:noFill/>
          <a:ln w="9525">
            <a:noFill/>
          </a:ln>
        </p:spPr>
        <p:txBody>
          <a:bodyPr anchor="t">
            <a:spAutoFit/>
          </a:bodyPr>
          <a:p>
            <a:pPr>
              <a:spcBef>
                <a:spcPct val="50000"/>
              </a:spcBef>
            </a:pPr>
            <a:r>
              <a:rPr lang="en-US" altLang="zh-CN" sz="3200" dirty="0">
                <a:latin typeface="华文行楷" panose="02010800040101010101" pitchFamily="2" charset="-122"/>
                <a:ea typeface="华文行楷" panose="02010800040101010101" pitchFamily="2" charset="-122"/>
              </a:rPr>
              <a:t>1. </a:t>
            </a:r>
            <a:r>
              <a:rPr lang="zh-CN" altLang="en-US" sz="3200" dirty="0">
                <a:latin typeface="华文行楷" panose="02010800040101010101" pitchFamily="2" charset="-122"/>
                <a:ea typeface="华文行楷" panose="02010800040101010101" pitchFamily="2" charset="-122"/>
              </a:rPr>
              <a:t>电压反馈和电流反馈</a:t>
            </a:r>
            <a:endParaRPr lang="zh-CN" altLang="en-US" sz="3200" dirty="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31">
                                            <p:txEl>
                                              <p:charRg st="0" end="37"/>
                                            </p:txEl>
                                          </p:spTgt>
                                        </p:tgtEl>
                                        <p:attrNameLst>
                                          <p:attrName>style.visibility</p:attrName>
                                        </p:attrNameLst>
                                      </p:cBhvr>
                                      <p:to>
                                        <p:strVal val="visible"/>
                                      </p:to>
                                    </p:set>
                                    <p:animEffect transition="in" filter="wipe(left)">
                                      <p:cBhvr>
                                        <p:cTn id="7" dur="500"/>
                                        <p:tgtEl>
                                          <p:spTgt spid="26631">
                                            <p:txEl>
                                              <p:charRg st="0" end="3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27">
                                            <p:txEl>
                                              <p:charRg st="0" end="39"/>
                                            </p:txEl>
                                          </p:spTgt>
                                        </p:tgtEl>
                                        <p:attrNameLst>
                                          <p:attrName>style.visibility</p:attrName>
                                        </p:attrNameLst>
                                      </p:cBhvr>
                                      <p:to>
                                        <p:strVal val="visible"/>
                                      </p:to>
                                    </p:set>
                                    <p:animEffect transition="in" filter="wipe(left)">
                                      <p:cBhvr>
                                        <p:cTn id="17" dur="500"/>
                                        <p:tgtEl>
                                          <p:spTgt spid="26627">
                                            <p:txEl>
                                              <p:charRg st="0" end="3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266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629">
                                            <p:txEl>
                                              <p:charRg st="0" end="39"/>
                                            </p:txEl>
                                          </p:spTgt>
                                        </p:tgtEl>
                                        <p:attrNameLst>
                                          <p:attrName>style.visibility</p:attrName>
                                        </p:attrNameLst>
                                      </p:cBhvr>
                                      <p:to>
                                        <p:strVal val="visible"/>
                                      </p:to>
                                    </p:set>
                                    <p:animEffect transition="in" filter="wipe(left)">
                                      <p:cBhvr>
                                        <p:cTn id="26" dur="500"/>
                                        <p:tgtEl>
                                          <p:spTgt spid="26629">
                                            <p:txEl>
                                              <p:charRg st="0" end="3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6629" grpId="0" build="p"/>
      <p:bldP spid="26631" grpId="0" build="p"/>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6415</Words>
  <Application>WPS 演示</Application>
  <PresentationFormat>全屏显示(4:3)</PresentationFormat>
  <Paragraphs>750</Paragraphs>
  <Slides>74</Slides>
  <Notes>15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275</vt:i4>
      </vt:variant>
      <vt:variant>
        <vt:lpstr>幻灯片标题</vt:lpstr>
      </vt:variant>
      <vt:variant>
        <vt:i4>74</vt:i4>
      </vt:variant>
    </vt:vector>
  </HeadingPairs>
  <TitlesOfParts>
    <vt:vector size="361" baseType="lpstr">
      <vt:lpstr>Arial</vt:lpstr>
      <vt:lpstr>宋体</vt:lpstr>
      <vt:lpstr>Wingdings</vt:lpstr>
      <vt:lpstr>华文行楷</vt:lpstr>
      <vt:lpstr>华文楷体</vt:lpstr>
      <vt:lpstr>Times New Roman</vt:lpstr>
      <vt:lpstr>Verdana</vt:lpstr>
      <vt:lpstr>华文新魏</vt:lpstr>
      <vt:lpstr>隶书</vt:lpstr>
      <vt:lpstr>微软雅黑</vt:lpstr>
      <vt:lpstr>Arial Unicode MS</vt:lpstr>
      <vt:lpstr>默认设计模板</vt:lpstr>
      <vt:lpstr>MSPhotoEd.3</vt:lpstr>
      <vt:lpstr>MSPhotoEd.3</vt:lpstr>
      <vt:lpstr>Equation.3</vt:lpstr>
      <vt:lpstr>MSPhotoEd.3</vt:lpstr>
      <vt:lpstr>Equation.3</vt:lpstr>
      <vt:lpstr>Equation.3</vt:lpstr>
      <vt:lpstr>Equation.3</vt:lpstr>
      <vt:lpstr>Equation.3</vt:lpstr>
      <vt:lpstr>Equation.3</vt:lpstr>
      <vt:lpstr>Equation.3</vt:lpstr>
      <vt:lpstr>MSPhotoEd.3</vt:lpstr>
      <vt:lpstr>MSPhotoEd.3</vt:lpstr>
      <vt:lpstr>MSPhotoEd.3</vt:lpstr>
      <vt:lpstr>Equation.3</vt:lpstr>
      <vt:lpstr>Equation.3</vt:lpstr>
      <vt:lpstr>Equation.3</vt:lpstr>
      <vt:lpstr>Equation.3</vt:lpstr>
      <vt:lpstr>MSPhotoEd.3</vt:lpstr>
      <vt:lpstr>Equation.3</vt:lpstr>
      <vt:lpstr>MSPhotoEd.3</vt:lpstr>
      <vt:lpstr>Equation.3</vt:lpstr>
      <vt:lpstr>Equation.3</vt:lpstr>
      <vt:lpstr>Equation.3</vt:lpstr>
      <vt:lpstr>MSPhotoEd.3</vt:lpstr>
      <vt:lpstr>Equation.3</vt:lpstr>
      <vt:lpstr>Equation.3</vt:lpstr>
      <vt:lpstr>Equation.3</vt:lpstr>
      <vt:lpstr>Equation.3</vt:lpstr>
      <vt:lpstr>MSPhotoEd.3</vt:lpstr>
      <vt:lpstr>MSPhotoEd.3</vt:lpstr>
      <vt:lpstr>Equation.3</vt:lpstr>
      <vt:lpstr>Equation.3</vt:lpstr>
      <vt:lpstr>Equation.3</vt:lpstr>
      <vt:lpstr>MSPhotoEd.3</vt:lpstr>
      <vt:lpstr>MSPhotoEd.3</vt:lpstr>
      <vt:lpstr>Equation.3</vt:lpstr>
      <vt:lpstr>Equation.3</vt:lpstr>
      <vt:lpstr>MSPhotoEd.3</vt:lpstr>
      <vt:lpstr>Equation.3</vt:lpstr>
      <vt:lpstr>Equation.3</vt:lpstr>
      <vt:lpstr>Equation.3</vt:lpstr>
      <vt:lpstr>Equation.3</vt:lpstr>
      <vt:lpstr>Equation.3</vt:lpstr>
      <vt:lpstr>MSPhotoEd.3</vt:lpstr>
      <vt:lpstr>MSPhotoEd.3</vt:lpstr>
      <vt:lpstr>MSPhotoEd.3</vt:lpstr>
      <vt:lpstr>Equation.DSMT4</vt:lpstr>
      <vt:lpstr>Equation.3</vt:lpstr>
      <vt:lpstr>Equation.3</vt:lpstr>
      <vt:lpstr>Equation.3</vt:lpstr>
      <vt:lpstr>Equation.3</vt:lpstr>
      <vt:lpstr>Equation.3</vt:lpstr>
      <vt:lpstr>Equation.3</vt:lpstr>
      <vt:lpstr>Equation.3</vt:lpstr>
      <vt:lpstr>Equation.3</vt:lpstr>
      <vt:lpstr>Equation.3</vt:lpstr>
      <vt:lpstr>MSPhotoEd.3</vt:lpstr>
      <vt:lpstr>Equation.3</vt:lpstr>
      <vt:lpstr>Equation.3</vt:lpstr>
      <vt:lpstr>Equation.3</vt:lpstr>
      <vt:lpstr>Equation.DSMT4</vt:lpstr>
      <vt:lpstr>MSPhotoEd.3</vt:lpstr>
      <vt:lpstr>MSPhotoEd.3</vt:lpstr>
      <vt:lpstr>Equation.3</vt:lpstr>
      <vt:lpstr>MSPhotoEd.3</vt:lpstr>
      <vt:lpstr>MSPhotoEd.3</vt:lpstr>
      <vt:lpstr>MSPhotoEd.3</vt:lpstr>
      <vt:lpstr>MSPhotoEd.3</vt:lpstr>
      <vt:lpstr>Equation.3</vt:lpstr>
      <vt:lpstr>Equation.3</vt:lpstr>
      <vt:lpstr>Equation.3</vt:lpstr>
      <vt:lpstr>MSPhotoEd.3</vt:lpstr>
      <vt:lpstr>Equation.3</vt:lpstr>
      <vt:lpstr>Equation.3</vt:lpstr>
      <vt:lpstr>Equation.3</vt:lpstr>
      <vt:lpstr>Equation.3</vt:lpstr>
      <vt:lpstr>MSPhotoEd.3</vt:lpstr>
      <vt:lpstr>Equation.3</vt:lpstr>
      <vt:lpstr>MSPhotoEd.3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MSPhotoEd.3</vt:lpstr>
      <vt:lpstr>Equation.3</vt:lpstr>
      <vt:lpstr>Equation.3</vt:lpstr>
      <vt:lpstr>Equation.3</vt:lpstr>
      <vt:lpstr>Equation.3</vt:lpstr>
      <vt:lpstr>Equation.3</vt:lpstr>
      <vt:lpstr>Equation.3</vt:lpstr>
      <vt:lpstr>Equation.3</vt:lpstr>
      <vt:lpstr>Equation.3</vt:lpstr>
      <vt:lpstr>Equation.3</vt:lpstr>
      <vt:lpstr>MSPhotoEd.3</vt:lpstr>
      <vt:lpstr>Equation.3</vt:lpstr>
      <vt:lpstr>Equation.3</vt:lpstr>
      <vt:lpstr>MSPhotoEd.3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MSPhotoEd.3</vt:lpstr>
      <vt:lpstr>Equation.3</vt:lpstr>
      <vt:lpstr>Equation.3</vt:lpstr>
      <vt:lpstr>Equation.3</vt:lpstr>
      <vt:lpstr>Equation.3</vt:lpstr>
      <vt:lpstr>Equation.3</vt:lpstr>
      <vt:lpstr>Equation.3</vt:lpstr>
      <vt:lpstr>Equation.3</vt:lpstr>
      <vt:lpstr>MSPhotoEd.3</vt:lpstr>
      <vt:lpstr>MSPhotoEd.3</vt:lpstr>
      <vt:lpstr>Equation.3</vt:lpstr>
      <vt:lpstr>Equation.3</vt:lpstr>
      <vt:lpstr>Equation.3</vt:lpstr>
      <vt:lpstr>Equation.3</vt:lpstr>
      <vt:lpstr>Equation.3</vt:lpstr>
      <vt:lpstr>Equation.3</vt:lpstr>
      <vt:lpstr>Equation.3</vt:lpstr>
      <vt:lpstr>Equation.3</vt:lpstr>
      <vt:lpstr>Equation.3</vt:lpstr>
      <vt:lpstr>MSPhotoEd.3</vt:lpstr>
      <vt:lpstr>Equation.3</vt:lpstr>
      <vt:lpstr>Equation.3</vt:lpstr>
      <vt:lpstr>Equation.3</vt:lpstr>
      <vt:lpstr>Equation.3</vt:lpstr>
      <vt:lpstr>Equation.3</vt:lpstr>
      <vt:lpstr>Equation.3</vt:lpstr>
      <vt:lpstr>Equation.3</vt:lpstr>
      <vt:lpstr>Equation.3</vt:lpstr>
      <vt:lpstr>Equation.3</vt:lpstr>
      <vt:lpstr>Equation.3</vt:lpstr>
      <vt:lpstr>Visio.Drawing.5</vt:lpstr>
      <vt:lpstr>Equation.3</vt:lpstr>
      <vt:lpstr>Equation.3</vt:lpstr>
      <vt:lpstr>MSPhotoEd.3</vt:lpstr>
      <vt:lpstr>Equation.3</vt:lpstr>
      <vt:lpstr>Equation.3</vt:lpstr>
      <vt:lpstr>Equation.3</vt:lpstr>
      <vt:lpstr>Equation.3</vt:lpstr>
      <vt:lpstr>Equation.3</vt:lpstr>
      <vt:lpstr>MSPhotoEd.3</vt:lpstr>
      <vt:lpstr>Equation.3</vt:lpstr>
      <vt:lpstr>Equation.3</vt:lpstr>
      <vt:lpstr>Equation.3</vt:lpstr>
      <vt:lpstr>MSPhotoEd.3</vt:lpstr>
      <vt:lpstr>Equation.3</vt:lpstr>
      <vt:lpstr>MSPhotoEd.3</vt:lpstr>
      <vt:lpstr>MSPhotoEd.3</vt:lpstr>
      <vt:lpstr>MSPhotoEd.3</vt:lpstr>
      <vt:lpstr>MSPhotoEd.3</vt:lpstr>
      <vt:lpstr>Equation.3</vt:lpstr>
      <vt:lpstr>Visio.Drawing.5</vt:lpstr>
      <vt:lpstr>Equation.3</vt:lpstr>
      <vt:lpstr>Equation.3</vt:lpstr>
      <vt:lpstr>Equation.3</vt:lpstr>
      <vt:lpstr>Equation.3</vt:lpstr>
      <vt:lpstr>Equation.3</vt:lpstr>
      <vt:lpstr>Equation.3</vt:lpstr>
      <vt:lpstr>Equation.3</vt:lpstr>
      <vt:lpstr>Equation.3</vt:lpstr>
      <vt:lpstr>Equation.3</vt:lpstr>
      <vt:lpstr>MSPhotoEd.3</vt:lpstr>
      <vt:lpstr>MSPhotoEd.3</vt:lpstr>
      <vt:lpstr>Equation.3</vt:lpstr>
      <vt:lpstr>Equation.3</vt:lpstr>
      <vt:lpstr>Equation.3</vt:lpstr>
      <vt:lpstr>Equation.3</vt:lpstr>
      <vt:lpstr>Equation.3</vt:lpstr>
      <vt:lpstr>Equation.3</vt:lpstr>
      <vt:lpstr>Equation.3</vt:lpstr>
      <vt:lpstr>Equation.3</vt:lpstr>
      <vt:lpstr>Equation.3</vt:lpstr>
      <vt:lpstr>MSPhotoEd.3</vt:lpstr>
      <vt:lpstr>MSPhotoEd.3</vt:lpstr>
      <vt:lpstr>Equation.3</vt:lpstr>
      <vt:lpstr>MSPhotoEd.3</vt:lpstr>
      <vt:lpstr>Equation.3</vt:lpstr>
      <vt:lpstr>Equation.3</vt:lpstr>
      <vt:lpstr>Equation.3</vt:lpstr>
      <vt:lpstr>Equation.3</vt:lpstr>
      <vt:lpstr>Equation.3</vt:lpstr>
      <vt:lpstr>Equation.3</vt:lpstr>
      <vt:lpstr>MSPhotoEd.3</vt:lpstr>
      <vt:lpstr>MSPhotoEd.3</vt:lpstr>
      <vt:lpstr>Equation.3</vt:lpstr>
      <vt:lpstr>Equation.3</vt:lpstr>
      <vt:lpstr>MSPhotoEd.3</vt:lpstr>
      <vt:lpstr>Equation.3</vt:lpstr>
      <vt:lpstr>Equation.3</vt:lpstr>
      <vt:lpstr>Equation.3</vt:lpstr>
      <vt:lpstr>Equation.3</vt:lpstr>
      <vt:lpstr>Equation.3</vt:lpstr>
      <vt:lpstr>MSPhotoEd.3</vt:lpstr>
      <vt:lpstr>MSPhotoEd.3</vt:lpstr>
      <vt:lpstr>MSPhotoEd.3</vt:lpstr>
      <vt:lpstr>Equation.3</vt:lpstr>
      <vt:lpstr>Equation.3</vt:lpstr>
      <vt:lpstr>Equation.3</vt:lpstr>
      <vt:lpstr>Equation.3</vt:lpstr>
      <vt:lpstr>MSPhotoEd.3</vt:lpstr>
      <vt:lpstr>MSPhotoEd.3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MSPhotoEd.3</vt:lpstr>
      <vt:lpstr>MSPhotoEd.3</vt:lpstr>
      <vt:lpstr>Equation.3</vt:lpstr>
      <vt:lpstr>Equation.3</vt:lpstr>
      <vt:lpstr>Equation.3</vt:lpstr>
      <vt:lpstr>Equation.3</vt:lpstr>
      <vt:lpstr>MSPhotoEd.3</vt:lpstr>
      <vt:lpstr>Equation.3</vt:lpstr>
      <vt:lpstr>Equation.3</vt:lpstr>
      <vt:lpstr>Equation.3</vt:lpstr>
      <vt:lpstr>MSPhotoEd.3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MSPhotoEd.3</vt:lpstr>
      <vt:lpstr>Equation.3</vt:lpstr>
      <vt:lpstr>Equation.3</vt:lpstr>
      <vt:lpstr>Equation.3</vt:lpstr>
      <vt:lpstr>Equation.3</vt:lpstr>
      <vt:lpstr>第五章 放大电路中的反馈</vt:lpstr>
      <vt:lpstr>本章基本要求</vt:lpstr>
      <vt:lpstr>§5.1 反馈的概念及判断</vt:lpstr>
      <vt:lpstr>§5.2 负反馈放大电路的四种组态</vt:lpstr>
      <vt:lpstr>一、反馈的基本概念</vt:lpstr>
      <vt:lpstr>2. 正反馈和负反馈</vt:lpstr>
      <vt:lpstr>3. 直流反馈和交流反馈</vt:lpstr>
      <vt:lpstr>4. 局部反馈和级间反馈*</vt:lpstr>
      <vt:lpstr>二、交流负反馈的四种组态</vt:lpstr>
      <vt:lpstr>2.  串联反馈和并联反馈</vt:lpstr>
      <vt:lpstr>二. 四种反馈组态：</vt:lpstr>
      <vt:lpstr>三、反馈的判断</vt:lpstr>
      <vt:lpstr>2. 直流反馈和交流反馈的判断</vt:lpstr>
      <vt:lpstr>3. 正、负反馈（反馈极性）的判断</vt:lpstr>
      <vt:lpstr>3. 正、负反馈的判断</vt:lpstr>
      <vt:lpstr>反馈量仅决定于输出量</vt:lpstr>
      <vt:lpstr>4. 电压反馈和电流反馈的判断</vt:lpstr>
      <vt:lpstr>4. 电压反馈和电流反馈的判断</vt:lpstr>
      <vt:lpstr>5. 串联反馈和并联反馈的判断</vt:lpstr>
      <vt:lpstr>分立元件放大电路中反馈的分析   图示电路有无引入反馈？是直流反馈还是交流反馈？是正反馈还是负反馈？若为交流负反馈，其组态为哪种？</vt:lpstr>
      <vt:lpstr>分立元件放大电路中的净输入量和输出电流</vt:lpstr>
      <vt:lpstr>§5.3 负反馈放大电路的方框图及一般表达式</vt:lpstr>
      <vt:lpstr>一、负反馈放大电路的方框图</vt:lpstr>
      <vt:lpstr>二. 四种反馈组态：注意量纲</vt:lpstr>
      <vt:lpstr>三、负反馈放大电路放大倍数的一般表达式</vt:lpstr>
      <vt:lpstr>PowerPoint 演示文稿</vt:lpstr>
      <vt:lpstr>§5.4 深度负反馈放大电路放大倍数的分析</vt:lpstr>
      <vt:lpstr>一、深度负反馈的实质</vt:lpstr>
      <vt:lpstr>PowerPoint 演示文稿</vt:lpstr>
      <vt:lpstr>三、基于反馈系数的放大倍数的估算方法</vt:lpstr>
      <vt:lpstr>2. 电流串联负反馈电路</vt:lpstr>
      <vt:lpstr>3. 电压并联负反馈电路</vt:lpstr>
      <vt:lpstr>3. 电压并联负反馈电路</vt:lpstr>
      <vt:lpstr>4. 电流并联负反馈电路</vt:lpstr>
      <vt:lpstr>深度负反馈条件下四种组态负反馈放大电路的电压放大倍数</vt:lpstr>
      <vt:lpstr> 讨论一   求解在深度负反馈条件下电路的电压放大倍数。</vt:lpstr>
      <vt:lpstr> 讨论二  求解在深度负反馈条件下电路的电压放大倍数。</vt:lpstr>
      <vt:lpstr>四、基于理想运放的电压放大倍数的计算方法</vt:lpstr>
      <vt:lpstr>利用“虚短”、“虚断”求解电路</vt:lpstr>
      <vt:lpstr>利用“虚短”、“虚断”求解电路。</vt:lpstr>
      <vt:lpstr>讨论**</vt:lpstr>
      <vt:lpstr>§5.5 交流负反馈对放大电路性能的影响</vt:lpstr>
      <vt:lpstr>一、提高放大倍数的稳定性</vt:lpstr>
      <vt:lpstr>二、改变输入电阻和输出电阻</vt:lpstr>
      <vt:lpstr>串联负反馈对输入电阻影响的讨论</vt:lpstr>
      <vt:lpstr>引入并联负反馈时</vt:lpstr>
      <vt:lpstr>2、对输出电阻的影响</vt:lpstr>
      <vt:lpstr>电流负反馈对输出电阻影响的讨论</vt:lpstr>
      <vt:lpstr>三、展宽频带：设反馈网络是纯电阻网络</vt:lpstr>
      <vt:lpstr>四、减小非线性失真</vt:lpstr>
      <vt:lpstr>四、减小非线性失真   设基本放大电路的输出信号与输入信号同相。</vt:lpstr>
      <vt:lpstr>五、引入负反馈的一般原则</vt:lpstr>
      <vt:lpstr>讨论一</vt:lpstr>
      <vt:lpstr>讨论二</vt:lpstr>
      <vt:lpstr>讨论三   在图示电路中能够引入哪些组态的交流负反馈？</vt:lpstr>
      <vt:lpstr>§5.6负反馈放大电路的稳定性</vt:lpstr>
      <vt:lpstr>一、自激振荡产生的原因及条件</vt:lpstr>
      <vt:lpstr>PowerPoint 演示文稿</vt:lpstr>
      <vt:lpstr>3. 自激振荡的条件</vt:lpstr>
      <vt:lpstr>二、负反馈放大电路稳定性的分析</vt:lpstr>
      <vt:lpstr>什么样的放大电路引入负反馈后容易产生自激振荡？</vt:lpstr>
      <vt:lpstr>三、负反馈放大电路稳定性的判断</vt:lpstr>
      <vt:lpstr>稳定性的判断</vt:lpstr>
      <vt:lpstr>四、消除自激振荡的方法</vt:lpstr>
      <vt:lpstr>1. 简单滞后补偿</vt:lpstr>
      <vt:lpstr>2. RC 滞后补偿：在最低的上限频率所在回路加补偿。</vt:lpstr>
      <vt:lpstr>RC 滞后补偿与简单滞后补偿比较</vt:lpstr>
      <vt:lpstr>3. 密勒补偿</vt:lpstr>
      <vt:lpstr>讨论</vt:lpstr>
      <vt:lpstr>PowerPoint 演示文稿</vt:lpstr>
      <vt:lpstr>§5.7  放大电路中反馈的其它问题</vt:lpstr>
      <vt:lpstr>一、放大电路中的正反馈</vt:lpstr>
      <vt:lpstr>二、电流反馈型集成运放</vt:lpstr>
      <vt:lpstr>2. 由电流反馈型集成运放组成的负反馈放大电路的频率响应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模拟电子技术基础</dc:title>
  <dc:creator/>
  <cp:lastModifiedBy>wangyx</cp:lastModifiedBy>
  <cp:revision>107</cp:revision>
  <dcterms:created xsi:type="dcterms:W3CDTF">2007-07-18T09:03:00Z</dcterms:created>
  <dcterms:modified xsi:type="dcterms:W3CDTF">2021-10-26T03:51:13Z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E0AA94B627CB4D3289C384D282CE9598</vt:lpwstr>
  </property>
</Properties>
</file>